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2"/>
  </p:notesMasterIdLst>
  <p:sldIdLst>
    <p:sldId id="256" r:id="rId2"/>
    <p:sldId id="289" r:id="rId3"/>
    <p:sldId id="474" r:id="rId4"/>
    <p:sldId id="478" r:id="rId5"/>
    <p:sldId id="479" r:id="rId6"/>
    <p:sldId id="480" r:id="rId7"/>
    <p:sldId id="564" r:id="rId8"/>
    <p:sldId id="563" r:id="rId9"/>
    <p:sldId id="482" r:id="rId10"/>
    <p:sldId id="566" r:id="rId11"/>
    <p:sldId id="568" r:id="rId12"/>
    <p:sldId id="569" r:id="rId13"/>
    <p:sldId id="565" r:id="rId14"/>
    <p:sldId id="567" r:id="rId15"/>
    <p:sldId id="571" r:id="rId16"/>
    <p:sldId id="572" r:id="rId17"/>
    <p:sldId id="483" r:id="rId18"/>
    <p:sldId id="484" r:id="rId19"/>
    <p:sldId id="485" r:id="rId20"/>
    <p:sldId id="486" r:id="rId21"/>
    <p:sldId id="487" r:id="rId22"/>
    <p:sldId id="488" r:id="rId23"/>
    <p:sldId id="489" r:id="rId24"/>
    <p:sldId id="490" r:id="rId25"/>
    <p:sldId id="491" r:id="rId26"/>
    <p:sldId id="492" r:id="rId27"/>
    <p:sldId id="493" r:id="rId28"/>
    <p:sldId id="494" r:id="rId29"/>
    <p:sldId id="495" r:id="rId30"/>
    <p:sldId id="496" r:id="rId31"/>
    <p:sldId id="497" r:id="rId32"/>
    <p:sldId id="498" r:id="rId33"/>
    <p:sldId id="581" r:id="rId34"/>
    <p:sldId id="499" r:id="rId35"/>
    <p:sldId id="500" r:id="rId36"/>
    <p:sldId id="502" r:id="rId37"/>
    <p:sldId id="501" r:id="rId38"/>
    <p:sldId id="503" r:id="rId39"/>
    <p:sldId id="504" r:id="rId40"/>
    <p:sldId id="505" r:id="rId41"/>
    <p:sldId id="506" r:id="rId42"/>
    <p:sldId id="507" r:id="rId43"/>
    <p:sldId id="575" r:id="rId44"/>
    <p:sldId id="576" r:id="rId45"/>
    <p:sldId id="577" r:id="rId46"/>
    <p:sldId id="578" r:id="rId47"/>
    <p:sldId id="579" r:id="rId48"/>
    <p:sldId id="580" r:id="rId49"/>
    <p:sldId id="509" r:id="rId50"/>
    <p:sldId id="510" r:id="rId51"/>
    <p:sldId id="511" r:id="rId52"/>
    <p:sldId id="512" r:id="rId53"/>
    <p:sldId id="513" r:id="rId54"/>
    <p:sldId id="514" r:id="rId55"/>
    <p:sldId id="515" r:id="rId56"/>
    <p:sldId id="516" r:id="rId57"/>
    <p:sldId id="517" r:id="rId58"/>
    <p:sldId id="518" r:id="rId59"/>
    <p:sldId id="519" r:id="rId60"/>
    <p:sldId id="520" r:id="rId61"/>
    <p:sldId id="521" r:id="rId62"/>
    <p:sldId id="522" r:id="rId63"/>
    <p:sldId id="523" r:id="rId64"/>
    <p:sldId id="524" r:id="rId65"/>
    <p:sldId id="525" r:id="rId66"/>
    <p:sldId id="526" r:id="rId67"/>
    <p:sldId id="527" r:id="rId68"/>
    <p:sldId id="528" r:id="rId69"/>
    <p:sldId id="530" r:id="rId70"/>
    <p:sldId id="531" r:id="rId71"/>
    <p:sldId id="532" r:id="rId72"/>
    <p:sldId id="533" r:id="rId73"/>
    <p:sldId id="534" r:id="rId74"/>
    <p:sldId id="535" r:id="rId75"/>
    <p:sldId id="536" r:id="rId76"/>
    <p:sldId id="537" r:id="rId77"/>
    <p:sldId id="538" r:id="rId78"/>
    <p:sldId id="539" r:id="rId79"/>
    <p:sldId id="540" r:id="rId80"/>
    <p:sldId id="542" r:id="rId81"/>
    <p:sldId id="543" r:id="rId82"/>
    <p:sldId id="544" r:id="rId83"/>
    <p:sldId id="545" r:id="rId84"/>
    <p:sldId id="546" r:id="rId85"/>
    <p:sldId id="547" r:id="rId86"/>
    <p:sldId id="548" r:id="rId87"/>
    <p:sldId id="549" r:id="rId88"/>
    <p:sldId id="550" r:id="rId89"/>
    <p:sldId id="551" r:id="rId90"/>
    <p:sldId id="552" r:id="rId91"/>
    <p:sldId id="553" r:id="rId92"/>
    <p:sldId id="554" r:id="rId93"/>
    <p:sldId id="555" r:id="rId94"/>
    <p:sldId id="556" r:id="rId95"/>
    <p:sldId id="557" r:id="rId96"/>
    <p:sldId id="558" r:id="rId97"/>
    <p:sldId id="559" r:id="rId98"/>
    <p:sldId id="560" r:id="rId99"/>
    <p:sldId id="561" r:id="rId100"/>
    <p:sldId id="562" r:id="rId10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19B804"/>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542" autoAdjust="0"/>
  </p:normalViewPr>
  <p:slideViewPr>
    <p:cSldViewPr>
      <p:cViewPr varScale="1">
        <p:scale>
          <a:sx n="34" d="100"/>
          <a:sy n="34" d="100"/>
        </p:scale>
        <p:origin x="-110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baike.baidu.com/view/1319784.htm" TargetMode="External"/><Relationship Id="rId3" Type="http://schemas.openxmlformats.org/officeDocument/2006/relationships/hyperlink" Target="http://baike.baidu.com/view/61939.htm" TargetMode="External"/><Relationship Id="rId7" Type="http://schemas.openxmlformats.org/officeDocument/2006/relationships/hyperlink" Target="http://baike.baidu.com/view/2665267.htm"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baike.baidu.com/view/364862.htm" TargetMode="External"/><Relationship Id="rId5" Type="http://schemas.openxmlformats.org/officeDocument/2006/relationships/hyperlink" Target="http://baike.baidu.com/view/1283555.htm" TargetMode="External"/><Relationship Id="rId10" Type="http://schemas.openxmlformats.org/officeDocument/2006/relationships/hyperlink" Target="https://baike.baidu.com/item/%E5%8F%AF%E5%AF%BC" TargetMode="External"/><Relationship Id="rId4" Type="http://schemas.openxmlformats.org/officeDocument/2006/relationships/hyperlink" Target="http://baike.baidu.com/view/150456.htm" TargetMode="External"/><Relationship Id="rId9" Type="http://schemas.openxmlformats.org/officeDocument/2006/relationships/hyperlink" Target="https://baike.baidu.com/item/%E5%82%85%E9%87%8C%E5%8F%B6%E7%BA%A7%E6%95%B0/5210337"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baidu.com/s?wd=%E6%97%A0%E7%A9%B7%E5%A4%A7&amp;hl_tag=textlink&amp;tn=SE_hldp01350_v6v6zkg6"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www.baidu.com/s?wd=%E5%B0%BA%E5%AD%90&amp;hl_tag=textlink&amp;tn=SE_hldp01350_v6v6zkg6" TargetMode="External"/><Relationship Id="rId4" Type="http://schemas.openxmlformats.org/officeDocument/2006/relationships/hyperlink" Target="http://www.baidu.com/s?wd=Koch%E6%9B%B2%E7%BA%BF&amp;hl_tag=textlink&amp;tn=SE_hldp01350_v6v6zkg6"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baidu.com/s?wd=%E6%97%A0%E7%A9%B7%E5%A4%A7&amp;hl_tag=textlink&amp;tn=SE_hldp01350_v6v6zkg6"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www.baidu.com/s?wd=%E5%B0%BA%E5%AD%90&amp;hl_tag=textlink&amp;tn=SE_hldp01350_v6v6zkg6" TargetMode="External"/><Relationship Id="rId4" Type="http://schemas.openxmlformats.org/officeDocument/2006/relationships/hyperlink" Target="http://www.baidu.com/s?wd=Koch%E6%9B%B2%E7%BA%BF&amp;hl_tag=textlink&amp;tn=SE_hldp01350_v6v6zkg6"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baike.baidu.com/view/5900804.htm" TargetMode="External"/><Relationship Id="rId3" Type="http://schemas.openxmlformats.org/officeDocument/2006/relationships/hyperlink" Target="http://baike.baidu.com/subview/1891338/1891338.htm" TargetMode="External"/><Relationship Id="rId7" Type="http://schemas.openxmlformats.org/officeDocument/2006/relationships/hyperlink" Target="http://baike.baidu.com/view/70334.htm" TargetMode="External"/><Relationship Id="rId12" Type="http://schemas.openxmlformats.org/officeDocument/2006/relationships/hyperlink" Target="http://baike.baidu.com/view/689278.htm"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baike.baidu.com/view/417009.htm" TargetMode="External"/><Relationship Id="rId11" Type="http://schemas.openxmlformats.org/officeDocument/2006/relationships/hyperlink" Target="http://baike.baidu.com/view/585753.htm" TargetMode="External"/><Relationship Id="rId5" Type="http://schemas.openxmlformats.org/officeDocument/2006/relationships/hyperlink" Target="http://baike.baidu.com/subview/595732/595732.htm" TargetMode="External"/><Relationship Id="rId10" Type="http://schemas.openxmlformats.org/officeDocument/2006/relationships/hyperlink" Target="http://baike.baidu.com/view/44498.htm" TargetMode="External"/><Relationship Id="rId4" Type="http://schemas.openxmlformats.org/officeDocument/2006/relationships/hyperlink" Target="http://baike.baidu.com/subview/1580601/1580601.htm" TargetMode="External"/><Relationship Id="rId9" Type="http://schemas.openxmlformats.org/officeDocument/2006/relationships/hyperlink" Target="http://baike.baidu.com/view/357930.ht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algn="ctr" eaLnBrk="0" fontAlgn="base" hangingPunct="0">
              <a:spcBef>
                <a:spcPct val="0"/>
              </a:spcBef>
              <a:spcAft>
                <a:spcPct val="0"/>
              </a:spcAft>
              <a:defRPr i="1">
                <a:solidFill>
                  <a:schemeClr val="tx1"/>
                </a:solidFill>
                <a:latin typeface="Arial" charset="0"/>
                <a:ea typeface="宋体" charset="-122"/>
              </a:defRPr>
            </a:lvl6pPr>
            <a:lvl7pPr marL="2971800" indent="-228600" algn="ctr" eaLnBrk="0" fontAlgn="base" hangingPunct="0">
              <a:spcBef>
                <a:spcPct val="0"/>
              </a:spcBef>
              <a:spcAft>
                <a:spcPct val="0"/>
              </a:spcAft>
              <a:defRPr i="1">
                <a:solidFill>
                  <a:schemeClr val="tx1"/>
                </a:solidFill>
                <a:latin typeface="Arial" charset="0"/>
                <a:ea typeface="宋体" charset="-122"/>
              </a:defRPr>
            </a:lvl7pPr>
            <a:lvl8pPr marL="3429000" indent="-228600" algn="ctr" eaLnBrk="0" fontAlgn="base" hangingPunct="0">
              <a:spcBef>
                <a:spcPct val="0"/>
              </a:spcBef>
              <a:spcAft>
                <a:spcPct val="0"/>
              </a:spcAft>
              <a:defRPr i="1">
                <a:solidFill>
                  <a:schemeClr val="tx1"/>
                </a:solidFill>
                <a:latin typeface="Arial" charset="0"/>
                <a:ea typeface="宋体" charset="-122"/>
              </a:defRPr>
            </a:lvl8pPr>
            <a:lvl9pPr marL="3886200" indent="-228600" algn="ctr" eaLnBrk="0" fontAlgn="base" hangingPunct="0">
              <a:spcBef>
                <a:spcPct val="0"/>
              </a:spcBef>
              <a:spcAft>
                <a:spcPct val="0"/>
              </a:spcAft>
              <a:defRPr i="1">
                <a:solidFill>
                  <a:schemeClr val="tx1"/>
                </a:solidFill>
                <a:latin typeface="Arial" charset="0"/>
                <a:ea typeface="宋体" charset="-122"/>
              </a:defRPr>
            </a:lvl9pPr>
          </a:lstStyle>
          <a:p>
            <a:pPr eaLnBrk="1" hangingPunct="1"/>
            <a:fld id="{F010E8B3-AE30-40DF-86C4-29C5F455ACCA}" type="slidenum">
              <a:rPr lang="zh-CN" altLang="en-US" i="0" smtClean="0">
                <a:latin typeface="Times New Roman" pitchFamily="18" charset="0"/>
              </a:rPr>
              <a:pPr eaLnBrk="1" hangingPunct="1"/>
              <a:t>2</a:t>
            </a:fld>
            <a:endParaRPr lang="en-US" altLang="zh-CN" i="0" smtClean="0">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7DF787C6-1891-4920-B113-7EDBBBAF15A1}" type="slidenum">
              <a:rPr lang="en-US" altLang="zh-CN" b="0" smtClean="0">
                <a:latin typeface="Arial" charset="0"/>
              </a:rPr>
              <a:pPr eaLnBrk="1" hangingPunct="1"/>
              <a:t>18</a:t>
            </a:fld>
            <a:endParaRPr lang="en-US" altLang="zh-CN" b="0" smtClean="0">
              <a:latin typeface="Arial"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8CB3E4E-94D2-41A3-811E-75E8C9F46A8E}" type="slidenum">
              <a:rPr lang="en-US" altLang="zh-CN" b="0" smtClean="0">
                <a:latin typeface="Arial" charset="0"/>
              </a:rPr>
              <a:pPr eaLnBrk="1" hangingPunct="1"/>
              <a:t>19</a:t>
            </a:fld>
            <a:endParaRPr lang="en-US" altLang="zh-CN" b="0" smtClean="0">
              <a:latin typeface="Arial"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84F587A-2D50-4705-AB18-5F228AA90D8B}" type="slidenum">
              <a:rPr lang="en-US" altLang="zh-CN" b="0" smtClean="0">
                <a:latin typeface="Arial" charset="0"/>
              </a:rPr>
              <a:pPr eaLnBrk="1" hangingPunct="1"/>
              <a:t>20</a:t>
            </a:fld>
            <a:endParaRPr lang="en-US" altLang="zh-CN" b="0" smtClean="0">
              <a:latin typeface="Arial" charset="0"/>
            </a:endParaRPr>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E59A6C2-C845-446D-8EEE-0F68614862FD}" type="slidenum">
              <a:rPr lang="en-US" altLang="zh-CN" b="0" smtClean="0">
                <a:latin typeface="Arial" charset="0"/>
              </a:rPr>
              <a:pPr eaLnBrk="1" hangingPunct="1"/>
              <a:t>21</a:t>
            </a:fld>
            <a:endParaRPr lang="en-US" altLang="zh-CN" b="0" smtClean="0">
              <a:latin typeface="Arial"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4191CA6-ED78-4F6B-BF91-6CC66097F8CA}" type="slidenum">
              <a:rPr lang="en-US" altLang="zh-CN" b="0" smtClean="0">
                <a:latin typeface="Arial" charset="0"/>
              </a:rPr>
              <a:pPr eaLnBrk="1" hangingPunct="1"/>
              <a:t>22</a:t>
            </a:fld>
            <a:endParaRPr lang="en-US" altLang="zh-CN" b="0" smtClean="0">
              <a:latin typeface="Arial"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2B7C8D3-6237-42F0-8957-45D3E088724A}" type="slidenum">
              <a:rPr lang="en-US" altLang="zh-CN" b="0" smtClean="0">
                <a:latin typeface="Arial" charset="0"/>
              </a:rPr>
              <a:pPr eaLnBrk="1" hangingPunct="1"/>
              <a:t>23</a:t>
            </a:fld>
            <a:endParaRPr lang="en-US" altLang="zh-CN" b="0" smtClean="0">
              <a:latin typeface="Arial"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1C548F9-3480-45FB-9931-D78761024ED1}" type="slidenum">
              <a:rPr lang="en-US" altLang="zh-CN" b="0" smtClean="0">
                <a:latin typeface="Arial" charset="0"/>
              </a:rPr>
              <a:pPr eaLnBrk="1" hangingPunct="1"/>
              <a:t>24</a:t>
            </a:fld>
            <a:endParaRPr lang="en-US" altLang="zh-CN" b="0" smtClean="0">
              <a:latin typeface="Arial" charset="0"/>
            </a:endParaRPr>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0B6D3151-B9CB-424F-A686-556DAF861B27}" type="slidenum">
              <a:rPr lang="en-US" altLang="zh-CN" b="0" smtClean="0">
                <a:latin typeface="Arial" charset="0"/>
              </a:rPr>
              <a:pPr eaLnBrk="1" hangingPunct="1"/>
              <a:t>25</a:t>
            </a:fld>
            <a:endParaRPr lang="en-US" altLang="zh-CN" b="0" smtClean="0">
              <a:latin typeface="Arial"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8AC9380-AA06-47FD-903E-5EABD8AF83E3}" type="slidenum">
              <a:rPr lang="en-US" altLang="zh-CN" b="0" smtClean="0">
                <a:latin typeface="Arial" charset="0"/>
              </a:rPr>
              <a:pPr eaLnBrk="1" hangingPunct="1"/>
              <a:t>26</a:t>
            </a:fld>
            <a:endParaRPr lang="en-US" altLang="zh-CN" b="0" smtClean="0">
              <a:latin typeface="Arial"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32C2418-405A-4B60-9649-9FDE5DAD290D}" type="slidenum">
              <a:rPr lang="en-US" altLang="zh-CN" b="0" smtClean="0">
                <a:latin typeface="Arial" charset="0"/>
              </a:rPr>
              <a:pPr eaLnBrk="1" hangingPunct="1"/>
              <a:t>27</a:t>
            </a:fld>
            <a:endParaRPr lang="en-US" altLang="zh-CN" b="0" smtClean="0">
              <a:latin typeface="Arial"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0C7E0F84-B3ED-44A2-8E74-442D12248FB8}" type="slidenum">
              <a:rPr lang="en-US" altLang="zh-CN" b="0" smtClean="0">
                <a:latin typeface="Arial" charset="0"/>
              </a:rPr>
              <a:pPr eaLnBrk="1" hangingPunct="1"/>
              <a:t>4</a:t>
            </a:fld>
            <a:endParaRPr lang="en-US" altLang="zh-CN" b="0" smtClean="0">
              <a:latin typeface="Arial"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确定面的最大外边界的环成为“外环”，按逆时针方向排序；</a:t>
            </a:r>
          </a:p>
          <a:p>
            <a:pPr eaLnBrk="1" hangingPunct="1"/>
            <a:r>
              <a:rPr lang="zh-CN" altLang="en-US" smtClean="0">
                <a:ea typeface="宋体" charset="-122"/>
              </a:rPr>
              <a:t>确定面中内孔和凸台边界的环称为“内环”，按顺时针方向排序；</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4E3D1F4-1179-4434-85C1-DF5EB2421718}" type="slidenum">
              <a:rPr lang="en-US" altLang="zh-CN" b="0" smtClean="0">
                <a:latin typeface="Arial" charset="0"/>
              </a:rPr>
              <a:pPr eaLnBrk="1" hangingPunct="1"/>
              <a:t>28</a:t>
            </a:fld>
            <a:endParaRPr lang="en-US" altLang="zh-CN" b="0" smtClean="0">
              <a:latin typeface="Arial"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6AF4447-7F30-4B0C-8D79-7206ADA4C217}" type="slidenum">
              <a:rPr lang="en-US" altLang="zh-CN" b="0" smtClean="0">
                <a:latin typeface="Arial" charset="0"/>
              </a:rPr>
              <a:pPr eaLnBrk="1" hangingPunct="1"/>
              <a:t>29</a:t>
            </a:fld>
            <a:endParaRPr lang="en-US" altLang="zh-CN" b="0" smtClean="0">
              <a:latin typeface="Arial"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1FBB770-AA9B-40E5-A2A7-EC1556D95FE3}" type="slidenum">
              <a:rPr lang="en-US" altLang="zh-CN" b="0" smtClean="0">
                <a:latin typeface="Arial" charset="0"/>
              </a:rPr>
              <a:pPr eaLnBrk="1" hangingPunct="1"/>
              <a:t>30</a:t>
            </a:fld>
            <a:endParaRPr lang="en-US" altLang="zh-CN" b="0" smtClean="0">
              <a:latin typeface="Arial"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7F89CCBC-338F-4263-9D0C-FE7454B7F028}" type="slidenum">
              <a:rPr lang="en-US" altLang="zh-CN" b="0" smtClean="0">
                <a:latin typeface="Arial" charset="0"/>
              </a:rPr>
              <a:pPr eaLnBrk="1" hangingPunct="1"/>
              <a:t>34</a:t>
            </a:fld>
            <a:endParaRPr lang="en-US" altLang="zh-CN" b="0" smtClean="0">
              <a:latin typeface="Arial" charset="0"/>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柔性物体包括：分子结构、水滴、带状物体、肌肉</a:t>
            </a:r>
          </a:p>
          <a:p>
            <a:pPr eaLnBrk="1" hangingPunct="1"/>
            <a:r>
              <a:rPr lang="zh-CN" altLang="en-US" smtClean="0">
                <a:ea typeface="宋体" charset="-122"/>
              </a:rPr>
              <a:t>高斯密度函数：高度为</a:t>
            </a:r>
            <a:r>
              <a:rPr lang="en-US" altLang="zh-CN" smtClean="0">
                <a:ea typeface="宋体" charset="-122"/>
              </a:rPr>
              <a:t>b</a:t>
            </a:r>
            <a:r>
              <a:rPr lang="zh-CN" altLang="en-US" smtClean="0">
                <a:ea typeface="宋体" charset="-122"/>
              </a:rPr>
              <a:t>，方差为</a:t>
            </a:r>
            <a:r>
              <a:rPr lang="en-US" altLang="zh-CN" smtClean="0">
                <a:ea typeface="宋体" charset="-122"/>
              </a:rPr>
              <a:t>a,r</a:t>
            </a:r>
            <a:r>
              <a:rPr lang="en-US" altLang="zh-CN" baseline="-25000" smtClean="0">
                <a:ea typeface="宋体" charset="-122"/>
              </a:rPr>
              <a:t>k</a:t>
            </a:r>
            <a:r>
              <a:rPr lang="en-US" altLang="zh-CN" smtClean="0">
                <a:ea typeface="宋体" charset="-122"/>
              </a:rPr>
              <a:t>^2=x^2+y^2+z^2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62F9AEA5-C1C6-4FA2-9E4D-16F56661E95F}" type="slidenum">
              <a:rPr lang="en-US" altLang="zh-CN" b="0" smtClean="0">
                <a:latin typeface="Arial" charset="0"/>
              </a:rPr>
              <a:pPr eaLnBrk="1" hangingPunct="1"/>
              <a:t>35</a:t>
            </a:fld>
            <a:endParaRPr lang="en-US" altLang="zh-CN" b="0" smtClean="0">
              <a:latin typeface="Arial"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3D08762-9191-4E56-9657-C7DFC1D892FC}" type="slidenum">
              <a:rPr lang="en-US" altLang="zh-CN" b="0" smtClean="0">
                <a:latin typeface="Arial" charset="0"/>
              </a:rPr>
              <a:pPr eaLnBrk="1" hangingPunct="1"/>
              <a:t>36</a:t>
            </a:fld>
            <a:endParaRPr lang="en-US" altLang="zh-CN" b="0" smtClean="0">
              <a:latin typeface="Arial" charset="0"/>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0B1D80B6-A29A-4C37-BB52-D7B753732244}" type="slidenum">
              <a:rPr lang="en-US" altLang="zh-CN" b="0" smtClean="0">
                <a:latin typeface="Arial" charset="0"/>
              </a:rPr>
              <a:pPr eaLnBrk="1" hangingPunct="1"/>
              <a:t>37</a:t>
            </a:fld>
            <a:endParaRPr lang="en-US" altLang="zh-CN" b="0" smtClean="0">
              <a:latin typeface="Arial"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6C960D65-7D68-4E6C-BED8-63B6098B1424}" type="slidenum">
              <a:rPr lang="en-US" altLang="zh-CN" b="0" smtClean="0">
                <a:latin typeface="Arial" charset="0"/>
              </a:rPr>
              <a:pPr eaLnBrk="1" hangingPunct="1"/>
              <a:t>38</a:t>
            </a:fld>
            <a:endParaRPr lang="en-US" altLang="zh-CN" b="0" smtClean="0">
              <a:latin typeface="Arial"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91B7A630-FB25-48D4-9549-1BFE20C83F52}" type="slidenum">
              <a:rPr lang="en-US" altLang="zh-CN" b="0" smtClean="0">
                <a:latin typeface="Arial" charset="0"/>
              </a:rPr>
              <a:pPr eaLnBrk="1" hangingPunct="1"/>
              <a:t>39</a:t>
            </a:fld>
            <a:endParaRPr lang="en-US" altLang="zh-CN" b="0" smtClean="0">
              <a:latin typeface="Arial"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96F7E7C-A52D-4BF3-98DE-DCAF31F4565B}" type="slidenum">
              <a:rPr lang="en-US" altLang="zh-CN" b="0" smtClean="0">
                <a:latin typeface="Arial" charset="0"/>
              </a:rPr>
              <a:pPr eaLnBrk="1" hangingPunct="1"/>
              <a:t>40</a:t>
            </a:fld>
            <a:endParaRPr lang="en-US" altLang="zh-CN" b="0" smtClean="0">
              <a:latin typeface="Arial" charset="0"/>
            </a:endParaRPr>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381000" y="685800"/>
            <a:ext cx="6096000" cy="3429000"/>
          </a:xfrm>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i="1" smtClean="0">
                <a:ea typeface="宋体" charset="-122"/>
              </a:rPr>
              <a:t>拓扑关系</a:t>
            </a:r>
            <a:r>
              <a:rPr lang="zh-CN" altLang="en-US" smtClean="0">
                <a:ea typeface="宋体" charset="-122"/>
              </a:rPr>
              <a:t>（ </a:t>
            </a:r>
            <a:r>
              <a:rPr lang="en-US" altLang="zh-CN" smtClean="0">
                <a:ea typeface="宋体" charset="-122"/>
              </a:rPr>
              <a:t>topological relation</a:t>
            </a:r>
            <a:r>
              <a:rPr lang="zh-CN" altLang="en-US" smtClean="0">
                <a:ea typeface="宋体" charset="-122"/>
              </a:rPr>
              <a:t>），指满足拓扑几何学原理的各空间数据间的相互关系。即用结点、弧段和多边形所表示的实体之间的邻接、关联、包含和连通关系。</a:t>
            </a:r>
          </a:p>
        </p:txBody>
      </p:sp>
      <p:sp>
        <p:nvSpPr>
          <p:cNvPr id="96260"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116EF1A-9206-4884-B84E-F48406EF8E28}" type="slidenum">
              <a:rPr lang="en-US" altLang="zh-CN" b="0" smtClean="0">
                <a:latin typeface="Arial" charset="0"/>
              </a:rPr>
              <a:pPr eaLnBrk="1" hangingPunct="1"/>
              <a:t>7</a:t>
            </a:fld>
            <a:endParaRPr lang="en-US" altLang="zh-CN" b="0"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41</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69423B74-7111-4035-84AB-12883AEAD6FD}" type="slidenum">
              <a:rPr lang="en-US" altLang="zh-CN" b="0" smtClean="0">
                <a:latin typeface="Arial" charset="0"/>
              </a:rPr>
              <a:pPr eaLnBrk="1" hangingPunct="1"/>
              <a:t>42</a:t>
            </a:fld>
            <a:endParaRPr lang="en-US" altLang="zh-CN" b="0" smtClean="0">
              <a:latin typeface="Arial" charset="0"/>
            </a:endParaRPr>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43</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44</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45</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endParaRPr lang="zh-CN" altLang="zh-CN" dirty="0"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46</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47</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93B2589-D6AD-4845-813C-9FA6C4603E43}" type="slidenum">
              <a:rPr lang="en-US" altLang="zh-CN" b="0" smtClean="0">
                <a:latin typeface="Arial" charset="0"/>
              </a:rPr>
              <a:pPr eaLnBrk="1" hangingPunct="1"/>
              <a:t>48</a:t>
            </a:fld>
            <a:endParaRPr lang="en-US" altLang="zh-CN" b="0" smtClean="0">
              <a:latin typeface="Arial"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 </a:t>
            </a:r>
            <a:r>
              <a:rPr lang="zh-CN" altLang="en-US" sz="1200" dirty="0" smtClean="0">
                <a:effectLst/>
                <a:latin typeface="+mn-lt"/>
                <a:ea typeface="+mn-ea"/>
                <a:cs typeface="+mn-cs"/>
                <a:sym typeface="等线"/>
              </a:rPr>
              <a:t>有较多的关于面、边、点及其相互关系的信息。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 </a:t>
            </a:r>
            <a:r>
              <a:rPr lang="zh-CN" altLang="en-US" sz="1200" dirty="0" smtClean="0">
                <a:effectLst/>
                <a:latin typeface="+mn-lt"/>
                <a:ea typeface="+mn-ea"/>
                <a:cs typeface="+mn-cs"/>
                <a:sym typeface="等线"/>
              </a:rPr>
              <a:t>有利于生成和绘制线框图、投影图，有利于计算几何特性，易于同二维绘图软件衔接和同曲面建模软件相关联。</a:t>
            </a:r>
            <a:endParaRPr lang="zh-CN" altLang="en-US" dirty="0" smtClean="0"/>
          </a:p>
          <a:p>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它的核心信息是面，因而对几何物体的整体描述能力相对较差，无法提供关于实体生成过程的信息，也无法记录组成几何体的基本体素的元素的原始数据，同时描述物体所需信息量较多，边界表达法的表达形式不唯一。</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优点：</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方法简洁，生成速度快，处理方便，无冗余信息，而且能够详细地记录构成实体的原始特征参数，甚至在必要时可修改体素参数或附加体素进行重新拼合。数据结构比较简单，数据量较小，修改比较容易，而且可以方便地转换成边界（</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）表示。</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局限：</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由于信息简单，这种数据结构无法存贮物体最终的详细信息，例如边界、顶点的信息等。由于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表示受体素的种类和对体素操作的种类的限制，使得它表示形体的覆盖域有较大的局限性，而且对形体的局部操作（例如，倒角等等）不易实现，显示</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表示的结果形体时需要的间也比较长。</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到底使用哪种方法呢？取决于不同的视角，他们各自都有优缺点，可以从以下几点来考虑：</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1.</a:t>
            </a:r>
            <a:r>
              <a:rPr lang="zh-CN" altLang="en-US" sz="1200" dirty="0" smtClean="0">
                <a:effectLst/>
                <a:latin typeface="+mn-lt"/>
                <a:ea typeface="+mn-ea"/>
                <a:cs typeface="+mn-cs"/>
                <a:sym typeface="等线"/>
              </a:rPr>
              <a:t>现实 － 模型是否需要近似实际的材质密度，厚度和体积，或者是否需要显示真实的曲面细节</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r>
              <a:rPr lang="en-US" altLang="zh-CN" sz="1200" dirty="0" smtClean="0">
                <a:effectLst/>
                <a:latin typeface="+mn-lt"/>
                <a:ea typeface="+mn-ea"/>
                <a:cs typeface="+mn-cs"/>
                <a:sym typeface="等线"/>
              </a:rPr>
              <a:t>2.</a:t>
            </a:r>
            <a:r>
              <a:rPr lang="zh-CN" altLang="en-US" sz="1200" dirty="0" smtClean="0">
                <a:effectLst/>
                <a:latin typeface="+mn-lt"/>
                <a:ea typeface="+mn-ea"/>
                <a:cs typeface="+mn-cs"/>
                <a:sym typeface="等线"/>
              </a:rPr>
              <a:t>精度 － 需要什么样的精度级别</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混合模式（</a:t>
            </a:r>
            <a:r>
              <a:rPr lang="en-US" altLang="zh-CN" sz="1200" dirty="0" err="1" smtClean="0">
                <a:effectLst/>
                <a:latin typeface="+mn-lt"/>
                <a:ea typeface="+mn-ea"/>
                <a:cs typeface="+mn-cs"/>
                <a:sym typeface="等线"/>
              </a:rPr>
              <a:t>Hybird</a:t>
            </a:r>
            <a:r>
              <a:rPr lang="en-US" altLang="zh-CN" sz="1200" dirty="0" smtClean="0">
                <a:effectLst/>
                <a:latin typeface="+mn-lt"/>
                <a:ea typeface="+mn-ea"/>
                <a:cs typeface="+mn-cs"/>
                <a:sym typeface="等线"/>
              </a:rPr>
              <a:t> Model</a:t>
            </a:r>
            <a:r>
              <a:rPr lang="zh-CN" altLang="en-US" sz="1200" dirty="0" smtClean="0">
                <a:effectLst/>
                <a:latin typeface="+mn-lt"/>
                <a:ea typeface="+mn-ea"/>
                <a:cs typeface="+mn-cs"/>
                <a:sym typeface="等线"/>
              </a:rPr>
              <a:t>）是建立在</a:t>
            </a:r>
            <a:r>
              <a:rPr lang="en-US" altLang="zh-CN" sz="1200" dirty="0" err="1" smtClean="0">
                <a:effectLst/>
                <a:latin typeface="+mn-lt"/>
                <a:ea typeface="+mn-ea"/>
                <a:cs typeface="+mn-cs"/>
                <a:sym typeface="等线"/>
              </a:rPr>
              <a:t>BRep</a:t>
            </a:r>
            <a:r>
              <a:rPr lang="zh-CN" altLang="en-US" sz="1200" dirty="0" smtClean="0">
                <a:effectLst/>
                <a:latin typeface="+mn-lt"/>
                <a:ea typeface="+mn-ea"/>
                <a:cs typeface="+mn-cs"/>
                <a:sym typeface="等线"/>
              </a:rPr>
              <a:t>与</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的基础上，在同一系统中，将两者结合起来，共同表示实体的方法。以</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法为系统外部模型，以</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法为内部模型，</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法适于做用户接口，而在计算机内部转化为</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的数据模型。相当于在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树结构的结点上扩充边界法的数据结构。混合模式是在</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基础上的逻辑扩展，起主导作用的是</a:t>
            </a:r>
            <a:r>
              <a:rPr lang="en-US" altLang="zh-CN" sz="1200" dirty="0" smtClean="0">
                <a:effectLst/>
                <a:latin typeface="+mn-lt"/>
                <a:ea typeface="+mn-ea"/>
                <a:cs typeface="+mn-cs"/>
                <a:sym typeface="等线"/>
              </a:rPr>
              <a:t>CSG</a:t>
            </a:r>
            <a:r>
              <a:rPr lang="zh-CN" altLang="en-US" sz="1200" dirty="0" smtClean="0">
                <a:effectLst/>
                <a:latin typeface="+mn-lt"/>
                <a:ea typeface="+mn-ea"/>
                <a:cs typeface="+mn-cs"/>
                <a:sym typeface="等线"/>
              </a:rPr>
              <a:t>结构，</a:t>
            </a:r>
            <a:r>
              <a:rPr lang="en-US" altLang="zh-CN" sz="1200" dirty="0" smtClean="0">
                <a:effectLst/>
                <a:latin typeface="+mn-lt"/>
                <a:ea typeface="+mn-ea"/>
                <a:cs typeface="+mn-cs"/>
                <a:sym typeface="等线"/>
              </a:rPr>
              <a:t>B-Rep</a:t>
            </a:r>
            <a:r>
              <a:rPr lang="zh-CN" altLang="en-US" sz="1200" dirty="0" smtClean="0">
                <a:effectLst/>
                <a:latin typeface="+mn-lt"/>
                <a:ea typeface="+mn-ea"/>
                <a:cs typeface="+mn-cs"/>
                <a:sym typeface="等线"/>
              </a:rPr>
              <a:t>的存在，减少了中间环节中的数学计算量，可以完整的表达物体的几何、拓扑信息，便于构造产品模型。</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a:t>
            </a:r>
            <a:br>
              <a:rPr lang="zh-CN" altLang="en-US" sz="1200" dirty="0" smtClean="0">
                <a:effectLst/>
                <a:latin typeface="+mn-lt"/>
                <a:ea typeface="+mn-ea"/>
                <a:cs typeface="+mn-cs"/>
                <a:sym typeface="等线"/>
              </a:rPr>
            </a:br>
            <a:r>
              <a:rPr lang="zh-CN" altLang="en-US" sz="1200" dirty="0" smtClean="0">
                <a:effectLst/>
                <a:latin typeface="+mn-lt"/>
                <a:ea typeface="+mn-ea"/>
                <a:cs typeface="+mn-cs"/>
                <a:sym typeface="等线"/>
              </a:rPr>
              <a:t>  还有空间划分表示法，利用四叉树或八叉数的数据结构来表示</a:t>
            </a:r>
            <a:r>
              <a:rPr lang="en-US" altLang="zh-CN" sz="1200" dirty="0" smtClean="0">
                <a:effectLst/>
                <a:latin typeface="+mn-lt"/>
                <a:ea typeface="+mn-ea"/>
                <a:cs typeface="+mn-cs"/>
                <a:sym typeface="等线"/>
              </a:rPr>
              <a:t>2D/3D</a:t>
            </a:r>
            <a:r>
              <a:rPr lang="zh-CN" altLang="en-US" sz="1200" dirty="0" smtClean="0">
                <a:effectLst/>
                <a:latin typeface="+mn-lt"/>
                <a:ea typeface="+mn-ea"/>
                <a:cs typeface="+mn-cs"/>
                <a:sym typeface="等线"/>
              </a:rPr>
              <a:t>的模型。</a:t>
            </a:r>
            <a:endParaRPr lang="zh-CN" altLang="en-US" dirty="0" smtClean="0"/>
          </a:p>
          <a:p>
            <a:pPr eaLnBrk="1" hangingPunct="1"/>
            <a:endParaRPr lang="zh-CN" altLang="zh-CN" dirty="0"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392106E7-D3BD-4326-980E-7EE5F63AB5C5}" type="slidenum">
              <a:rPr lang="en-US" altLang="zh-CN" b="0" smtClean="0">
                <a:latin typeface="Arial" charset="0"/>
              </a:rPr>
              <a:pPr eaLnBrk="1" hangingPunct="1"/>
              <a:t>49</a:t>
            </a:fld>
            <a:endParaRPr lang="en-US" altLang="zh-CN" b="0" smtClean="0">
              <a:latin typeface="Arial" charset="0"/>
            </a:endParaRPr>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不断细分，直到该区间内的像素的属性都相同</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6E39C4C-6D97-4DF1-B546-87CB394B2099}" type="slidenum">
              <a:rPr lang="en-US" altLang="zh-CN" b="0" smtClean="0">
                <a:latin typeface="Arial" charset="0"/>
              </a:rPr>
              <a:pPr eaLnBrk="1" hangingPunct="1"/>
              <a:t>50</a:t>
            </a:fld>
            <a:endParaRPr lang="en-US" altLang="zh-CN" b="0" smtClean="0">
              <a:latin typeface="Arial" charset="0"/>
            </a:endParaRPr>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BSP</a:t>
            </a:r>
            <a:r>
              <a:rPr lang="zh-CN" altLang="en-US" dirty="0" smtClean="0"/>
              <a:t>是专用于场景表示的空间分割技术，在游戏工业上应用了，</a:t>
            </a:r>
            <a:r>
              <a:rPr lang="en-US" altLang="zh-CN" dirty="0" smtClean="0"/>
              <a:t>Doom</a:t>
            </a:r>
            <a:r>
              <a:rPr lang="zh-CN" altLang="en-US" dirty="0" smtClean="0"/>
              <a:t>是第一个使用</a:t>
            </a:r>
            <a:r>
              <a:rPr lang="en-US" altLang="zh-CN" dirty="0" smtClean="0"/>
              <a:t>BSP</a:t>
            </a:r>
            <a:r>
              <a:rPr lang="zh-CN" altLang="en-US" dirty="0" smtClean="0"/>
              <a:t>树的商业游戏。</a:t>
            </a:r>
            <a:endParaRPr lang="en-US" altLang="zh-CN" dirty="0" smtClean="0"/>
          </a:p>
          <a:p>
            <a:pPr eaLnBrk="1" hangingPunct="1"/>
            <a:r>
              <a:rPr lang="zh-CN" altLang="en-US" dirty="0" smtClean="0"/>
              <a:t>二叉树确实是一种很有效的场景组织结构，因为，当给出视锥（</a:t>
            </a:r>
            <a:r>
              <a:rPr lang="en-US" altLang="zh-CN" dirty="0" smtClean="0"/>
              <a:t>view frustum</a:t>
            </a:r>
            <a:r>
              <a:rPr lang="zh-CN" altLang="en-US" dirty="0" smtClean="0"/>
              <a:t>）以后，在穿过（</a:t>
            </a:r>
            <a:r>
              <a:rPr lang="en-US" altLang="zh-CN" dirty="0" smtClean="0"/>
              <a:t>traverse</a:t>
            </a:r>
            <a:r>
              <a:rPr lang="zh-CN" altLang="en-US" dirty="0" smtClean="0"/>
              <a:t>）这棵树的时候，如果发现视锥（</a:t>
            </a:r>
            <a:r>
              <a:rPr lang="en-US" altLang="zh-CN" dirty="0" smtClean="0"/>
              <a:t>frustum</a:t>
            </a:r>
            <a:r>
              <a:rPr lang="zh-CN" altLang="en-US" dirty="0" smtClean="0"/>
              <a:t>）与结点所代表的平面不相交，那么这个结点上有一棵子树必然不可见</a:t>
            </a:r>
            <a:r>
              <a:rPr lang="en-US" altLang="zh-CN" dirty="0" smtClean="0"/>
              <a:t>,</a:t>
            </a:r>
            <a:r>
              <a:rPr lang="zh-CN" altLang="en-US" dirty="0" smtClean="0"/>
              <a:t>那么这个子树就不用送入渲染器了，当遇到</a:t>
            </a:r>
            <a:r>
              <a:rPr lang="en-US" altLang="zh-CN" dirty="0" smtClean="0"/>
              <a:t>Leaf</a:t>
            </a:r>
            <a:r>
              <a:rPr lang="zh-CN" altLang="en-US" dirty="0" smtClean="0"/>
              <a:t>的时候，就可以获得所需的多边形数据，可以送入渲染器处理。</a:t>
            </a:r>
            <a:br>
              <a:rPr lang="zh-CN" altLang="en-US" dirty="0" smtClean="0"/>
            </a:br>
            <a:r>
              <a:rPr lang="zh-CN" altLang="en-US" dirty="0" smtClean="0"/>
              <a:t>　　虽然二叉树已经是非常有效的方法，但是仅仅依靠二叉树还是不能满足游戏的要求，因为现在的游戏的场景是在是很大很复杂，又很多的物品，按照二叉树的方法凡是与</a:t>
            </a:r>
            <a:r>
              <a:rPr lang="en-US" altLang="zh-CN" dirty="0" smtClean="0"/>
              <a:t>view frustum</a:t>
            </a:r>
            <a:r>
              <a:rPr lang="zh-CN" altLang="en-US" dirty="0" smtClean="0"/>
              <a:t>相交的</a:t>
            </a:r>
            <a:r>
              <a:rPr lang="en-US" altLang="zh-CN" dirty="0" smtClean="0"/>
              <a:t>Leaf</a:t>
            </a:r>
            <a:r>
              <a:rPr lang="zh-CN" altLang="en-US" dirty="0" smtClean="0"/>
              <a:t>必然要送入渲染器，因为</a:t>
            </a:r>
            <a:r>
              <a:rPr lang="en-US" altLang="zh-CN" dirty="0" smtClean="0"/>
              <a:t>view frustum</a:t>
            </a:r>
            <a:r>
              <a:rPr lang="zh-CN" altLang="en-US" dirty="0" smtClean="0"/>
              <a:t>是很大的，所以会有很多的</a:t>
            </a:r>
            <a:r>
              <a:rPr lang="en-US" altLang="zh-CN" dirty="0" smtClean="0"/>
              <a:t>Leaf</a:t>
            </a:r>
            <a:r>
              <a:rPr lang="zh-CN" altLang="en-US" dirty="0" smtClean="0"/>
              <a:t>与他相交，这就意味着渲染器还是要处理很多的数据，如果你确实能够看到这么多的物体，那也没有办法，但是通常，比如很多室内的场景，虽然在你的</a:t>
            </a:r>
            <a:r>
              <a:rPr lang="en-US" altLang="zh-CN" dirty="0" smtClean="0"/>
              <a:t>frustum</a:t>
            </a:r>
            <a:r>
              <a:rPr lang="zh-CN" altLang="en-US" dirty="0" smtClean="0"/>
              <a:t>里面会由很多物体，但是你真正能够看到的还是很少的一部分，比如一个封闭的房间。</a:t>
            </a:r>
            <a:br>
              <a:rPr lang="zh-CN" altLang="en-US" dirty="0" smtClean="0"/>
            </a:br>
            <a:r>
              <a:rPr lang="zh-CN" altLang="en-US" dirty="0" smtClean="0"/>
              <a:t>　　因此被称为</a:t>
            </a:r>
            <a:r>
              <a:rPr lang="en-US" altLang="zh-CN" dirty="0" smtClean="0"/>
              <a:t>Portal</a:t>
            </a:r>
            <a:r>
              <a:rPr lang="zh-CN" altLang="en-US" dirty="0" smtClean="0"/>
              <a:t>的技术被引入到游戏中来，之所以能够使用</a:t>
            </a:r>
            <a:r>
              <a:rPr lang="en-US" altLang="zh-CN" dirty="0" smtClean="0"/>
              <a:t>Portal</a:t>
            </a:r>
            <a:r>
              <a:rPr lang="zh-CN" altLang="en-US" dirty="0" smtClean="0"/>
              <a:t>技术，那是因为很多室内场景自身的限制条件所致。我们引入</a:t>
            </a:r>
            <a:r>
              <a:rPr lang="en-US" altLang="zh-CN" dirty="0" smtClean="0"/>
              <a:t>region</a:t>
            </a:r>
            <a:r>
              <a:rPr lang="zh-CN" altLang="en-US" dirty="0" smtClean="0"/>
              <a:t>的概念，一个</a:t>
            </a:r>
            <a:r>
              <a:rPr lang="en-US" altLang="zh-CN" dirty="0" smtClean="0"/>
              <a:t>region</a:t>
            </a:r>
            <a:r>
              <a:rPr lang="zh-CN" altLang="en-US" dirty="0" smtClean="0"/>
              <a:t>就是一个相对封闭的空间，比如一个房间，</a:t>
            </a:r>
            <a:r>
              <a:rPr lang="en-US" altLang="zh-CN" dirty="0" smtClean="0"/>
              <a:t>region</a:t>
            </a:r>
            <a:r>
              <a:rPr lang="zh-CN" altLang="en-US" dirty="0" smtClean="0"/>
              <a:t>与</a:t>
            </a:r>
            <a:r>
              <a:rPr lang="en-US" altLang="zh-CN" dirty="0" smtClean="0"/>
              <a:t>region</a:t>
            </a:r>
            <a:r>
              <a:rPr lang="zh-CN" altLang="en-US" dirty="0" smtClean="0"/>
              <a:t>之间都是通过</a:t>
            </a:r>
            <a:r>
              <a:rPr lang="en-US" altLang="zh-CN" dirty="0" smtClean="0"/>
              <a:t>Portal</a:t>
            </a:r>
            <a:r>
              <a:rPr lang="zh-CN" altLang="en-US" dirty="0" smtClean="0"/>
              <a:t>（比如门或窗）相连接，因此，如果你处于一个</a:t>
            </a:r>
            <a:r>
              <a:rPr lang="en-US" altLang="zh-CN" dirty="0" smtClean="0"/>
              <a:t>region</a:t>
            </a:r>
            <a:r>
              <a:rPr lang="zh-CN" altLang="en-US" dirty="0" smtClean="0"/>
              <a:t>当中，你就只能看到这个</a:t>
            </a:r>
            <a:r>
              <a:rPr lang="en-US" altLang="zh-CN" dirty="0" smtClean="0"/>
              <a:t>region</a:t>
            </a:r>
            <a:r>
              <a:rPr lang="zh-CN" altLang="en-US" dirty="0" smtClean="0"/>
              <a:t>中的物体，如果你能够看到其他</a:t>
            </a:r>
            <a:r>
              <a:rPr lang="en-US" altLang="zh-CN" dirty="0" smtClean="0"/>
              <a:t>region</a:t>
            </a:r>
            <a:r>
              <a:rPr lang="zh-CN" altLang="en-US" dirty="0" smtClean="0"/>
              <a:t>中的物体，那么你一定是通过</a:t>
            </a:r>
            <a:r>
              <a:rPr lang="en-US" altLang="zh-CN" dirty="0" smtClean="0"/>
              <a:t>Portal</a:t>
            </a:r>
            <a:r>
              <a:rPr lang="zh-CN" altLang="en-US" dirty="0" smtClean="0"/>
              <a:t>看到的，所以处理的过程如下（考虑</a:t>
            </a:r>
            <a:r>
              <a:rPr lang="en-US" altLang="zh-CN" dirty="0" smtClean="0"/>
              <a:t>Portal</a:t>
            </a:r>
            <a:r>
              <a:rPr lang="zh-CN" altLang="en-US" dirty="0" smtClean="0"/>
              <a:t>是单向的情况，如果两个</a:t>
            </a:r>
            <a:r>
              <a:rPr lang="en-US" altLang="zh-CN" dirty="0" smtClean="0"/>
              <a:t>region</a:t>
            </a:r>
            <a:r>
              <a:rPr lang="zh-CN" altLang="en-US" dirty="0" smtClean="0"/>
              <a:t>可以通过一个门相互看到，我就是用两个单向的</a:t>
            </a:r>
            <a:r>
              <a:rPr lang="en-US" altLang="zh-CN" dirty="0" smtClean="0"/>
              <a:t>Portal</a:t>
            </a:r>
            <a:r>
              <a:rPr lang="zh-CN" altLang="en-US" dirty="0" smtClean="0"/>
              <a:t>）。</a:t>
            </a:r>
            <a:endParaRPr lang="zh-CN" altLang="zh-CN" dirty="0"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t"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44502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F8F2EDC1-995E-46DB-98CB-79958FF67A05}" type="slidenum">
              <a:rPr lang="en-US" altLang="zh-CN" b="0" smtClean="0">
                <a:latin typeface="Arial" charset="0"/>
              </a:rPr>
              <a:pPr eaLnBrk="1" hangingPunct="1"/>
              <a:t>51</a:t>
            </a:fld>
            <a:endParaRPr lang="en-US" altLang="zh-CN" b="0" smtClean="0">
              <a:latin typeface="Arial" charset="0"/>
            </a:endParaRPr>
          </a:p>
        </p:txBody>
      </p:sp>
      <p:sp>
        <p:nvSpPr>
          <p:cNvPr id="122883" name="Rectangle 2"/>
          <p:cNvSpPr>
            <a:spLocks noGrp="1" noRot="1" noChangeAspect="1" noChangeArrowheads="1" noTextEdit="1"/>
          </p:cNvSpPr>
          <p:nvPr>
            <p:ph type="sldImg"/>
          </p:nvPr>
        </p:nvSpPr>
        <p:spPr>
          <a:xfrm>
            <a:off x="381000" y="685800"/>
            <a:ext cx="6096000" cy="34290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r>
              <a:rPr lang="en-US" altLang="zh-CN" smtClean="0">
                <a:ea typeface="宋体" charset="-122"/>
              </a:rPr>
              <a:t>Melax</a:t>
            </a:r>
            <a:r>
              <a:rPr lang="zh-CN" altLang="en-US" smtClean="0">
                <a:ea typeface="宋体" charset="-122"/>
              </a:rPr>
              <a:t>提出的</a:t>
            </a:r>
            <a:r>
              <a:rPr lang="en-US" altLang="zh-CN" smtClean="0">
                <a:ea typeface="宋体" charset="-122"/>
              </a:rPr>
              <a:t>BSP</a:t>
            </a:r>
            <a:r>
              <a:rPr lang="zh-CN" altLang="en-US" smtClean="0">
                <a:ea typeface="宋体" charset="-122"/>
              </a:rPr>
              <a:t>树</a:t>
            </a:r>
          </a:p>
          <a:p>
            <a:pPr lvl="1">
              <a:buFontTx/>
              <a:buChar char="•"/>
            </a:pPr>
            <a:r>
              <a:rPr lang="zh-CN" altLang="en-US" smtClean="0">
                <a:latin typeface="Times New Roman" pitchFamily="18" charset="0"/>
                <a:ea typeface="宋体" charset="-122"/>
              </a:rPr>
              <a:t>该方法已经应用到商业游戏中了，其中将人物的模型用圆柱体表示</a:t>
            </a:r>
          </a:p>
          <a:p>
            <a:pPr lvl="1">
              <a:buFontTx/>
              <a:buChar char="•"/>
            </a:pPr>
            <a:endParaRPr lang="zh-CN" altLang="en-US" smtClean="0">
              <a:latin typeface="Times New Roman" pitchFamily="18" charset="0"/>
              <a:ea typeface="宋体" charset="-122"/>
            </a:endParaRPr>
          </a:p>
          <a:p>
            <a:pPr lvl="1">
              <a:buFontTx/>
              <a:buChar char="•"/>
            </a:pPr>
            <a:r>
              <a:rPr lang="zh-CN" altLang="en-US" smtClean="0">
                <a:latin typeface="Times New Roman" pitchFamily="18" charset="0"/>
                <a:ea typeface="宋体" charset="-122"/>
              </a:rPr>
              <a:t>轴对齐</a:t>
            </a:r>
            <a:r>
              <a:rPr lang="en-US" altLang="zh-CN" smtClean="0">
                <a:latin typeface="Times New Roman" pitchFamily="18" charset="0"/>
                <a:ea typeface="宋体" charset="-122"/>
              </a:rPr>
              <a:t>BSP</a:t>
            </a:r>
            <a:r>
              <a:rPr lang="zh-CN" altLang="en-US" smtClean="0">
                <a:latin typeface="Times New Roman" pitchFamily="18" charset="0"/>
                <a:ea typeface="宋体" charset="-122"/>
              </a:rPr>
              <a:t>树</a:t>
            </a:r>
            <a:r>
              <a:rPr lang="en-US" altLang="zh-CN" smtClean="0">
                <a:latin typeface="Times New Roman" pitchFamily="18" charset="0"/>
                <a:ea typeface="宋体" charset="-122"/>
              </a:rPr>
              <a:t>——</a:t>
            </a:r>
            <a:r>
              <a:rPr lang="zh-CN" altLang="en-US" smtClean="0">
                <a:latin typeface="Times New Roman" pitchFamily="18" charset="0"/>
                <a:ea typeface="宋体" charset="-122"/>
              </a:rPr>
              <a:t>先做一个包围整个场景的</a:t>
            </a:r>
            <a:r>
              <a:rPr lang="en-US" altLang="zh-CN" smtClean="0">
                <a:latin typeface="Times New Roman" pitchFamily="18" charset="0"/>
                <a:ea typeface="宋体" charset="-122"/>
              </a:rPr>
              <a:t>AABB</a:t>
            </a:r>
            <a:r>
              <a:rPr lang="zh-CN" altLang="en-US" smtClean="0">
                <a:latin typeface="Times New Roman" pitchFamily="18" charset="0"/>
                <a:ea typeface="宋体" charset="-122"/>
              </a:rPr>
              <a:t>，所有的分割平面都是与坐标轴平行的。将第一个分割平面命名为平面</a:t>
            </a:r>
            <a:r>
              <a:rPr lang="en-US" altLang="zh-CN" smtClean="0">
                <a:latin typeface="Times New Roman" pitchFamily="18" charset="0"/>
                <a:ea typeface="宋体" charset="-122"/>
              </a:rPr>
              <a:t>0</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346E736A-780B-4BCF-8DE5-A94B4CC175AA}" type="slidenum">
              <a:rPr lang="en-US" altLang="zh-CN" b="0" smtClean="0">
                <a:latin typeface="Arial" charset="0"/>
              </a:rPr>
              <a:pPr eaLnBrk="1" hangingPunct="1"/>
              <a:t>52</a:t>
            </a:fld>
            <a:endParaRPr lang="en-US" altLang="zh-CN" b="0" smtClean="0">
              <a:latin typeface="Arial" charset="0"/>
            </a:endParaRPr>
          </a:p>
        </p:txBody>
      </p:sp>
      <p:sp>
        <p:nvSpPr>
          <p:cNvPr id="123907" name="Rectangle 2"/>
          <p:cNvSpPr>
            <a:spLocks noGrp="1" noRot="1" noChangeAspect="1" noChangeArrowheads="1" noTextEdit="1"/>
          </p:cNvSpPr>
          <p:nvPr>
            <p:ph type="sldImg"/>
          </p:nvPr>
        </p:nvSpPr>
        <p:spPr>
          <a:xfrm>
            <a:off x="381000" y="685800"/>
            <a:ext cx="6096000" cy="34290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r>
              <a:rPr lang="zh-CN" altLang="en-US" smtClean="0">
                <a:latin typeface="Times New Roman" pitchFamily="18" charset="0"/>
                <a:ea typeface="宋体" charset="-122"/>
              </a:rPr>
              <a:t>多边形对齐</a:t>
            </a:r>
            <a:r>
              <a:rPr lang="en-US" altLang="zh-CN" smtClean="0">
                <a:latin typeface="Times New Roman" pitchFamily="18" charset="0"/>
                <a:ea typeface="宋体" charset="-122"/>
              </a:rPr>
              <a:t>BSP</a:t>
            </a:r>
            <a:r>
              <a:rPr lang="zh-CN" altLang="en-US" smtClean="0">
                <a:latin typeface="Times New Roman" pitchFamily="18" charset="0"/>
                <a:ea typeface="宋体" charset="-122"/>
              </a:rPr>
              <a:t>树</a:t>
            </a:r>
            <a:r>
              <a:rPr lang="en-US" altLang="zh-CN" smtClean="0">
                <a:latin typeface="Times New Roman" pitchFamily="18" charset="0"/>
                <a:ea typeface="宋体" charset="-122"/>
              </a:rPr>
              <a:t>——</a:t>
            </a:r>
            <a:r>
              <a:rPr lang="zh-CN" altLang="en-US" smtClean="0">
                <a:latin typeface="Times New Roman" pitchFamily="18" charset="0"/>
                <a:ea typeface="宋体" charset="-122"/>
              </a:rPr>
              <a:t>将多边形作为分割平面，直到所有的多边形都在</a:t>
            </a:r>
            <a:r>
              <a:rPr lang="en-US" altLang="zh-CN" smtClean="0">
                <a:latin typeface="Times New Roman" pitchFamily="18" charset="0"/>
                <a:ea typeface="宋体" charset="-122"/>
              </a:rPr>
              <a:t>BSP</a:t>
            </a:r>
            <a:r>
              <a:rPr lang="zh-CN" altLang="en-US" smtClean="0">
                <a:latin typeface="Times New Roman" pitchFamily="18" charset="0"/>
                <a:ea typeface="宋体" charset="-122"/>
              </a:rPr>
              <a:t>树中。计算比较耗时，因为要选取分割多边形，要计算分割多边形与</a:t>
            </a:r>
            <a:r>
              <a:rPr lang="en-US" altLang="zh-CN" smtClean="0">
                <a:latin typeface="Times New Roman" pitchFamily="18" charset="0"/>
                <a:ea typeface="宋体" charset="-122"/>
              </a:rPr>
              <a:t>AABB</a:t>
            </a:r>
            <a:r>
              <a:rPr lang="zh-CN" altLang="en-US" smtClean="0">
                <a:latin typeface="Times New Roman" pitchFamily="18" charset="0"/>
                <a:ea typeface="宋体" charset="-122"/>
              </a:rPr>
              <a:t>的交点，判断图形在多边形的哪边，等等。</a:t>
            </a:r>
          </a:p>
          <a:p>
            <a:pPr lvl="1">
              <a:buFontTx/>
              <a:buChar char="•"/>
            </a:pPr>
            <a:endParaRPr lang="zh-CN" altLang="en-US" smtClean="0">
              <a:latin typeface="Times New Roman" pitchFamily="18" charset="0"/>
              <a:ea typeface="宋体" charset="-122"/>
            </a:endParaRPr>
          </a:p>
          <a:p>
            <a:pPr lvl="1">
              <a:buFontTx/>
              <a:buChar char="•"/>
            </a:pPr>
            <a:r>
              <a:rPr lang="en-US" altLang="zh-CN" smtClean="0">
                <a:latin typeface="Times New Roman" pitchFamily="18" charset="0"/>
                <a:ea typeface="宋体" charset="-122"/>
              </a:rPr>
              <a:t>BSP</a:t>
            </a:r>
            <a:r>
              <a:rPr lang="zh-CN" altLang="en-US" smtClean="0">
                <a:latin typeface="Times New Roman" pitchFamily="18" charset="0"/>
                <a:ea typeface="宋体" charset="-122"/>
              </a:rPr>
              <a:t>树的平衡问题</a:t>
            </a:r>
            <a:r>
              <a:rPr lang="en-US" altLang="zh-CN" smtClean="0">
                <a:latin typeface="Times New Roman" pitchFamily="18" charset="0"/>
                <a:ea typeface="宋体" charset="-122"/>
              </a:rPr>
              <a:t>——</a:t>
            </a:r>
            <a:r>
              <a:rPr lang="zh-CN" altLang="en-US" smtClean="0">
                <a:latin typeface="Times New Roman" pitchFamily="18" charset="0"/>
                <a:ea typeface="宋体" charset="-122"/>
              </a:rPr>
              <a:t>尽量使图形均匀排列在</a:t>
            </a:r>
            <a:r>
              <a:rPr lang="en-US" altLang="zh-CN" smtClean="0">
                <a:latin typeface="Times New Roman" pitchFamily="18" charset="0"/>
                <a:ea typeface="宋体" charset="-122"/>
              </a:rPr>
              <a:t>BSP</a:t>
            </a:r>
            <a:r>
              <a:rPr lang="zh-CN" altLang="en-US" smtClean="0">
                <a:latin typeface="Times New Roman" pitchFamily="18" charset="0"/>
                <a:ea typeface="宋体" charset="-122"/>
              </a:rPr>
              <a:t>的两边，每个分支上叶子节点的层次深度尽量一致</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405D0B0-CAAE-4B39-B551-5E63AE435CE2}" type="slidenum">
              <a:rPr lang="en-US" altLang="zh-CN" b="0" smtClean="0">
                <a:latin typeface="Arial" charset="0"/>
              </a:rPr>
              <a:pPr eaLnBrk="1" hangingPunct="1"/>
              <a:t>53</a:t>
            </a:fld>
            <a:endParaRPr lang="en-US" altLang="zh-CN" b="0" smtClean="0">
              <a:latin typeface="Arial" charset="0"/>
            </a:endParaRPr>
          </a:p>
        </p:txBody>
      </p:sp>
      <p:sp>
        <p:nvSpPr>
          <p:cNvPr id="124931" name="Rectangle 2"/>
          <p:cNvSpPr>
            <a:spLocks noGrp="1" noRot="1" noChangeAspect="1" noChangeArrowheads="1" noTextEdit="1"/>
          </p:cNvSpPr>
          <p:nvPr>
            <p:ph type="sldImg"/>
          </p:nvPr>
        </p:nvSpPr>
        <p:spPr>
          <a:xfrm>
            <a:off x="381000" y="685800"/>
            <a:ext cx="6096000" cy="34290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r>
              <a:rPr lang="zh-CN" altLang="en-US" smtClean="0">
                <a:latin typeface="Times New Roman" pitchFamily="18" charset="0"/>
                <a:ea typeface="宋体" charset="-122"/>
              </a:rPr>
              <a:t>有颜色的矩形代表有物体，空心的矩形代表该区域为空</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D5579F5E-B080-47F1-A0B5-8662C54E961B}" type="slidenum">
              <a:rPr lang="en-US" altLang="zh-CN" b="0" smtClean="0">
                <a:latin typeface="Arial" charset="0"/>
              </a:rPr>
              <a:pPr eaLnBrk="1" hangingPunct="1"/>
              <a:t>54</a:t>
            </a:fld>
            <a:endParaRPr lang="en-US" altLang="zh-CN" b="0" smtClean="0">
              <a:latin typeface="Arial" charset="0"/>
            </a:endParaRPr>
          </a:p>
        </p:txBody>
      </p:sp>
      <p:sp>
        <p:nvSpPr>
          <p:cNvPr id="125955" name="Rectangle 2"/>
          <p:cNvSpPr>
            <a:spLocks noGrp="1" noRot="1" noChangeAspect="1" noChangeArrowheads="1" noTextEdit="1"/>
          </p:cNvSpPr>
          <p:nvPr>
            <p:ph type="sldImg"/>
          </p:nvPr>
        </p:nvSpPr>
        <p:spPr>
          <a:xfrm>
            <a:off x="381000" y="685800"/>
            <a:ext cx="6096000" cy="34290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r>
              <a:rPr lang="zh-CN" altLang="en-US" smtClean="0">
                <a:latin typeface="Times New Roman" pitchFamily="18" charset="0"/>
                <a:ea typeface="宋体" charset="-122"/>
              </a:rPr>
              <a:t>左图中，过早地检测到碰撞，产生错误地运动轨迹；</a:t>
            </a:r>
          </a:p>
          <a:p>
            <a:pPr lvl="1">
              <a:buFontTx/>
              <a:buChar char="•"/>
            </a:pPr>
            <a:r>
              <a:rPr lang="zh-CN" altLang="en-US" smtClean="0">
                <a:latin typeface="Times New Roman" pitchFamily="18" charset="0"/>
                <a:ea typeface="宋体" charset="-122"/>
              </a:rPr>
              <a:t>右图中加入一个额外的倾斜面来解决碰撞问题</a:t>
            </a:r>
          </a:p>
          <a:p>
            <a:pPr lvl="1">
              <a:buFontTx/>
              <a:buChar char="•"/>
            </a:pPr>
            <a:r>
              <a:rPr lang="zh-CN" altLang="en-US" smtClean="0">
                <a:latin typeface="Times New Roman" pitchFamily="18" charset="0"/>
                <a:ea typeface="宋体" charset="-122"/>
              </a:rPr>
              <a:t>额外的倾斜面在</a:t>
            </a:r>
            <a:r>
              <a:rPr lang="en-US" altLang="zh-CN" smtClean="0">
                <a:latin typeface="Times New Roman" pitchFamily="18" charset="0"/>
                <a:ea typeface="宋体" charset="-122"/>
              </a:rPr>
              <a:t>BSP</a:t>
            </a:r>
            <a:r>
              <a:rPr lang="zh-CN" altLang="en-US" smtClean="0">
                <a:latin typeface="Times New Roman" pitchFamily="18" charset="0"/>
                <a:ea typeface="宋体" charset="-122"/>
              </a:rPr>
              <a:t>树中有一个</a:t>
            </a:r>
            <a:r>
              <a:rPr lang="en-US" altLang="zh-CN" smtClean="0">
                <a:latin typeface="Times New Roman" pitchFamily="18" charset="0"/>
                <a:ea typeface="宋体" charset="-122"/>
              </a:rPr>
              <a:t>0</a:t>
            </a:r>
            <a:r>
              <a:rPr lang="zh-CN" altLang="en-US" smtClean="0">
                <a:latin typeface="Times New Roman" pitchFamily="18" charset="0"/>
                <a:ea typeface="宋体" charset="-122"/>
              </a:rPr>
              <a:t>体积单元的子节点（</a:t>
            </a:r>
            <a:r>
              <a:rPr lang="en-US" altLang="zh-CN" smtClean="0">
                <a:latin typeface="Times New Roman" pitchFamily="18" charset="0"/>
                <a:ea typeface="宋体" charset="-122"/>
              </a:rPr>
              <a:t>Melax</a:t>
            </a:r>
            <a:r>
              <a:rPr lang="zh-CN" altLang="en-US" smtClean="0">
                <a:latin typeface="Times New Roman" pitchFamily="18" charset="0"/>
                <a:ea typeface="宋体" charset="-122"/>
              </a:rPr>
              <a:t>论文）</a:t>
            </a:r>
          </a:p>
          <a:p>
            <a:pPr lvl="1">
              <a:buFontTx/>
              <a:buChar char="•"/>
            </a:pPr>
            <a:endParaRPr lang="en-US" altLang="zh-CN" smtClean="0">
              <a:latin typeface="Times New Roman" pitchFamily="18" charset="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EB087BF3-D1BF-4C61-9E17-D638972CDC82}" type="slidenum">
              <a:rPr lang="en-US" altLang="zh-CN" b="0" smtClean="0">
                <a:latin typeface="Arial" charset="0"/>
              </a:rPr>
              <a:pPr eaLnBrk="1" hangingPunct="1"/>
              <a:t>55</a:t>
            </a:fld>
            <a:endParaRPr lang="en-US" altLang="zh-CN" b="0" smtClean="0">
              <a:latin typeface="Arial" charset="0"/>
            </a:endParaRPr>
          </a:p>
        </p:txBody>
      </p:sp>
      <p:sp>
        <p:nvSpPr>
          <p:cNvPr id="126979" name="Rectangle 2"/>
          <p:cNvSpPr>
            <a:spLocks noGrp="1" noRot="1" noChangeAspect="1" noChangeArrowheads="1" noTextEdit="1"/>
          </p:cNvSpPr>
          <p:nvPr>
            <p:ph type="sldImg"/>
          </p:nvPr>
        </p:nvSpPr>
        <p:spPr>
          <a:xfrm>
            <a:off x="381000" y="685800"/>
            <a:ext cx="6096000" cy="34290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endParaRPr lang="zh-CN" altLang="zh-CN" smtClean="0">
              <a:latin typeface="Times New Roman" pitchFamily="18"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316280A-C33E-4D1D-80AE-9F853A27994D}" type="slidenum">
              <a:rPr lang="en-US" altLang="zh-CN" b="0" smtClean="0">
                <a:latin typeface="Arial" charset="0"/>
              </a:rPr>
              <a:pPr eaLnBrk="1" hangingPunct="1"/>
              <a:t>56</a:t>
            </a:fld>
            <a:endParaRPr lang="en-US" altLang="zh-CN" b="0" smtClean="0">
              <a:latin typeface="Arial" charset="0"/>
            </a:endParaRPr>
          </a:p>
        </p:txBody>
      </p:sp>
      <p:sp>
        <p:nvSpPr>
          <p:cNvPr id="128003" name="Rectangle 2"/>
          <p:cNvSpPr>
            <a:spLocks noGrp="1" noRot="1" noChangeAspect="1" noChangeArrowheads="1" noTextEdit="1"/>
          </p:cNvSpPr>
          <p:nvPr>
            <p:ph type="sldImg"/>
          </p:nvPr>
        </p:nvSpPr>
        <p:spPr>
          <a:xfrm>
            <a:off x="381000" y="685800"/>
            <a:ext cx="6096000" cy="34290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在</a:t>
            </a:r>
            <a:r>
              <a:rPr lang="zh-CN" altLang="en-US" dirty="0" smtClean="0">
                <a:ea typeface="宋体" charset="-122"/>
                <a:hlinkClick r:id="rId3"/>
              </a:rPr>
              <a:t>数学分析</a:t>
            </a:r>
            <a:r>
              <a:rPr lang="zh-CN" altLang="en-US" dirty="0" smtClean="0">
                <a:ea typeface="宋体" charset="-122"/>
              </a:rPr>
              <a:t>的发展历史上，数学家们一直猜测：</a:t>
            </a:r>
            <a:r>
              <a:rPr lang="zh-CN" altLang="en-US" dirty="0" smtClean="0">
                <a:ea typeface="宋体" charset="-122"/>
                <a:hlinkClick r:id="rId4"/>
              </a:rPr>
              <a:t>连续函数</a:t>
            </a:r>
            <a:r>
              <a:rPr lang="zh-CN" altLang="en-US" dirty="0" smtClean="0">
                <a:ea typeface="宋体" charset="-122"/>
              </a:rPr>
              <a:t>在其定义区间中，至多除去可列个点外都是可导的。也就是说，</a:t>
            </a:r>
            <a:r>
              <a:rPr lang="zh-CN" altLang="en-US" dirty="0" smtClean="0">
                <a:ea typeface="宋体" charset="-122"/>
                <a:hlinkClick r:id="rId4"/>
              </a:rPr>
              <a:t>连续函数</a:t>
            </a:r>
            <a:r>
              <a:rPr lang="zh-CN" altLang="en-US" dirty="0" smtClean="0">
                <a:ea typeface="宋体" charset="-122"/>
              </a:rPr>
              <a:t>的不可导点至多是</a:t>
            </a:r>
            <a:r>
              <a:rPr lang="zh-CN" altLang="en-US" dirty="0" smtClean="0">
                <a:ea typeface="宋体" charset="-122"/>
                <a:hlinkClick r:id="rId5"/>
              </a:rPr>
              <a:t>可列集</a:t>
            </a:r>
            <a:r>
              <a:rPr lang="zh-CN" altLang="en-US" dirty="0" smtClean="0">
                <a:ea typeface="宋体" charset="-122"/>
              </a:rPr>
              <a:t>。</a:t>
            </a:r>
            <a:endParaRPr lang="en-US" altLang="zh-CN" dirty="0" smtClean="0">
              <a:ea typeface="宋体" charset="-122"/>
            </a:endParaRPr>
          </a:p>
          <a:p>
            <a:pPr eaLnBrk="1" hangingPunct="1"/>
            <a:endParaRPr lang="en-US" altLang="zh-CN" dirty="0" smtClean="0">
              <a:ea typeface="宋体" charset="-122"/>
            </a:endParaRPr>
          </a:p>
          <a:p>
            <a:r>
              <a:rPr lang="en-US" altLang="zh-CN" dirty="0" err="1" smtClean="0">
                <a:ea typeface="宋体" charset="-122"/>
              </a:rPr>
              <a:t>Weierstrass</a:t>
            </a:r>
            <a:r>
              <a:rPr lang="zh-CN" altLang="en-US" dirty="0" smtClean="0">
                <a:ea typeface="宋体" charset="-122"/>
              </a:rPr>
              <a:t>函数对上述猜测做了一个否定的终结。</a:t>
            </a:r>
          </a:p>
          <a:p>
            <a:r>
              <a:rPr lang="en-US" altLang="zh-CN" b="1" dirty="0" err="1" smtClean="0">
                <a:ea typeface="宋体" charset="-122"/>
                <a:hlinkClick r:id="rId6"/>
              </a:rPr>
              <a:t>Weierstrass</a:t>
            </a:r>
            <a:r>
              <a:rPr lang="zh-CN" altLang="en-US" dirty="0" smtClean="0">
                <a:ea typeface="宋体" charset="-122"/>
              </a:rPr>
              <a:t>的反例构造出来后，在数学界引起极大的震动，因为对于这类函数，传统的数学方法已无能为力，这使得经典数学陷入又一次危机。但是反过来危机的产生又促使数学家们去思索新的方法对这</a:t>
            </a:r>
            <a:r>
              <a:rPr lang="zh-CN" altLang="en-US" dirty="0" smtClean="0">
                <a:ea typeface="宋体" charset="-122"/>
                <a:hlinkClick r:id="rId7"/>
              </a:rPr>
              <a:t>类函数</a:t>
            </a:r>
            <a:r>
              <a:rPr lang="zh-CN" altLang="en-US" dirty="0" smtClean="0">
                <a:ea typeface="宋体" charset="-122"/>
              </a:rPr>
              <a:t>进行研究，从而促成了一门新的学科</a:t>
            </a:r>
            <a:r>
              <a:rPr lang="zh-CN" altLang="en-US" b="1" dirty="0" smtClean="0">
                <a:ea typeface="宋体" charset="-122"/>
              </a:rPr>
              <a:t>“分形几何”</a:t>
            </a:r>
            <a:r>
              <a:rPr lang="zh-CN" altLang="en-US" dirty="0" smtClean="0">
                <a:ea typeface="宋体" charset="-122"/>
              </a:rPr>
              <a:t>的产生。所谓“分形”，就是指几何上的一种“形”，它的局部与整体按某种方式具有</a:t>
            </a:r>
            <a:r>
              <a:rPr lang="zh-CN" altLang="en-US" b="1" dirty="0" smtClean="0">
                <a:ea typeface="宋体" charset="-122"/>
              </a:rPr>
              <a:t>相似性</a:t>
            </a:r>
            <a:r>
              <a:rPr lang="zh-CN" altLang="en-US" dirty="0" smtClean="0">
                <a:ea typeface="宋体" charset="-122"/>
              </a:rPr>
              <a:t>。“形”的这种性质又称为“</a:t>
            </a:r>
            <a:r>
              <a:rPr lang="zh-CN" altLang="en-US" b="1" dirty="0" smtClean="0">
                <a:ea typeface="宋体" charset="-122"/>
                <a:hlinkClick r:id="rId8"/>
              </a:rPr>
              <a:t>自相似性</a:t>
            </a:r>
            <a:r>
              <a:rPr lang="zh-CN" altLang="en-US" dirty="0" smtClean="0">
                <a:ea typeface="宋体" charset="-122"/>
              </a:rPr>
              <a:t>”</a:t>
            </a:r>
            <a:r>
              <a:rPr lang="zh-CN" altLang="en-US" dirty="0" smtClean="0">
                <a:ea typeface="宋体" charset="-122"/>
              </a:rPr>
              <a:t>。</a:t>
            </a:r>
            <a:endParaRPr lang="en-US" altLang="zh-CN" dirty="0" smtClean="0">
              <a:ea typeface="宋体" charset="-122"/>
            </a:endParaRPr>
          </a:p>
          <a:p>
            <a:endParaRPr lang="en-US" altLang="zh-CN" dirty="0" smtClean="0">
              <a:ea typeface="宋体" charset="-122"/>
            </a:endParaRPr>
          </a:p>
          <a:p>
            <a:r>
              <a:rPr lang="zh-CN" altLang="en-US" dirty="0" smtClean="0"/>
              <a:t>历史上，魏尔斯特拉斯函数是一个著名的数学反例。在此之前，数学家认为除了少数特殊点以外，连续函数在每一点处都可导。魏尔斯特拉斯函数是第一个被发现的处处连续而处处不可导的函数，说明了所谓的“病态”函数的存在性，改变了当时数学家对连续函数的看法，具有重要意义。在魏尔斯特拉斯的原始文献中，这个函数定义为一个</a:t>
            </a:r>
            <a:r>
              <a:rPr lang="zh-CN" altLang="en-US" dirty="0" smtClean="0">
                <a:hlinkClick r:id="rId9"/>
              </a:rPr>
              <a:t>傅里叶级数</a:t>
            </a:r>
            <a:r>
              <a:rPr lang="en-US" altLang="zh-CN" dirty="0" smtClean="0"/>
              <a:t>.</a:t>
            </a:r>
          </a:p>
          <a:p>
            <a:r>
              <a:rPr lang="zh-CN" altLang="en-US" dirty="0" smtClean="0"/>
              <a:t>满足这个限制条件的</a:t>
            </a:r>
            <a:r>
              <a:rPr lang="en-US" altLang="zh-CN" dirty="0" smtClean="0"/>
              <a:t>b</a:t>
            </a:r>
            <a:r>
              <a:rPr lang="zh-CN" altLang="en-US" dirty="0" smtClean="0"/>
              <a:t>的最小值是</a:t>
            </a:r>
            <a:r>
              <a:rPr lang="en-US" altLang="zh-CN" dirty="0" smtClean="0"/>
              <a:t>7</a:t>
            </a:r>
            <a:r>
              <a:rPr lang="zh-CN" altLang="en-US" dirty="0" smtClean="0"/>
              <a:t>。这个函数的构造以及它处处连续而又处处不</a:t>
            </a:r>
            <a:r>
              <a:rPr lang="zh-CN" altLang="en-US" dirty="0" smtClean="0">
                <a:hlinkClick r:id="rId10"/>
              </a:rPr>
              <a:t>可导</a:t>
            </a:r>
            <a:r>
              <a:rPr lang="zh-CN" altLang="en-US" dirty="0" smtClean="0"/>
              <a:t>的证明首次出现于魏尔斯特拉斯于</a:t>
            </a:r>
            <a:r>
              <a:rPr lang="en-US" altLang="zh-CN" dirty="0" smtClean="0"/>
              <a:t>1872</a:t>
            </a:r>
            <a:r>
              <a:rPr lang="zh-CN" altLang="en-US" dirty="0" smtClean="0"/>
              <a:t>年</a:t>
            </a:r>
            <a:r>
              <a:rPr lang="en-US" altLang="zh-CN" dirty="0" smtClean="0"/>
              <a:t>6</a:t>
            </a:r>
            <a:r>
              <a:rPr lang="zh-CN" altLang="en-US" dirty="0" smtClean="0"/>
              <a:t>月</a:t>
            </a:r>
            <a:r>
              <a:rPr lang="en-US" altLang="zh-CN" dirty="0" smtClean="0"/>
              <a:t>18</a:t>
            </a:r>
            <a:r>
              <a:rPr lang="zh-CN" altLang="en-US" dirty="0" smtClean="0"/>
              <a:t>日在普鲁士科学院提交的一篇论文中。</a:t>
            </a:r>
            <a:endParaRPr lang="zh-CN" altLang="en-US" dirty="0" smtClean="0">
              <a:ea typeface="宋体" charset="-122"/>
            </a:endParaRPr>
          </a:p>
          <a:p>
            <a:pPr eaLnBrk="1" hangingPunct="1"/>
            <a:endParaRPr lang="zh-CN" altLang="en-US" dirty="0"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FC1A439E-A134-4170-9332-A50F9E74078F}" type="slidenum">
              <a:rPr lang="en-US" altLang="zh-CN" b="0" smtClean="0">
                <a:latin typeface="Arial" charset="0"/>
              </a:rPr>
              <a:pPr eaLnBrk="1" hangingPunct="1"/>
              <a:t>57</a:t>
            </a:fld>
            <a:endParaRPr lang="en-US" altLang="zh-CN" b="0" smtClean="0">
              <a:latin typeface="Arial" charset="0"/>
            </a:endParaRPr>
          </a:p>
        </p:txBody>
      </p:sp>
      <p:sp>
        <p:nvSpPr>
          <p:cNvPr id="129027" name="Rectangle 2"/>
          <p:cNvSpPr>
            <a:spLocks noGrp="1" noRot="1" noChangeAspect="1" noChangeArrowheads="1" noTextEdit="1"/>
          </p:cNvSpPr>
          <p:nvPr>
            <p:ph type="sldImg"/>
          </p:nvPr>
        </p:nvSpPr>
        <p:spPr>
          <a:xfrm>
            <a:off x="381000" y="685800"/>
            <a:ext cx="6096000" cy="34290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70624EC-2492-4B90-900F-15A482A52D0F}" type="slidenum">
              <a:rPr lang="en-US" altLang="zh-CN" b="0" smtClean="0">
                <a:latin typeface="Arial" charset="0"/>
              </a:rPr>
              <a:pPr eaLnBrk="1" hangingPunct="1"/>
              <a:t>58</a:t>
            </a:fld>
            <a:endParaRPr lang="en-US" altLang="zh-CN" b="0" smtClean="0">
              <a:latin typeface="Arial" charset="0"/>
            </a:endParaRPr>
          </a:p>
        </p:txBody>
      </p:sp>
      <p:sp>
        <p:nvSpPr>
          <p:cNvPr id="130051" name="Rectangle 2"/>
          <p:cNvSpPr>
            <a:spLocks noGrp="1" noRot="1" noChangeAspect="1" noChangeArrowheads="1" noTextEdit="1"/>
          </p:cNvSpPr>
          <p:nvPr>
            <p:ph type="sldImg"/>
          </p:nvPr>
        </p:nvSpPr>
        <p:spPr>
          <a:xfrm>
            <a:off x="381000" y="685800"/>
            <a:ext cx="6096000" cy="34290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10CE84FE-D063-41FE-BEBD-D8FED444D8BC}" type="slidenum">
              <a:rPr lang="en-US" altLang="zh-CN" b="0" smtClean="0">
                <a:latin typeface="Arial" charset="0"/>
              </a:rPr>
              <a:pPr eaLnBrk="1" hangingPunct="1"/>
              <a:t>59</a:t>
            </a:fld>
            <a:endParaRPr lang="en-US" altLang="zh-CN" b="0" smtClean="0">
              <a:latin typeface="Arial" charset="0"/>
            </a:endParaRPr>
          </a:p>
        </p:txBody>
      </p:sp>
      <p:sp>
        <p:nvSpPr>
          <p:cNvPr id="131075" name="Rectangle 2"/>
          <p:cNvSpPr>
            <a:spLocks noGrp="1" noRot="1" noChangeAspect="1" noChangeArrowheads="1" noTextEdit="1"/>
          </p:cNvSpPr>
          <p:nvPr>
            <p:ph type="sldImg"/>
          </p:nvPr>
        </p:nvSpPr>
        <p:spPr>
          <a:xfrm>
            <a:off x="381000" y="685800"/>
            <a:ext cx="6096000" cy="342900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372007A-F2D9-4D20-A4D6-39C9D7276892}" type="slidenum">
              <a:rPr lang="en-US" altLang="zh-CN" b="0" smtClean="0">
                <a:latin typeface="Arial" charset="0"/>
              </a:rPr>
              <a:pPr eaLnBrk="1" hangingPunct="1"/>
              <a:t>60</a:t>
            </a:fld>
            <a:endParaRPr lang="en-US" altLang="zh-CN" b="0" smtClean="0">
              <a:latin typeface="Arial" charset="0"/>
            </a:endParaRPr>
          </a:p>
        </p:txBody>
      </p:sp>
      <p:sp>
        <p:nvSpPr>
          <p:cNvPr id="132099" name="Rectangle 2"/>
          <p:cNvSpPr>
            <a:spLocks noGrp="1" noRot="1" noChangeAspect="1" noChangeArrowheads="1" noTextEdit="1"/>
          </p:cNvSpPr>
          <p:nvPr>
            <p:ph type="sldImg"/>
          </p:nvPr>
        </p:nvSpPr>
        <p:spPr>
          <a:xfrm>
            <a:off x="381000" y="685800"/>
            <a:ext cx="6096000" cy="342900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t" latinLnBrk="0" hangingPunct="1">
              <a:lnSpc>
                <a:spcPct val="100000"/>
              </a:lnSpc>
              <a:spcBef>
                <a:spcPts val="0"/>
              </a:spcBef>
              <a:spcAft>
                <a:spcPts val="0"/>
              </a:spcAft>
              <a:buClrTx/>
              <a:buSzTx/>
              <a:buFontTx/>
              <a:buNone/>
              <a:tabLst/>
              <a:defRPr/>
            </a:pPr>
            <a:r>
              <a:rPr lang="zh-CN" altLang="en-US" b="0" dirty="0" smtClean="0">
                <a:effectLst/>
              </a:rPr>
              <a:t>本页点绘制效果来自</a:t>
            </a:r>
            <a:r>
              <a:rPr lang="en-US" altLang="zh-CN" b="0" dirty="0" smtClean="0">
                <a:effectLst/>
              </a:rPr>
              <a:t>2018</a:t>
            </a:r>
            <a:r>
              <a:rPr lang="zh-CN" altLang="en-US" b="0" dirty="0" smtClean="0">
                <a:effectLst/>
              </a:rPr>
              <a:t>年期刊论文：</a:t>
            </a:r>
            <a:endParaRPr lang="en-US" altLang="zh-CN" b="0" dirty="0" smtClean="0">
              <a:effectLst/>
            </a:endParaRPr>
          </a:p>
          <a:p>
            <a:r>
              <a:rPr lang="en-US" altLang="zh-CN" sz="1200" b="0" i="0" dirty="0" smtClean="0">
                <a:effectLst/>
                <a:latin typeface="+mn-lt"/>
                <a:ea typeface="+mn-ea"/>
                <a:cs typeface="+mn-cs"/>
                <a:sym typeface="等线"/>
              </a:rPr>
              <a:t>Oliver </a:t>
            </a:r>
            <a:r>
              <a:rPr lang="en-US" altLang="zh-CN" sz="1200" b="0" i="0" dirty="0" err="1" smtClean="0">
                <a:effectLst/>
                <a:latin typeface="+mn-lt"/>
                <a:ea typeface="+mn-ea"/>
                <a:cs typeface="+mn-cs"/>
                <a:sym typeface="等线"/>
              </a:rPr>
              <a:t>Kreylos</a:t>
            </a:r>
            <a:r>
              <a:rPr lang="en-US" altLang="zh-CN" sz="1200" b="0" i="0" dirty="0" smtClean="0">
                <a:effectLst/>
                <a:latin typeface="+mn-lt"/>
                <a:ea typeface="+mn-ea"/>
                <a:cs typeface="+mn-cs"/>
                <a:sym typeface="等线"/>
              </a:rPr>
              <a:t> , Michael </a:t>
            </a:r>
            <a:r>
              <a:rPr lang="en-US" altLang="zh-CN" sz="1200" b="0" i="0" dirty="0" err="1" smtClean="0">
                <a:effectLst/>
                <a:latin typeface="+mn-lt"/>
                <a:ea typeface="+mn-ea"/>
                <a:cs typeface="+mn-cs"/>
                <a:sym typeface="等线"/>
              </a:rPr>
              <a:t>Oskin</a:t>
            </a:r>
            <a:r>
              <a:rPr lang="en-US" altLang="zh-CN" sz="1200" b="0" i="0" dirty="0" smtClean="0">
                <a:effectLst/>
                <a:latin typeface="+mn-lt"/>
                <a:ea typeface="+mn-ea"/>
                <a:cs typeface="+mn-cs"/>
                <a:sym typeface="等线"/>
              </a:rPr>
              <a:t>, Eric </a:t>
            </a:r>
            <a:r>
              <a:rPr lang="en-US" altLang="zh-CN" sz="1200" b="0" i="0" dirty="0" err="1" smtClean="0">
                <a:effectLst/>
                <a:latin typeface="+mn-lt"/>
                <a:ea typeface="+mn-ea"/>
                <a:cs typeface="+mn-cs"/>
                <a:sym typeface="等线"/>
              </a:rPr>
              <a:t>Cowgill</a:t>
            </a:r>
            <a:r>
              <a:rPr lang="en-US" altLang="zh-CN" sz="1200" b="0" i="0" dirty="0" smtClean="0">
                <a:effectLst/>
                <a:latin typeface="+mn-lt"/>
                <a:ea typeface="+mn-ea"/>
                <a:cs typeface="+mn-cs"/>
                <a:sym typeface="等线"/>
              </a:rPr>
              <a:t>, Peter Gold, Austin Elliott and Louise Kellogg. </a:t>
            </a:r>
            <a:r>
              <a:rPr lang="en-US" altLang="zh-CN" sz="1200" b="1" i="0" dirty="0" smtClean="0">
                <a:solidFill>
                  <a:schemeClr val="bg2">
                    <a:lumMod val="50000"/>
                  </a:schemeClr>
                </a:solidFill>
                <a:effectLst/>
                <a:latin typeface="+mn-lt"/>
                <a:ea typeface="+mn-ea"/>
                <a:cs typeface="+mn-cs"/>
                <a:sym typeface="等线"/>
              </a:rPr>
              <a:t>Point-based computing on scanned terrain with </a:t>
            </a:r>
            <a:r>
              <a:rPr lang="en-US" altLang="zh-CN" sz="1200" b="1" i="0" dirty="0" err="1" smtClean="0">
                <a:solidFill>
                  <a:schemeClr val="bg2">
                    <a:lumMod val="50000"/>
                  </a:schemeClr>
                </a:solidFill>
                <a:effectLst/>
                <a:latin typeface="+mn-lt"/>
                <a:ea typeface="+mn-ea"/>
                <a:cs typeface="+mn-cs"/>
                <a:sym typeface="等线"/>
              </a:rPr>
              <a:t>LidarViewer</a:t>
            </a:r>
            <a:r>
              <a:rPr lang="en-US" altLang="zh-CN" sz="1200" b="1" i="0" dirty="0" smtClean="0">
                <a:solidFill>
                  <a:schemeClr val="bg2">
                    <a:lumMod val="50000"/>
                  </a:schemeClr>
                </a:solidFill>
                <a:effectLst/>
                <a:latin typeface="+mn-lt"/>
                <a:ea typeface="+mn-ea"/>
                <a:cs typeface="+mn-cs"/>
                <a:sym typeface="等线"/>
              </a:rPr>
              <a:t>.</a:t>
            </a:r>
            <a:r>
              <a:rPr lang="en-US" altLang="zh-CN" sz="1200" b="0" i="0" dirty="0" smtClean="0">
                <a:effectLst/>
                <a:latin typeface="+mn-lt"/>
                <a:ea typeface="+mn-ea"/>
                <a:cs typeface="+mn-cs"/>
                <a:sym typeface="等线"/>
              </a:rPr>
              <a:t> Geosphere,2013 Jun, Vol.9(3), pp.546-556 </a:t>
            </a:r>
            <a:r>
              <a:rPr lang="zh-CN" altLang="en-US" sz="1200" b="0" i="0" dirty="0" smtClean="0">
                <a:effectLst/>
                <a:latin typeface="+mn-lt"/>
                <a:ea typeface="+mn-ea"/>
                <a:cs typeface="+mn-cs"/>
                <a:sym typeface="等线"/>
              </a:rPr>
              <a:t>同行评审期刊</a:t>
            </a:r>
            <a:endParaRPr lang="zh-CN" altLang="en-US" dirty="0"/>
          </a:p>
        </p:txBody>
      </p:sp>
    </p:spTree>
    <p:extLst>
      <p:ext uri="{BB962C8B-B14F-4D97-AF65-F5344CB8AC3E}">
        <p14:creationId xmlns:p14="http://schemas.microsoft.com/office/powerpoint/2010/main" val="344502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341C998-3AD8-4B53-9CC0-F04C4385C257}" type="slidenum">
              <a:rPr lang="en-US" altLang="zh-CN" b="0" smtClean="0">
                <a:latin typeface="Arial" charset="0"/>
              </a:rPr>
              <a:pPr eaLnBrk="1" hangingPunct="1"/>
              <a:t>61</a:t>
            </a:fld>
            <a:endParaRPr lang="en-US" altLang="zh-CN" b="0" smtClean="0">
              <a:latin typeface="Arial" charset="0"/>
            </a:endParaRPr>
          </a:p>
        </p:txBody>
      </p:sp>
      <p:sp>
        <p:nvSpPr>
          <p:cNvPr id="133123" name="Rectangle 2"/>
          <p:cNvSpPr>
            <a:spLocks noGrp="1" noRot="1" noChangeAspect="1" noChangeArrowheads="1" noTextEdit="1"/>
          </p:cNvSpPr>
          <p:nvPr>
            <p:ph type="sldImg"/>
          </p:nvPr>
        </p:nvSpPr>
        <p:spPr>
          <a:xfrm>
            <a:off x="381000" y="685800"/>
            <a:ext cx="6096000" cy="342900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D3896FB6-FE53-491D-8CDF-C1F1B862C6F9}" type="slidenum">
              <a:rPr lang="en-US" altLang="zh-CN" b="0" smtClean="0">
                <a:latin typeface="Arial" charset="0"/>
              </a:rPr>
              <a:pPr eaLnBrk="1" hangingPunct="1"/>
              <a:t>62</a:t>
            </a:fld>
            <a:endParaRPr lang="en-US" altLang="zh-CN" b="0" smtClean="0">
              <a:latin typeface="Arial" charset="0"/>
            </a:endParaRPr>
          </a:p>
        </p:txBody>
      </p:sp>
      <p:sp>
        <p:nvSpPr>
          <p:cNvPr id="134147" name="Rectangle 2"/>
          <p:cNvSpPr>
            <a:spLocks noGrp="1" noRot="1" noChangeAspect="1" noChangeArrowheads="1" noTextEdit="1"/>
          </p:cNvSpPr>
          <p:nvPr>
            <p:ph type="sldImg"/>
          </p:nvPr>
        </p:nvSpPr>
        <p:spPr>
          <a:xfrm>
            <a:off x="381000" y="685800"/>
            <a:ext cx="6096000" cy="3429000"/>
          </a:xfrm>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D367E3D6-5AFC-4F10-B37A-C0FE898F670D}" type="slidenum">
              <a:rPr lang="en-US" altLang="zh-CN" b="0" smtClean="0">
                <a:latin typeface="Arial" charset="0"/>
              </a:rPr>
              <a:pPr eaLnBrk="1" hangingPunct="1"/>
              <a:t>63</a:t>
            </a:fld>
            <a:endParaRPr lang="en-US" altLang="zh-CN" b="0" smtClean="0">
              <a:latin typeface="Arial" charset="0"/>
            </a:endParaRPr>
          </a:p>
        </p:txBody>
      </p:sp>
      <p:sp>
        <p:nvSpPr>
          <p:cNvPr id="135171" name="Rectangle 2"/>
          <p:cNvSpPr>
            <a:spLocks noGrp="1" noRot="1" noChangeAspect="1" noChangeArrowheads="1" noTextEdit="1"/>
          </p:cNvSpPr>
          <p:nvPr>
            <p:ph type="sldImg"/>
          </p:nvPr>
        </p:nvSpPr>
        <p:spPr>
          <a:xfrm>
            <a:off x="381000" y="685800"/>
            <a:ext cx="6096000" cy="3429000"/>
          </a:xfrm>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FCD7978-DD03-423F-968B-D2FDDAF28DE8}" type="slidenum">
              <a:rPr lang="en-US" altLang="zh-CN" b="0" smtClean="0">
                <a:latin typeface="Arial" charset="0"/>
              </a:rPr>
              <a:pPr eaLnBrk="1" hangingPunct="1"/>
              <a:t>64</a:t>
            </a:fld>
            <a:endParaRPr lang="en-US" altLang="zh-CN" b="0" smtClean="0">
              <a:latin typeface="Arial" charset="0"/>
            </a:endParaRPr>
          </a:p>
        </p:txBody>
      </p:sp>
      <p:sp>
        <p:nvSpPr>
          <p:cNvPr id="136195" name="Rectangle 2"/>
          <p:cNvSpPr>
            <a:spLocks noGrp="1" noRot="1" noChangeAspect="1" noChangeArrowheads="1" noTextEdit="1"/>
          </p:cNvSpPr>
          <p:nvPr>
            <p:ph type="sldImg"/>
          </p:nvPr>
        </p:nvSpPr>
        <p:spPr>
          <a:xfrm>
            <a:off x="381000" y="685800"/>
            <a:ext cx="6096000" cy="34290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9573D367-386A-49AE-897E-06606C13B773}" type="slidenum">
              <a:rPr lang="en-US" altLang="zh-CN" b="0" smtClean="0">
                <a:latin typeface="Arial" charset="0"/>
              </a:rPr>
              <a:pPr eaLnBrk="1" hangingPunct="1"/>
              <a:t>65</a:t>
            </a:fld>
            <a:endParaRPr lang="en-US" altLang="zh-CN" b="0" smtClean="0">
              <a:latin typeface="Arial" charset="0"/>
            </a:endParaRPr>
          </a:p>
        </p:txBody>
      </p:sp>
      <p:sp>
        <p:nvSpPr>
          <p:cNvPr id="137219" name="Rectangle 2"/>
          <p:cNvSpPr>
            <a:spLocks noGrp="1" noRot="1" noChangeAspect="1" noChangeArrowheads="1" noTextEdit="1"/>
          </p:cNvSpPr>
          <p:nvPr>
            <p:ph type="sldImg"/>
          </p:nvPr>
        </p:nvSpPr>
        <p:spPr>
          <a:xfrm>
            <a:off x="381000" y="685800"/>
            <a:ext cx="6096000" cy="3429000"/>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一般说来，如果某图形是由把原图缩小为</a:t>
            </a:r>
            <a:r>
              <a:rPr lang="en-US" altLang="zh-CN" dirty="0" smtClean="0">
                <a:ea typeface="宋体" charset="-122"/>
              </a:rPr>
              <a:t>1/a</a:t>
            </a:r>
            <a:r>
              <a:rPr lang="zh-CN" altLang="en-US" dirty="0" smtClean="0">
                <a:ea typeface="宋体" charset="-122"/>
              </a:rPr>
              <a:t>的相似的</a:t>
            </a:r>
            <a:r>
              <a:rPr lang="en-US" altLang="zh-CN" dirty="0" smtClean="0">
                <a:ea typeface="宋体" charset="-122"/>
              </a:rPr>
              <a:t>b</a:t>
            </a:r>
            <a:r>
              <a:rPr lang="zh-CN" altLang="en-US" dirty="0" smtClean="0">
                <a:ea typeface="宋体" charset="-122"/>
              </a:rPr>
              <a:t>个图形所组成，有：</a:t>
            </a:r>
            <a:br>
              <a:rPr lang="zh-CN" altLang="en-US" dirty="0" smtClean="0">
                <a:ea typeface="宋体" charset="-122"/>
              </a:rPr>
            </a:br>
            <a:r>
              <a:rPr lang="zh-CN" altLang="en-US" dirty="0" smtClean="0">
                <a:ea typeface="宋体" charset="-122"/>
              </a:rPr>
              <a:t/>
            </a:r>
            <a:br>
              <a:rPr lang="zh-CN" altLang="en-US" dirty="0" smtClean="0">
                <a:ea typeface="宋体" charset="-122"/>
              </a:rPr>
            </a:br>
            <a:r>
              <a:rPr lang="en-US" altLang="zh-CN" dirty="0" err="1" smtClean="0">
                <a:ea typeface="宋体" charset="-122"/>
              </a:rPr>
              <a:t>a^D</a:t>
            </a:r>
            <a:r>
              <a:rPr lang="en-US" altLang="zh-CN" dirty="0" smtClean="0">
                <a:ea typeface="宋体" charset="-122"/>
              </a:rPr>
              <a:t>=b, D=</a:t>
            </a:r>
            <a:r>
              <a:rPr lang="en-US" altLang="zh-CN" dirty="0" err="1" smtClean="0">
                <a:ea typeface="宋体" charset="-122"/>
              </a:rPr>
              <a:t>logb</a:t>
            </a:r>
            <a:r>
              <a:rPr lang="en-US" altLang="zh-CN" dirty="0" smtClean="0">
                <a:ea typeface="宋体" charset="-122"/>
              </a:rPr>
              <a:t>/</a:t>
            </a:r>
            <a:r>
              <a:rPr lang="en-US" altLang="zh-CN" dirty="0" err="1" smtClean="0">
                <a:ea typeface="宋体" charset="-122"/>
              </a:rPr>
              <a:t>loga</a:t>
            </a:r>
            <a:r>
              <a:rPr lang="en-US" altLang="zh-CN" dirty="0" smtClean="0">
                <a:ea typeface="宋体" charset="-122"/>
              </a:rPr>
              <a:t/>
            </a:r>
            <a:br>
              <a:rPr lang="en-US" altLang="zh-CN" dirty="0" smtClean="0">
                <a:ea typeface="宋体" charset="-122"/>
              </a:rPr>
            </a:br>
            <a:r>
              <a:rPr lang="en-US" altLang="zh-CN" dirty="0" smtClean="0">
                <a:ea typeface="宋体" charset="-122"/>
              </a:rPr>
              <a:t/>
            </a:r>
            <a:br>
              <a:rPr lang="en-US" altLang="zh-CN" dirty="0" smtClean="0">
                <a:ea typeface="宋体" charset="-122"/>
              </a:rPr>
            </a:br>
            <a:r>
              <a:rPr lang="zh-CN" altLang="en-US" dirty="0" smtClean="0">
                <a:ea typeface="宋体" charset="-122"/>
              </a:rPr>
              <a:t>的关系成立，则指数</a:t>
            </a:r>
            <a:r>
              <a:rPr lang="en-US" altLang="zh-CN" dirty="0" smtClean="0">
                <a:ea typeface="宋体" charset="-122"/>
              </a:rPr>
              <a:t>D</a:t>
            </a:r>
            <a:r>
              <a:rPr lang="zh-CN" altLang="en-US" dirty="0" smtClean="0">
                <a:ea typeface="宋体" charset="-122"/>
              </a:rPr>
              <a:t>称为相似性维数，</a:t>
            </a:r>
            <a:r>
              <a:rPr lang="en-US" altLang="zh-CN" dirty="0" smtClean="0">
                <a:ea typeface="宋体" charset="-122"/>
              </a:rPr>
              <a:t>D</a:t>
            </a:r>
            <a:r>
              <a:rPr lang="zh-CN" altLang="en-US" dirty="0" smtClean="0">
                <a:ea typeface="宋体" charset="-122"/>
              </a:rPr>
              <a:t>可以是整数，也可以是分数</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另一方面，当我们画一根直线，如果我们用</a:t>
            </a:r>
            <a:r>
              <a:rPr lang="en-US" altLang="zh-CN" dirty="0" smtClean="0">
                <a:ea typeface="宋体" charset="-122"/>
              </a:rPr>
              <a:t>0</a:t>
            </a:r>
            <a:r>
              <a:rPr lang="zh-CN" altLang="en-US" dirty="0" smtClean="0">
                <a:ea typeface="宋体" charset="-122"/>
              </a:rPr>
              <a:t>维的点来量它，其结果为</a:t>
            </a:r>
            <a:r>
              <a:rPr lang="zh-CN" altLang="en-US" dirty="0" smtClean="0">
                <a:ea typeface="宋体" charset="-122"/>
                <a:hlinkClick r:id="rId3"/>
              </a:rPr>
              <a:t>无穷大</a:t>
            </a:r>
            <a:r>
              <a:rPr lang="zh-CN" altLang="en-US" dirty="0" smtClean="0">
                <a:ea typeface="宋体" charset="-122"/>
              </a:rPr>
              <a:t>，因为直线中包含无穷多个点；如果我们用一块平面来量它，其结果是</a:t>
            </a:r>
            <a:r>
              <a:rPr lang="en-US" altLang="zh-CN" dirty="0" smtClean="0">
                <a:ea typeface="宋体" charset="-122"/>
              </a:rPr>
              <a:t>0</a:t>
            </a:r>
            <a:r>
              <a:rPr lang="zh-CN" altLang="en-US" dirty="0" smtClean="0">
                <a:ea typeface="宋体" charset="-122"/>
              </a:rPr>
              <a:t>，因为直线中不包含平面。那么，用怎样的尺度来量它才会得到有限值哪？看来只有用与其同维数的小线段来量它才会得到有限值，而这里直线的维数为</a:t>
            </a:r>
            <a:r>
              <a:rPr lang="en-US" altLang="zh-CN" dirty="0" smtClean="0">
                <a:ea typeface="宋体" charset="-122"/>
              </a:rPr>
              <a:t>1</a:t>
            </a:r>
            <a:r>
              <a:rPr lang="zh-CN" altLang="en-US" dirty="0" smtClean="0">
                <a:ea typeface="宋体" charset="-122"/>
              </a:rPr>
              <a:t>（大于</a:t>
            </a:r>
            <a:r>
              <a:rPr lang="en-US" altLang="zh-CN" dirty="0" smtClean="0">
                <a:ea typeface="宋体" charset="-122"/>
              </a:rPr>
              <a:t>0</a:t>
            </a:r>
            <a:r>
              <a:rPr lang="zh-CN" altLang="en-US" dirty="0" smtClean="0">
                <a:ea typeface="宋体" charset="-122"/>
              </a:rPr>
              <a:t>、小于</a:t>
            </a:r>
            <a:r>
              <a:rPr lang="en-US" altLang="zh-CN" dirty="0" smtClean="0">
                <a:ea typeface="宋体" charset="-122"/>
              </a:rPr>
              <a:t>2</a:t>
            </a:r>
            <a:r>
              <a:rPr lang="zh-CN" altLang="en-US" dirty="0" smtClean="0">
                <a:ea typeface="宋体" charset="-122"/>
              </a:rPr>
              <a:t>）。与此类似，如果我们画一个</a:t>
            </a:r>
            <a:r>
              <a:rPr lang="en-US" altLang="zh-CN" dirty="0" smtClean="0">
                <a:ea typeface="宋体" charset="-122"/>
                <a:hlinkClick r:id="rId4"/>
              </a:rPr>
              <a:t>Koch</a:t>
            </a:r>
            <a:r>
              <a:rPr lang="zh-CN" altLang="en-US" dirty="0" smtClean="0">
                <a:ea typeface="宋体" charset="-122"/>
                <a:hlinkClick r:id="rId4"/>
              </a:rPr>
              <a:t>曲线</a:t>
            </a:r>
            <a:r>
              <a:rPr lang="zh-CN" altLang="en-US" dirty="0" smtClean="0">
                <a:ea typeface="宋体" charset="-122"/>
              </a:rPr>
              <a:t>，其整体是一条无限长的线折叠而成，显然，用小直线段量，其结果是</a:t>
            </a:r>
            <a:r>
              <a:rPr lang="zh-CN" altLang="en-US" dirty="0" smtClean="0">
                <a:ea typeface="宋体" charset="-122"/>
                <a:hlinkClick r:id="rId3"/>
              </a:rPr>
              <a:t>无穷大</a:t>
            </a:r>
            <a:r>
              <a:rPr lang="zh-CN" altLang="en-US" dirty="0" smtClean="0">
                <a:ea typeface="宋体" charset="-122"/>
              </a:rPr>
              <a:t>，而用平面量，其结果是</a:t>
            </a:r>
            <a:r>
              <a:rPr lang="en-US" altLang="zh-CN" dirty="0" smtClean="0">
                <a:ea typeface="宋体" charset="-122"/>
              </a:rPr>
              <a:t>0</a:t>
            </a:r>
            <a:r>
              <a:rPr lang="zh-CN" altLang="en-US" dirty="0" smtClean="0">
                <a:ea typeface="宋体" charset="-122"/>
              </a:rPr>
              <a:t>（此曲线中不包含平面），那么只有找一个与</a:t>
            </a:r>
            <a:r>
              <a:rPr lang="en-US" altLang="zh-CN" dirty="0" smtClean="0">
                <a:ea typeface="宋体" charset="-122"/>
                <a:hlinkClick r:id="rId4"/>
              </a:rPr>
              <a:t>Koch</a:t>
            </a:r>
            <a:r>
              <a:rPr lang="zh-CN" altLang="en-US" dirty="0" smtClean="0">
                <a:ea typeface="宋体" charset="-122"/>
                <a:hlinkClick r:id="rId4"/>
              </a:rPr>
              <a:t>曲线</a:t>
            </a:r>
            <a:r>
              <a:rPr lang="zh-CN" altLang="en-US" dirty="0" smtClean="0">
                <a:ea typeface="宋体" charset="-122"/>
              </a:rPr>
              <a:t>维数相同的</a:t>
            </a:r>
            <a:r>
              <a:rPr lang="zh-CN" altLang="en-US" dirty="0" smtClean="0">
                <a:ea typeface="宋体" charset="-122"/>
                <a:hlinkClick r:id="rId5"/>
              </a:rPr>
              <a:t>尺子</a:t>
            </a:r>
            <a:r>
              <a:rPr lang="zh-CN" altLang="en-US" dirty="0" smtClean="0">
                <a:ea typeface="宋体" charset="-122"/>
              </a:rPr>
              <a:t>量它才会得到有限值，而这个维数显然大于</a:t>
            </a:r>
            <a:r>
              <a:rPr lang="en-US" altLang="zh-CN" dirty="0" smtClean="0">
                <a:ea typeface="宋体" charset="-122"/>
              </a:rPr>
              <a:t>1</a:t>
            </a:r>
            <a:r>
              <a:rPr lang="zh-CN" altLang="en-US" dirty="0" smtClean="0">
                <a:ea typeface="宋体" charset="-122"/>
              </a:rPr>
              <a:t>、小于</a:t>
            </a:r>
            <a:r>
              <a:rPr lang="en-US" altLang="zh-CN" dirty="0" smtClean="0">
                <a:ea typeface="宋体" charset="-122"/>
              </a:rPr>
              <a:t>2</a:t>
            </a:r>
            <a:r>
              <a:rPr lang="zh-CN" altLang="en-US" dirty="0" smtClean="0">
                <a:ea typeface="宋体" charset="-122"/>
              </a:rPr>
              <a:t>，那么只能是小数（即分数）了，所以存在分维。其实，</a:t>
            </a:r>
            <a:r>
              <a:rPr lang="en-US" altLang="zh-CN" dirty="0" smtClean="0">
                <a:ea typeface="宋体" charset="-122"/>
                <a:hlinkClick r:id="rId4"/>
              </a:rPr>
              <a:t>Koch</a:t>
            </a:r>
            <a:r>
              <a:rPr lang="zh-CN" altLang="en-US" dirty="0" smtClean="0">
                <a:ea typeface="宋体" charset="-122"/>
                <a:hlinkClick r:id="rId4"/>
              </a:rPr>
              <a:t>曲线</a:t>
            </a:r>
            <a:r>
              <a:rPr lang="zh-CN" altLang="en-US" dirty="0" smtClean="0">
                <a:ea typeface="宋体" charset="-122"/>
              </a:rPr>
              <a:t>的维数是</a:t>
            </a:r>
            <a:r>
              <a:rPr lang="en-US" altLang="zh-CN" dirty="0" smtClean="0">
                <a:ea typeface="宋体" charset="-122"/>
              </a:rPr>
              <a:t>1.2618……</a:t>
            </a:r>
            <a:endParaRPr lang="zh-CN" altLang="zh-CN" dirty="0" smtClean="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A52A600F-0356-4F51-AE22-3B60BDD0BAD7}" type="slidenum">
              <a:rPr lang="en-US" altLang="zh-CN" b="0" smtClean="0">
                <a:latin typeface="Arial" charset="0"/>
              </a:rPr>
              <a:pPr eaLnBrk="1" hangingPunct="1"/>
              <a:t>66</a:t>
            </a:fld>
            <a:endParaRPr lang="en-US" altLang="zh-CN" b="0" smtClean="0">
              <a:latin typeface="Arial" charset="0"/>
            </a:endParaRPr>
          </a:p>
        </p:txBody>
      </p:sp>
      <p:sp>
        <p:nvSpPr>
          <p:cNvPr id="138243" name="Rectangle 2"/>
          <p:cNvSpPr>
            <a:spLocks noGrp="1" noRot="1" noChangeAspect="1" noChangeArrowheads="1" noTextEdit="1"/>
          </p:cNvSpPr>
          <p:nvPr>
            <p:ph type="sldImg"/>
          </p:nvPr>
        </p:nvSpPr>
        <p:spPr>
          <a:xfrm>
            <a:off x="381000" y="685800"/>
            <a:ext cx="6096000" cy="3429000"/>
          </a:xfrm>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另一方面，当我们画一根直线，如果我们用</a:t>
            </a:r>
            <a:r>
              <a:rPr lang="en-US" altLang="zh-CN" smtClean="0">
                <a:ea typeface="宋体" charset="-122"/>
              </a:rPr>
              <a:t>0</a:t>
            </a:r>
            <a:r>
              <a:rPr lang="zh-CN" altLang="en-US" smtClean="0">
                <a:ea typeface="宋体" charset="-122"/>
              </a:rPr>
              <a:t>维的点来量它，其结果为</a:t>
            </a:r>
            <a:r>
              <a:rPr lang="zh-CN" altLang="en-US" smtClean="0">
                <a:ea typeface="宋体" charset="-122"/>
                <a:hlinkClick r:id="rId3"/>
              </a:rPr>
              <a:t>无穷大</a:t>
            </a:r>
            <a:r>
              <a:rPr lang="zh-CN" altLang="en-US" smtClean="0">
                <a:ea typeface="宋体" charset="-122"/>
              </a:rPr>
              <a:t>，因为直线中包含无穷多个点；如果我们用一块平面来量它，其结果是</a:t>
            </a:r>
            <a:r>
              <a:rPr lang="en-US" altLang="zh-CN" smtClean="0">
                <a:ea typeface="宋体" charset="-122"/>
              </a:rPr>
              <a:t>0</a:t>
            </a:r>
            <a:r>
              <a:rPr lang="zh-CN" altLang="en-US" smtClean="0">
                <a:ea typeface="宋体" charset="-122"/>
              </a:rPr>
              <a:t>，因为直线中不包含平面。那么，用怎样的尺度来量它才会得到有限值哪？看来只有用与其同维数的小线段来量它才会得到有限值，而这里直线的维数为</a:t>
            </a:r>
            <a:r>
              <a:rPr lang="en-US" altLang="zh-CN" smtClean="0">
                <a:ea typeface="宋体" charset="-122"/>
              </a:rPr>
              <a:t>1</a:t>
            </a:r>
            <a:r>
              <a:rPr lang="zh-CN" altLang="en-US" smtClean="0">
                <a:ea typeface="宋体" charset="-122"/>
              </a:rPr>
              <a:t>（大于</a:t>
            </a:r>
            <a:r>
              <a:rPr lang="en-US" altLang="zh-CN" smtClean="0">
                <a:ea typeface="宋体" charset="-122"/>
              </a:rPr>
              <a:t>0</a:t>
            </a:r>
            <a:r>
              <a:rPr lang="zh-CN" altLang="en-US" smtClean="0">
                <a:ea typeface="宋体" charset="-122"/>
              </a:rPr>
              <a:t>、小于</a:t>
            </a:r>
            <a:r>
              <a:rPr lang="en-US" altLang="zh-CN" smtClean="0">
                <a:ea typeface="宋体" charset="-122"/>
              </a:rPr>
              <a:t>2</a:t>
            </a:r>
            <a:r>
              <a:rPr lang="zh-CN" altLang="en-US" smtClean="0">
                <a:ea typeface="宋体" charset="-122"/>
              </a:rPr>
              <a:t>）。与此类似，如果我们画一个</a:t>
            </a:r>
            <a:r>
              <a:rPr lang="en-US" altLang="zh-CN" smtClean="0">
                <a:ea typeface="宋体" charset="-122"/>
                <a:hlinkClick r:id="rId4"/>
              </a:rPr>
              <a:t>Koch</a:t>
            </a:r>
            <a:r>
              <a:rPr lang="zh-CN" altLang="en-US" smtClean="0">
                <a:ea typeface="宋体" charset="-122"/>
                <a:hlinkClick r:id="rId4"/>
              </a:rPr>
              <a:t>曲线</a:t>
            </a:r>
            <a:r>
              <a:rPr lang="zh-CN" altLang="en-US" smtClean="0">
                <a:ea typeface="宋体" charset="-122"/>
              </a:rPr>
              <a:t>，其整体是一条无限长的线折叠而成，显然，用小直线段量，其结果是</a:t>
            </a:r>
            <a:r>
              <a:rPr lang="zh-CN" altLang="en-US" smtClean="0">
                <a:ea typeface="宋体" charset="-122"/>
                <a:hlinkClick r:id="rId3"/>
              </a:rPr>
              <a:t>无穷大</a:t>
            </a:r>
            <a:r>
              <a:rPr lang="zh-CN" altLang="en-US" smtClean="0">
                <a:ea typeface="宋体" charset="-122"/>
              </a:rPr>
              <a:t>，而用平面量，其结果是</a:t>
            </a:r>
            <a:r>
              <a:rPr lang="en-US" altLang="zh-CN" smtClean="0">
                <a:ea typeface="宋体" charset="-122"/>
              </a:rPr>
              <a:t>0</a:t>
            </a:r>
            <a:r>
              <a:rPr lang="zh-CN" altLang="en-US" smtClean="0">
                <a:ea typeface="宋体" charset="-122"/>
              </a:rPr>
              <a:t>（此曲线中不包含平面），那么只有找一个与</a:t>
            </a:r>
            <a:r>
              <a:rPr lang="en-US" altLang="zh-CN" smtClean="0">
                <a:ea typeface="宋体" charset="-122"/>
                <a:hlinkClick r:id="rId4"/>
              </a:rPr>
              <a:t>Koch</a:t>
            </a:r>
            <a:r>
              <a:rPr lang="zh-CN" altLang="en-US" smtClean="0">
                <a:ea typeface="宋体" charset="-122"/>
                <a:hlinkClick r:id="rId4"/>
              </a:rPr>
              <a:t>曲线</a:t>
            </a:r>
            <a:r>
              <a:rPr lang="zh-CN" altLang="en-US" smtClean="0">
                <a:ea typeface="宋体" charset="-122"/>
              </a:rPr>
              <a:t>维数相同的</a:t>
            </a:r>
            <a:r>
              <a:rPr lang="zh-CN" altLang="en-US" smtClean="0">
                <a:ea typeface="宋体" charset="-122"/>
                <a:hlinkClick r:id="rId5"/>
              </a:rPr>
              <a:t>尺子</a:t>
            </a:r>
            <a:r>
              <a:rPr lang="zh-CN" altLang="en-US" smtClean="0">
                <a:ea typeface="宋体" charset="-122"/>
              </a:rPr>
              <a:t>量它才会得到有限值，而这个维数显然大于</a:t>
            </a:r>
            <a:r>
              <a:rPr lang="en-US" altLang="zh-CN" smtClean="0">
                <a:ea typeface="宋体" charset="-122"/>
              </a:rPr>
              <a:t>1</a:t>
            </a:r>
            <a:r>
              <a:rPr lang="zh-CN" altLang="en-US" smtClean="0">
                <a:ea typeface="宋体" charset="-122"/>
              </a:rPr>
              <a:t>、小于</a:t>
            </a:r>
            <a:r>
              <a:rPr lang="en-US" altLang="zh-CN" smtClean="0">
                <a:ea typeface="宋体" charset="-122"/>
              </a:rPr>
              <a:t>2</a:t>
            </a:r>
            <a:r>
              <a:rPr lang="zh-CN" altLang="en-US" smtClean="0">
                <a:ea typeface="宋体" charset="-122"/>
              </a:rPr>
              <a:t>，那么只能是小数（即分数）了，所以存在分维。其实，</a:t>
            </a:r>
            <a:r>
              <a:rPr lang="en-US" altLang="zh-CN" smtClean="0">
                <a:ea typeface="宋体" charset="-122"/>
                <a:hlinkClick r:id="rId4"/>
              </a:rPr>
              <a:t>Koch</a:t>
            </a:r>
            <a:r>
              <a:rPr lang="zh-CN" altLang="en-US" smtClean="0">
                <a:ea typeface="宋体" charset="-122"/>
                <a:hlinkClick r:id="rId4"/>
              </a:rPr>
              <a:t>曲线</a:t>
            </a:r>
            <a:r>
              <a:rPr lang="zh-CN" altLang="en-US" smtClean="0">
                <a:ea typeface="宋体" charset="-122"/>
              </a:rPr>
              <a:t>的维数是</a:t>
            </a:r>
            <a:r>
              <a:rPr lang="en-US" altLang="zh-CN" smtClean="0">
                <a:ea typeface="宋体" charset="-122"/>
              </a:rPr>
              <a:t>1.2618……</a:t>
            </a:r>
            <a:endParaRPr lang="zh-CN" altLang="zh-CN" smtClean="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ECC0585B-118E-48F9-9A8B-94ECFB3180E2}" type="slidenum">
              <a:rPr lang="en-US" altLang="zh-CN" b="0" smtClean="0">
                <a:latin typeface="Arial" charset="0"/>
              </a:rPr>
              <a:pPr eaLnBrk="1" hangingPunct="1"/>
              <a:t>67</a:t>
            </a:fld>
            <a:endParaRPr lang="en-US" altLang="zh-CN" b="0" smtClean="0">
              <a:latin typeface="Arial"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分形维数</a:t>
            </a:r>
            <a:r>
              <a:rPr lang="en-US" altLang="zh-CN" smtClean="0">
                <a:ea typeface="宋体" charset="-122"/>
              </a:rPr>
              <a:t>D</a:t>
            </a:r>
            <a:r>
              <a:rPr lang="zh-CN" altLang="en-US" smtClean="0">
                <a:ea typeface="宋体" charset="-122"/>
              </a:rPr>
              <a:t>是物体粗糙性或细碎性的度量。有教大锯尺形的物体分性维数大。</a:t>
            </a:r>
          </a:p>
          <a:p>
            <a:pPr eaLnBrk="1" hangingPunct="1"/>
            <a:r>
              <a:rPr lang="zh-CN" altLang="en-US" smtClean="0">
                <a:ea typeface="宋体" charset="-122"/>
              </a:rPr>
              <a:t>分形的分类：</a:t>
            </a:r>
          </a:p>
          <a:p>
            <a:pPr eaLnBrk="1" hangingPunct="1"/>
            <a:r>
              <a:rPr lang="zh-CN" altLang="en-US" smtClean="0">
                <a:ea typeface="宋体" charset="-122"/>
              </a:rPr>
              <a:t>   （</a:t>
            </a:r>
            <a:r>
              <a:rPr lang="en-US" altLang="zh-CN" smtClean="0">
                <a:ea typeface="宋体" charset="-122"/>
              </a:rPr>
              <a:t>1</a:t>
            </a:r>
            <a:r>
              <a:rPr lang="zh-CN" altLang="en-US" smtClean="0">
                <a:ea typeface="宋体" charset="-122"/>
              </a:rPr>
              <a:t>）自相似分形：组成部分是整个物体的收缩形式</a:t>
            </a:r>
          </a:p>
          <a:p>
            <a:pPr eaLnBrk="1" hangingPunct="1"/>
            <a:r>
              <a:rPr lang="zh-CN" altLang="en-US" smtClean="0">
                <a:ea typeface="宋体" charset="-122"/>
              </a:rPr>
              <a:t>   （</a:t>
            </a:r>
            <a:r>
              <a:rPr lang="en-US" altLang="zh-CN" smtClean="0">
                <a:ea typeface="宋体" charset="-122"/>
              </a:rPr>
              <a:t>2</a:t>
            </a:r>
            <a:r>
              <a:rPr lang="zh-CN" altLang="en-US" smtClean="0">
                <a:ea typeface="宋体" charset="-122"/>
              </a:rPr>
              <a:t>）自仿射分形：组成部分由不同坐标上的不同缩放参数</a:t>
            </a:r>
            <a:r>
              <a:rPr lang="en-US" altLang="zh-CN" smtClean="0">
                <a:ea typeface="宋体" charset="-122"/>
              </a:rPr>
              <a:t>sx,sy,sz</a:t>
            </a:r>
            <a:r>
              <a:rPr lang="zh-CN" altLang="en-US" smtClean="0">
                <a:ea typeface="宋体" charset="-122"/>
              </a:rPr>
              <a:t>形成</a:t>
            </a:r>
          </a:p>
          <a:p>
            <a:pPr eaLnBrk="1" hangingPunct="1"/>
            <a:r>
              <a:rPr lang="zh-CN" altLang="en-US" smtClean="0">
                <a:ea typeface="宋体" charset="-122"/>
              </a:rPr>
              <a:t>   （</a:t>
            </a:r>
            <a:r>
              <a:rPr lang="en-US" altLang="zh-CN" smtClean="0">
                <a:ea typeface="宋体" charset="-122"/>
              </a:rPr>
              <a:t>3</a:t>
            </a:r>
            <a:r>
              <a:rPr lang="zh-CN" altLang="en-US" smtClean="0">
                <a:ea typeface="宋体" charset="-122"/>
              </a:rPr>
              <a:t>）不变分形集：由非线形变换形成，如平方分形</a:t>
            </a:r>
          </a:p>
          <a:p>
            <a:pPr eaLnBrk="1" hangingPunct="1"/>
            <a:r>
              <a:rPr lang="zh-CN" altLang="en-US" smtClean="0">
                <a:ea typeface="宋体" charset="-122"/>
              </a:rPr>
              <a:t>   （</a:t>
            </a:r>
            <a:r>
              <a:rPr lang="en-US" altLang="zh-CN" smtClean="0">
                <a:ea typeface="宋体" charset="-122"/>
              </a:rPr>
              <a:t>4</a:t>
            </a:r>
            <a:r>
              <a:rPr lang="zh-CN" altLang="en-US" smtClean="0">
                <a:ea typeface="宋体" charset="-122"/>
              </a:rPr>
              <a:t>）自逆分形：由自逆过程形成</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3D99A8F-CAF1-496D-B614-F7428AD32092}" type="slidenum">
              <a:rPr lang="en-US" altLang="zh-CN" b="0" smtClean="0">
                <a:latin typeface="Arial" charset="0"/>
              </a:rPr>
              <a:pPr eaLnBrk="1" hangingPunct="1"/>
              <a:t>68</a:t>
            </a:fld>
            <a:endParaRPr lang="en-US" altLang="zh-CN" b="0" smtClean="0">
              <a:latin typeface="Arial" charset="0"/>
            </a:endParaRPr>
          </a:p>
        </p:txBody>
      </p:sp>
      <p:sp>
        <p:nvSpPr>
          <p:cNvPr id="140291" name="Rectangle 2"/>
          <p:cNvSpPr>
            <a:spLocks noGrp="1" noRot="1" noChangeAspect="1" noChangeArrowheads="1" noTextEdit="1"/>
          </p:cNvSpPr>
          <p:nvPr>
            <p:ph type="sldImg"/>
          </p:nvPr>
        </p:nvSpPr>
        <p:spPr>
          <a:xfrm>
            <a:off x="381000" y="685800"/>
            <a:ext cx="6096000" cy="3429000"/>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charset="-122"/>
              </a:rPr>
              <a:t>1890</a:t>
            </a:r>
            <a:r>
              <a:rPr lang="zh-CN" altLang="en-US" dirty="0" smtClean="0">
                <a:ea typeface="宋体" charset="-122"/>
              </a:rPr>
              <a:t>年，意大利数学家皮亚诺（</a:t>
            </a:r>
            <a:r>
              <a:rPr lang="en-US" altLang="zh-CN" dirty="0" err="1" smtClean="0">
                <a:ea typeface="宋体" charset="-122"/>
              </a:rPr>
              <a:t>Peano</a:t>
            </a:r>
            <a:r>
              <a:rPr lang="en-US" altLang="zh-CN" dirty="0" smtClean="0">
                <a:ea typeface="宋体" charset="-122"/>
              </a:rPr>
              <a:t> G</a:t>
            </a:r>
            <a:r>
              <a:rPr lang="zh-CN" altLang="en-US" dirty="0" smtClean="0">
                <a:ea typeface="宋体" charset="-122"/>
              </a:rPr>
              <a:t>）发明能填满一个正方形皮亚诺曲线，叫做皮亚诺曲线</a:t>
            </a:r>
            <a:r>
              <a:rPr lang="en-US" altLang="zh-CN" dirty="0" smtClean="0">
                <a:ea typeface="宋体" charset="-122"/>
              </a:rPr>
              <a:t>.</a:t>
            </a:r>
            <a:r>
              <a:rPr lang="zh-CN" altLang="en-US" dirty="0" smtClean="0">
                <a:ea typeface="宋体" charset="-122"/>
              </a:rPr>
              <a:t>后来，由希尔伯特作出了这条曲线，又名希尔伯特曲线。确切地说，皮亚诺曲线是</a:t>
            </a:r>
            <a:r>
              <a:rPr lang="zh-CN" altLang="en-US" b="1" dirty="0" smtClean="0">
                <a:ea typeface="宋体" charset="-122"/>
              </a:rPr>
              <a:t>一曲线序列的极限</a:t>
            </a:r>
            <a:r>
              <a:rPr lang="zh-CN" altLang="en-US" dirty="0" smtClean="0">
                <a:ea typeface="宋体" charset="-122"/>
              </a:rPr>
              <a:t>，不再是通常定义下的曲线。</a:t>
            </a:r>
            <a:endParaRPr lang="en-US" altLang="zh-CN" dirty="0" smtClean="0">
              <a:ea typeface="宋体" charset="-122"/>
            </a:endParaRPr>
          </a:p>
          <a:p>
            <a:endParaRPr lang="en-US" altLang="zh-CN" dirty="0" smtClean="0">
              <a:ea typeface="宋体" charset="-122"/>
            </a:endParaRPr>
          </a:p>
          <a:p>
            <a:r>
              <a:rPr lang="zh-CN" altLang="en-US" dirty="0" smtClean="0">
                <a:ea typeface="宋体" charset="-122"/>
              </a:rPr>
              <a:t>希尔伯特曲线是一种能填充满一个平面正方形的分形曲线（空间填充曲线），由大卫</a:t>
            </a:r>
            <a:r>
              <a:rPr lang="en-US" altLang="zh-CN" dirty="0" smtClean="0">
                <a:ea typeface="宋体" charset="-122"/>
              </a:rPr>
              <a:t>·</a:t>
            </a:r>
            <a:r>
              <a:rPr lang="zh-CN" altLang="en-US" dirty="0" smtClean="0">
                <a:ea typeface="宋体" charset="-122"/>
              </a:rPr>
              <a:t>希尔伯特在</a:t>
            </a:r>
            <a:r>
              <a:rPr lang="en-US" altLang="zh-CN" dirty="0" smtClean="0">
                <a:ea typeface="宋体" charset="-122"/>
              </a:rPr>
              <a:t>1891</a:t>
            </a:r>
            <a:r>
              <a:rPr lang="zh-CN" altLang="en-US" dirty="0" smtClean="0">
                <a:ea typeface="宋体" charset="-122"/>
              </a:rPr>
              <a:t>年提出。</a:t>
            </a:r>
            <a:r>
              <a:rPr lang="en-US" altLang="zh-CN" baseline="30000" dirty="0" smtClean="0">
                <a:ea typeface="宋体" charset="-122"/>
              </a:rPr>
              <a:t>[1]</a:t>
            </a:r>
            <a:r>
              <a:rPr lang="zh-CN" altLang="en-US" dirty="0" smtClean="0">
                <a:ea typeface="宋体" charset="-122"/>
              </a:rPr>
              <a:t>  </a:t>
            </a:r>
          </a:p>
          <a:p>
            <a:r>
              <a:rPr lang="zh-CN" altLang="en-US" dirty="0" smtClean="0">
                <a:ea typeface="宋体" charset="-122"/>
              </a:rPr>
              <a:t>由于它能填满平面，它的</a:t>
            </a:r>
            <a:r>
              <a:rPr lang="zh-CN" altLang="en-US" dirty="0" smtClean="0">
                <a:ea typeface="宋体" charset="-122"/>
                <a:hlinkClick r:id="rId3"/>
              </a:rPr>
              <a:t>豪斯多夫维</a:t>
            </a:r>
            <a:r>
              <a:rPr lang="zh-CN" altLang="en-US" dirty="0" smtClean="0">
                <a:ea typeface="宋体" charset="-122"/>
              </a:rPr>
              <a:t>是</a:t>
            </a:r>
            <a:r>
              <a:rPr lang="en-US" altLang="zh-CN" dirty="0" smtClean="0">
                <a:ea typeface="宋体" charset="-122"/>
              </a:rPr>
              <a:t>2</a:t>
            </a:r>
            <a:r>
              <a:rPr lang="zh-CN" altLang="en-US" dirty="0" smtClean="0">
                <a:ea typeface="宋体" charset="-122"/>
              </a:rPr>
              <a:t>。取它填充的正方形的边长为</a:t>
            </a:r>
            <a:r>
              <a:rPr lang="en-US" altLang="zh-CN" dirty="0" smtClean="0">
                <a:ea typeface="宋体" charset="-122"/>
              </a:rPr>
              <a:t>1</a:t>
            </a:r>
            <a:r>
              <a:rPr lang="zh-CN" altLang="en-US" dirty="0" smtClean="0">
                <a:ea typeface="宋体" charset="-122"/>
              </a:rPr>
              <a:t>，第</a:t>
            </a:r>
            <a:r>
              <a:rPr lang="en-US" altLang="zh-CN" dirty="0" smtClean="0">
                <a:ea typeface="宋体" charset="-122"/>
              </a:rPr>
              <a:t>n</a:t>
            </a:r>
            <a:r>
              <a:rPr lang="zh-CN" altLang="en-US" dirty="0" smtClean="0">
                <a:ea typeface="宋体" charset="-122"/>
              </a:rPr>
              <a:t>步的希尔伯特曲线的长度是</a:t>
            </a:r>
            <a:r>
              <a:rPr lang="en-US" altLang="zh-CN" dirty="0" smtClean="0">
                <a:ea typeface="宋体" charset="-122"/>
              </a:rPr>
              <a:t>2</a:t>
            </a:r>
            <a:r>
              <a:rPr lang="en-US" altLang="zh-CN" baseline="30000" dirty="0" smtClean="0">
                <a:ea typeface="宋体" charset="-122"/>
              </a:rPr>
              <a:t>n</a:t>
            </a:r>
            <a:r>
              <a:rPr lang="zh-CN" altLang="en-US" dirty="0" smtClean="0">
                <a:ea typeface="宋体" charset="-122"/>
              </a:rPr>
              <a:t> </a:t>
            </a:r>
            <a:r>
              <a:rPr lang="en-US" altLang="zh-CN" dirty="0" smtClean="0">
                <a:ea typeface="宋体" charset="-122"/>
              </a:rPr>
              <a:t>- 2</a:t>
            </a:r>
            <a:r>
              <a:rPr lang="en-US" altLang="zh-CN" baseline="30000" dirty="0" smtClean="0">
                <a:ea typeface="宋体" charset="-122"/>
              </a:rPr>
              <a:t>-n</a:t>
            </a:r>
            <a:r>
              <a:rPr lang="zh-CN" altLang="en-US" dirty="0" smtClean="0">
                <a:ea typeface="宋体" charset="-122"/>
              </a:rPr>
              <a:t>。</a:t>
            </a:r>
          </a:p>
          <a:p>
            <a:r>
              <a:rPr lang="en-US" altLang="zh-CN" dirty="0" smtClean="0">
                <a:ea typeface="宋体" charset="-122"/>
                <a:hlinkClick r:id="rId4"/>
              </a:rPr>
              <a:t>L</a:t>
            </a:r>
            <a:r>
              <a:rPr lang="zh-CN" altLang="en-US" dirty="0" smtClean="0">
                <a:ea typeface="宋体" charset="-122"/>
                <a:hlinkClick r:id="rId4"/>
              </a:rPr>
              <a:t>系统</a:t>
            </a:r>
            <a:r>
              <a:rPr lang="zh-CN" altLang="en-US" dirty="0" smtClean="0">
                <a:ea typeface="宋体" charset="-122"/>
              </a:rPr>
              <a:t>记法：变量</a:t>
            </a:r>
            <a:r>
              <a:rPr lang="en-US" altLang="zh-CN" dirty="0" smtClean="0">
                <a:ea typeface="宋体" charset="-122"/>
              </a:rPr>
              <a:t>: L, R</a:t>
            </a:r>
          </a:p>
          <a:p>
            <a:r>
              <a:rPr lang="zh-CN" altLang="en-US" dirty="0" smtClean="0">
                <a:ea typeface="宋体" charset="-122"/>
              </a:rPr>
              <a:t>常数</a:t>
            </a:r>
            <a:r>
              <a:rPr lang="en-US" altLang="zh-CN" dirty="0" smtClean="0">
                <a:ea typeface="宋体" charset="-122"/>
              </a:rPr>
              <a:t>: F, +, -</a:t>
            </a:r>
          </a:p>
          <a:p>
            <a:r>
              <a:rPr lang="zh-CN" altLang="en-US" dirty="0" smtClean="0">
                <a:ea typeface="宋体" charset="-122"/>
              </a:rPr>
              <a:t>公理</a:t>
            </a:r>
            <a:r>
              <a:rPr lang="en-US" altLang="zh-CN" dirty="0" smtClean="0">
                <a:ea typeface="宋体" charset="-122"/>
              </a:rPr>
              <a:t>: L</a:t>
            </a:r>
          </a:p>
          <a:p>
            <a:r>
              <a:rPr lang="zh-CN" altLang="en-US" dirty="0" smtClean="0">
                <a:ea typeface="宋体" charset="-122"/>
              </a:rPr>
              <a:t>规则</a:t>
            </a:r>
            <a:r>
              <a:rPr lang="en-US" altLang="zh-CN" dirty="0" smtClean="0">
                <a:ea typeface="宋体" charset="-122"/>
              </a:rPr>
              <a:t>:</a:t>
            </a:r>
          </a:p>
          <a:p>
            <a:r>
              <a:rPr lang="en-US" altLang="zh-CN" dirty="0" smtClean="0">
                <a:ea typeface="宋体" charset="-122"/>
              </a:rPr>
              <a:t>L → +RF-LFL-FR+</a:t>
            </a:r>
          </a:p>
          <a:p>
            <a:r>
              <a:rPr lang="en-US" altLang="zh-CN" dirty="0" smtClean="0">
                <a:ea typeface="宋体" charset="-122"/>
              </a:rPr>
              <a:t>R → −LF+RFR+FL−</a:t>
            </a:r>
          </a:p>
          <a:p>
            <a:r>
              <a:rPr lang="en-US" altLang="zh-CN" dirty="0" smtClean="0">
                <a:ea typeface="宋体" charset="-122"/>
              </a:rPr>
              <a:t>F </a:t>
            </a:r>
            <a:r>
              <a:rPr lang="zh-CN" altLang="en-US" dirty="0" smtClean="0">
                <a:ea typeface="宋体" charset="-122"/>
              </a:rPr>
              <a:t>： 向前</a:t>
            </a:r>
          </a:p>
          <a:p>
            <a:r>
              <a:rPr lang="en-US" altLang="zh-CN" dirty="0" smtClean="0">
                <a:ea typeface="宋体" charset="-122"/>
              </a:rPr>
              <a:t>- </a:t>
            </a:r>
            <a:r>
              <a:rPr lang="zh-CN" altLang="en-US" dirty="0" smtClean="0">
                <a:ea typeface="宋体" charset="-122"/>
              </a:rPr>
              <a:t>： 右转</a:t>
            </a:r>
            <a:r>
              <a:rPr lang="en-US" altLang="zh-CN" dirty="0" smtClean="0">
                <a:ea typeface="宋体" charset="-122"/>
              </a:rPr>
              <a:t>90°</a:t>
            </a:r>
          </a:p>
          <a:p>
            <a:r>
              <a:rPr lang="en-US" altLang="zh-CN" dirty="0" smtClean="0">
                <a:ea typeface="宋体" charset="-122"/>
              </a:rPr>
              <a:t>+ </a:t>
            </a:r>
            <a:r>
              <a:rPr lang="zh-CN" altLang="en-US" dirty="0" smtClean="0">
                <a:ea typeface="宋体" charset="-122"/>
              </a:rPr>
              <a:t>： 左转</a:t>
            </a:r>
            <a:r>
              <a:rPr lang="en-US" altLang="zh-CN" dirty="0" smtClean="0">
                <a:ea typeface="宋体" charset="-122"/>
              </a:rPr>
              <a:t>90°</a:t>
            </a:r>
          </a:p>
          <a:p>
            <a:endParaRPr lang="en-US" altLang="zh-CN" dirty="0" smtClean="0">
              <a:ea typeface="宋体" charset="-122"/>
            </a:endParaRPr>
          </a:p>
          <a:p>
            <a:r>
              <a:rPr lang="zh-CN" altLang="en-US" dirty="0" smtClean="0">
                <a:ea typeface="宋体" charset="-122"/>
              </a:rPr>
              <a:t>其</a:t>
            </a:r>
            <a:r>
              <a:rPr lang="zh-CN" altLang="en-US" dirty="0" smtClean="0">
                <a:ea typeface="宋体" charset="-122"/>
                <a:hlinkClick r:id="rId5"/>
              </a:rPr>
              <a:t>构造方法</a:t>
            </a:r>
            <a:r>
              <a:rPr lang="zh-CN" altLang="en-US" dirty="0" smtClean="0">
                <a:ea typeface="宋体" charset="-122"/>
              </a:rPr>
              <a:t>如图：取一个正方形并且把它分出</a:t>
            </a:r>
            <a:r>
              <a:rPr lang="en-US" altLang="zh-CN" dirty="0" smtClean="0">
                <a:ea typeface="宋体" charset="-122"/>
              </a:rPr>
              <a:t>9</a:t>
            </a:r>
            <a:r>
              <a:rPr lang="zh-CN" altLang="en-US" dirty="0" smtClean="0">
                <a:ea typeface="宋体" charset="-122"/>
              </a:rPr>
              <a:t>个相等的小正方形，然后从左下角的正方形开始至右上角的正方形结束皮亚诺曲线，依次把小正方形的中心用线段连接起来；下一步把每个小正方形分成</a:t>
            </a:r>
            <a:r>
              <a:rPr lang="en-US" altLang="zh-CN" dirty="0" smtClean="0">
                <a:ea typeface="宋体" charset="-122"/>
              </a:rPr>
              <a:t>9</a:t>
            </a:r>
            <a:r>
              <a:rPr lang="zh-CN" altLang="en-US" dirty="0" smtClean="0">
                <a:ea typeface="宋体" charset="-122"/>
              </a:rPr>
              <a:t>个相等的正方形，然后上述方式把其中中心连接起来</a:t>
            </a:r>
            <a:r>
              <a:rPr lang="en-US" altLang="zh-CN" dirty="0" smtClean="0">
                <a:ea typeface="宋体" charset="-122"/>
              </a:rPr>
              <a:t>……</a:t>
            </a:r>
            <a:r>
              <a:rPr lang="zh-CN" altLang="en-US" dirty="0" smtClean="0">
                <a:ea typeface="宋体" charset="-122"/>
              </a:rPr>
              <a:t>将这种操作手续无限进行下去，最终得到的极限情况的曲线就被称作希尔伯特曲线。</a:t>
            </a:r>
            <a:r>
              <a:rPr lang="en-US" altLang="zh-CN" baseline="30000" dirty="0" smtClean="0">
                <a:ea typeface="宋体" charset="-122"/>
              </a:rPr>
              <a:t>[</a:t>
            </a:r>
            <a:endParaRPr lang="en-US" altLang="zh-CN" dirty="0" smtClean="0">
              <a:ea typeface="宋体" charset="-122"/>
            </a:endParaRPr>
          </a:p>
          <a:p>
            <a:r>
              <a:rPr lang="zh-CN" altLang="en-US" dirty="0" smtClean="0">
                <a:ea typeface="宋体" charset="-122"/>
              </a:rPr>
              <a:t>这实际上是一个递归过程。也可认为皮亚诺曲线是在上面基础上把小正方形的中心点连接起来得到的曲线，如图一⑷所示。这两种表示方法在本节的讨论中并没有区别，在下面的过</a:t>
            </a:r>
            <a:r>
              <a:rPr lang="zh-CN" altLang="en-US" dirty="0" smtClean="0">
                <a:ea typeface="宋体" charset="-122"/>
                <a:hlinkClick r:id="rId6"/>
              </a:rPr>
              <a:t>中位线</a:t>
            </a:r>
            <a:r>
              <a:rPr lang="zh-CN" altLang="en-US" dirty="0" smtClean="0">
                <a:ea typeface="宋体" charset="-122"/>
              </a:rPr>
              <a:t>作截线的过程中可以发现，这两种曲线与截线的交点是一一对应的。为了方便在坐标系中讨论，这里采用的是图一⑴～⑶所示的形式。</a:t>
            </a:r>
            <a:endParaRPr lang="en-US" altLang="zh-CN" dirty="0" smtClean="0">
              <a:ea typeface="宋体" charset="-122"/>
            </a:endParaRPr>
          </a:p>
          <a:p>
            <a:r>
              <a:rPr lang="zh-CN" altLang="en-US" dirty="0" smtClean="0">
                <a:ea typeface="宋体" charset="-122"/>
              </a:rPr>
              <a:t>皮亚诺对</a:t>
            </a:r>
            <a:r>
              <a:rPr lang="zh-CN" altLang="en-US" dirty="0" smtClean="0">
                <a:ea typeface="宋体" charset="-122"/>
                <a:hlinkClick r:id="rId7"/>
              </a:rPr>
              <a:t>区间</a:t>
            </a:r>
            <a:r>
              <a:rPr lang="en-US" altLang="zh-CN" dirty="0" smtClean="0">
                <a:ea typeface="宋体" charset="-122"/>
              </a:rPr>
              <a:t>[0</a:t>
            </a:r>
            <a:r>
              <a:rPr lang="zh-CN" altLang="en-US" dirty="0" smtClean="0">
                <a:ea typeface="宋体" charset="-122"/>
              </a:rPr>
              <a:t>，</a:t>
            </a:r>
            <a:r>
              <a:rPr lang="en-US" altLang="zh-CN" dirty="0" smtClean="0">
                <a:ea typeface="宋体" charset="-122"/>
              </a:rPr>
              <a:t>1]</a:t>
            </a:r>
            <a:r>
              <a:rPr lang="zh-CN" altLang="en-US" dirty="0" smtClean="0">
                <a:ea typeface="宋体" charset="-122"/>
              </a:rPr>
              <a:t>上的点和正方形上的点的对应作了详细的数学描述。实际上，正方形的这些点对于</a:t>
            </a:r>
            <a:r>
              <a:rPr lang="en-US" altLang="zh-CN" dirty="0" smtClean="0">
                <a:ea typeface="宋体" charset="-122"/>
              </a:rPr>
              <a:t>t∈[0,1],</a:t>
            </a:r>
            <a:r>
              <a:rPr lang="zh-CN" altLang="en-US" dirty="0" smtClean="0">
                <a:ea typeface="宋体" charset="-122"/>
              </a:rPr>
              <a:t>可规定两个连续函数</a:t>
            </a:r>
            <a:r>
              <a:rPr lang="en-US" altLang="zh-CN" dirty="0" smtClean="0">
                <a:ea typeface="宋体" charset="-122"/>
              </a:rPr>
              <a:t>x=f(t</a:t>
            </a:r>
            <a:r>
              <a:rPr lang="zh-CN" altLang="en-US" dirty="0" smtClean="0">
                <a:ea typeface="宋体" charset="-122"/>
              </a:rPr>
              <a:t>）和</a:t>
            </a:r>
            <a:r>
              <a:rPr lang="en-US" altLang="zh-CN" dirty="0" smtClean="0">
                <a:ea typeface="宋体" charset="-122"/>
              </a:rPr>
              <a:t>y=g(t</a:t>
            </a:r>
            <a:r>
              <a:rPr lang="zh-CN" altLang="en-US" dirty="0" smtClean="0">
                <a:ea typeface="宋体" charset="-122"/>
              </a:rPr>
              <a:t>），使得</a:t>
            </a:r>
            <a:r>
              <a:rPr lang="en-US" altLang="zh-CN" dirty="0" smtClean="0">
                <a:ea typeface="宋体" charset="-122"/>
              </a:rPr>
              <a:t>x</a:t>
            </a:r>
            <a:r>
              <a:rPr lang="zh-CN" altLang="en-US" dirty="0" smtClean="0">
                <a:ea typeface="宋体" charset="-122"/>
              </a:rPr>
              <a:t>和</a:t>
            </a:r>
            <a:r>
              <a:rPr lang="en-US" altLang="zh-CN" dirty="0" smtClean="0">
                <a:ea typeface="宋体" charset="-122"/>
              </a:rPr>
              <a:t>y</a:t>
            </a:r>
            <a:r>
              <a:rPr lang="zh-CN" altLang="en-US" dirty="0" smtClean="0">
                <a:ea typeface="宋体" charset="-122"/>
              </a:rPr>
              <a:t>取属于单位正方形的每一个值。后来，希尔伯特作出了这条曲线。</a:t>
            </a:r>
          </a:p>
          <a:p>
            <a:r>
              <a:rPr lang="zh-CN" altLang="en-US" dirty="0" smtClean="0">
                <a:ea typeface="宋体" charset="-122"/>
              </a:rPr>
              <a:t>一般来说，一维的东西是不可能填满</a:t>
            </a:r>
            <a:r>
              <a:rPr lang="en-US" altLang="zh-CN" dirty="0" smtClean="0">
                <a:ea typeface="宋体" charset="-122"/>
              </a:rPr>
              <a:t>2</a:t>
            </a:r>
            <a:r>
              <a:rPr lang="zh-CN" altLang="en-US" dirty="0" smtClean="0">
                <a:ea typeface="宋体" charset="-122"/>
              </a:rPr>
              <a:t>维的方格的。但是皮亚诺曲线恰恰给出了</a:t>
            </a:r>
            <a:r>
              <a:rPr lang="zh-CN" altLang="en-US" dirty="0" smtClean="0">
                <a:ea typeface="宋体" charset="-122"/>
                <a:hlinkClick r:id="rId8"/>
              </a:rPr>
              <a:t>反例</a:t>
            </a:r>
            <a:r>
              <a:rPr lang="zh-CN" altLang="en-US" dirty="0" smtClean="0">
                <a:ea typeface="宋体" charset="-122"/>
              </a:rPr>
              <a:t>。</a:t>
            </a:r>
          </a:p>
          <a:p>
            <a:r>
              <a:rPr lang="zh-CN" altLang="en-US" dirty="0" smtClean="0">
                <a:ea typeface="宋体" charset="-122"/>
              </a:rPr>
              <a:t>这说明我们对</a:t>
            </a:r>
            <a:r>
              <a:rPr lang="zh-CN" altLang="en-US" dirty="0" smtClean="0">
                <a:ea typeface="宋体" charset="-122"/>
                <a:hlinkClick r:id="rId9"/>
              </a:rPr>
              <a:t>维数</a:t>
            </a:r>
            <a:r>
              <a:rPr lang="zh-CN" altLang="en-US" dirty="0" smtClean="0">
                <a:ea typeface="宋体" charset="-122"/>
              </a:rPr>
              <a:t>的认识是有缺陷的，有必要重新考察维数的定义。这就是</a:t>
            </a:r>
            <a:r>
              <a:rPr lang="zh-CN" altLang="en-US" dirty="0" smtClean="0">
                <a:ea typeface="宋体" charset="-122"/>
                <a:hlinkClick r:id="rId10"/>
              </a:rPr>
              <a:t>分形几何</a:t>
            </a:r>
            <a:r>
              <a:rPr lang="zh-CN" altLang="en-US" dirty="0" smtClean="0">
                <a:ea typeface="宋体" charset="-122"/>
              </a:rPr>
              <a:t>考虑的问题。在分形几何中， 维数可以是分数叫做</a:t>
            </a:r>
            <a:r>
              <a:rPr lang="zh-CN" altLang="en-US" dirty="0" smtClean="0">
                <a:ea typeface="宋体" charset="-122"/>
                <a:hlinkClick r:id="rId11"/>
              </a:rPr>
              <a:t>分维</a:t>
            </a:r>
            <a:r>
              <a:rPr lang="zh-CN" altLang="en-US" dirty="0" smtClean="0">
                <a:ea typeface="宋体" charset="-122"/>
              </a:rPr>
              <a:t>。</a:t>
            </a:r>
          </a:p>
          <a:p>
            <a:r>
              <a:rPr lang="zh-CN" altLang="en-US" dirty="0" smtClean="0">
                <a:ea typeface="宋体" charset="-122"/>
              </a:rPr>
              <a:t>此外皮亚诺曲线是连续的但处处不</a:t>
            </a:r>
            <a:r>
              <a:rPr lang="zh-CN" altLang="en-US" dirty="0" smtClean="0">
                <a:ea typeface="宋体" charset="-122"/>
                <a:hlinkClick r:id="rId12"/>
              </a:rPr>
              <a:t>可导</a:t>
            </a:r>
            <a:r>
              <a:rPr lang="zh-CN" altLang="en-US" dirty="0" smtClean="0">
                <a:ea typeface="宋体" charset="-122"/>
              </a:rPr>
              <a:t>的曲线。因此如果我们想要研究传统意义上的曲线， 就必须加上可导的条件，以便排除像皮亚诺曲线这样的特例。</a:t>
            </a:r>
          </a:p>
          <a:p>
            <a:endParaRPr lang="zh-CN" altLang="en-US" dirty="0"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C5FFC5A-0743-48CD-8101-88783B0F9844}" type="slidenum">
              <a:rPr lang="en-US" altLang="zh-CN" b="0" smtClean="0">
                <a:latin typeface="Arial" charset="0"/>
              </a:rPr>
              <a:pPr eaLnBrk="1" hangingPunct="1"/>
              <a:t>69</a:t>
            </a:fld>
            <a:endParaRPr lang="en-US" altLang="zh-CN" b="0" smtClean="0">
              <a:latin typeface="Arial" charset="0"/>
            </a:endParaRPr>
          </a:p>
        </p:txBody>
      </p:sp>
      <p:sp>
        <p:nvSpPr>
          <p:cNvPr id="142339" name="Rectangle 2"/>
          <p:cNvSpPr>
            <a:spLocks noGrp="1" noRot="1" noChangeAspect="1" noChangeArrowheads="1" noTextEdit="1"/>
          </p:cNvSpPr>
          <p:nvPr>
            <p:ph type="sldImg"/>
          </p:nvPr>
        </p:nvSpPr>
        <p:spPr>
          <a:xfrm>
            <a:off x="381000" y="685800"/>
            <a:ext cx="6096000" cy="3429000"/>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charset="-122"/>
              </a:rPr>
              <a:t>1</a:t>
            </a:r>
            <a:r>
              <a:rPr lang="zh-CN" altLang="en-US" smtClean="0">
                <a:ea typeface="宋体" charset="-122"/>
              </a:rPr>
              <a:t>、</a:t>
            </a:r>
            <a:r>
              <a:rPr lang="zh-CN" altLang="zh-CN" smtClean="0">
                <a:ea typeface="宋体" charset="-122"/>
              </a:rPr>
              <a:t>取一个实心的三角形。（多数使用等边三角形）</a:t>
            </a:r>
          </a:p>
          <a:p>
            <a:r>
              <a:rPr lang="en-US" altLang="zh-CN" smtClean="0">
                <a:ea typeface="宋体" charset="-122"/>
              </a:rPr>
              <a:t>2</a:t>
            </a:r>
            <a:r>
              <a:rPr lang="zh-CN" altLang="en-US" smtClean="0">
                <a:ea typeface="宋体" charset="-122"/>
              </a:rPr>
              <a:t>、</a:t>
            </a:r>
            <a:r>
              <a:rPr lang="zh-CN" altLang="zh-CN" smtClean="0">
                <a:ea typeface="宋体" charset="-122"/>
              </a:rPr>
              <a:t>沿三边中点的连线，将它分成四个小三角形。</a:t>
            </a:r>
          </a:p>
          <a:p>
            <a:r>
              <a:rPr lang="en-US" altLang="zh-CN" smtClean="0">
                <a:ea typeface="宋体" charset="-122"/>
              </a:rPr>
              <a:t>3</a:t>
            </a:r>
            <a:r>
              <a:rPr lang="zh-CN" altLang="en-US" smtClean="0">
                <a:ea typeface="宋体" charset="-122"/>
              </a:rPr>
              <a:t>、</a:t>
            </a:r>
            <a:r>
              <a:rPr lang="zh-CN" altLang="zh-CN" smtClean="0">
                <a:ea typeface="宋体" charset="-122"/>
              </a:rPr>
              <a:t>去掉中间的那一个小三角形。</a:t>
            </a:r>
          </a:p>
          <a:p>
            <a:r>
              <a:rPr lang="en-US" altLang="zh-CN" smtClean="0">
                <a:ea typeface="宋体" charset="-122"/>
              </a:rPr>
              <a:t>4</a:t>
            </a:r>
            <a:r>
              <a:rPr lang="zh-CN" altLang="en-US" smtClean="0">
                <a:ea typeface="宋体" charset="-122"/>
              </a:rPr>
              <a:t>、</a:t>
            </a:r>
            <a:r>
              <a:rPr lang="zh-CN" altLang="zh-CN" smtClean="0">
                <a:ea typeface="宋体" charset="-122"/>
              </a:rPr>
              <a:t>对其余三个小三角形重复1。</a:t>
            </a:r>
          </a:p>
          <a:p>
            <a:endParaRPr lang="zh-CN" altLang="en-US"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7C7D5E6-A662-4E99-BA61-05D28D46592A}" type="slidenum">
              <a:rPr lang="en-US" altLang="zh-CN" b="0" smtClean="0">
                <a:latin typeface="Arial" charset="0"/>
              </a:rPr>
              <a:pPr eaLnBrk="1" hangingPunct="1"/>
              <a:t>70</a:t>
            </a:fld>
            <a:endParaRPr lang="en-US" altLang="zh-CN" b="0" smtClean="0">
              <a:latin typeface="Arial" charset="0"/>
            </a:endParaRPr>
          </a:p>
        </p:txBody>
      </p:sp>
      <p:sp>
        <p:nvSpPr>
          <p:cNvPr id="143363" name="Rectangle 2"/>
          <p:cNvSpPr>
            <a:spLocks noGrp="1" noRot="1" noChangeAspect="1" noChangeArrowheads="1" noTextEdit="1"/>
          </p:cNvSpPr>
          <p:nvPr>
            <p:ph type="sldImg"/>
          </p:nvPr>
        </p:nvSpPr>
        <p:spPr>
          <a:xfrm>
            <a:off x="381000" y="685800"/>
            <a:ext cx="6096000" cy="3429000"/>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charset="-122"/>
              </a:rPr>
              <a:t>1</a:t>
            </a:r>
            <a:r>
              <a:rPr lang="zh-CN" altLang="en-US" smtClean="0">
                <a:ea typeface="宋体" charset="-122"/>
              </a:rPr>
              <a:t>、</a:t>
            </a:r>
            <a:r>
              <a:rPr lang="zh-CN" altLang="zh-CN" smtClean="0">
                <a:ea typeface="宋体" charset="-122"/>
              </a:rPr>
              <a:t>取一个实心的三角形。（多数使用等边三角形）</a:t>
            </a:r>
          </a:p>
          <a:p>
            <a:r>
              <a:rPr lang="en-US" altLang="zh-CN" smtClean="0">
                <a:ea typeface="宋体" charset="-122"/>
              </a:rPr>
              <a:t>2</a:t>
            </a:r>
            <a:r>
              <a:rPr lang="zh-CN" altLang="en-US" smtClean="0">
                <a:ea typeface="宋体" charset="-122"/>
              </a:rPr>
              <a:t>、</a:t>
            </a:r>
            <a:r>
              <a:rPr lang="zh-CN" altLang="zh-CN" smtClean="0">
                <a:ea typeface="宋体" charset="-122"/>
              </a:rPr>
              <a:t>沿三边中点的连线，将它分成四个小三角形。</a:t>
            </a:r>
          </a:p>
          <a:p>
            <a:r>
              <a:rPr lang="en-US" altLang="zh-CN" smtClean="0">
                <a:ea typeface="宋体" charset="-122"/>
              </a:rPr>
              <a:t>3</a:t>
            </a:r>
            <a:r>
              <a:rPr lang="zh-CN" altLang="en-US" smtClean="0">
                <a:ea typeface="宋体" charset="-122"/>
              </a:rPr>
              <a:t>、</a:t>
            </a:r>
            <a:r>
              <a:rPr lang="zh-CN" altLang="zh-CN" smtClean="0">
                <a:ea typeface="宋体" charset="-122"/>
              </a:rPr>
              <a:t>去掉中间的那一个小三角形。</a:t>
            </a:r>
          </a:p>
          <a:p>
            <a:r>
              <a:rPr lang="en-US" altLang="zh-CN" smtClean="0">
                <a:ea typeface="宋体" charset="-122"/>
              </a:rPr>
              <a:t>4</a:t>
            </a:r>
            <a:r>
              <a:rPr lang="zh-CN" altLang="en-US" smtClean="0">
                <a:ea typeface="宋体" charset="-122"/>
              </a:rPr>
              <a:t>、</a:t>
            </a:r>
            <a:r>
              <a:rPr lang="zh-CN" altLang="zh-CN" smtClean="0">
                <a:ea typeface="宋体" charset="-122"/>
              </a:rPr>
              <a:t>对其余三个小三角形重复1。</a:t>
            </a:r>
          </a:p>
          <a:p>
            <a:endParaRPr lang="zh-CN" altLang="en-US"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t" latinLnBrk="0" hangingPunct="1">
              <a:lnSpc>
                <a:spcPct val="100000"/>
              </a:lnSpc>
              <a:spcBef>
                <a:spcPts val="0"/>
              </a:spcBef>
              <a:spcAft>
                <a:spcPts val="0"/>
              </a:spcAft>
              <a:buClrTx/>
              <a:buSzTx/>
              <a:buFontTx/>
              <a:buNone/>
              <a:tabLst/>
              <a:defRPr/>
            </a:pPr>
            <a:r>
              <a:rPr lang="zh-CN" altLang="en-US" b="0" dirty="0" smtClean="0">
                <a:effectLst/>
              </a:rPr>
              <a:t>本页点绘制效果来自</a:t>
            </a:r>
            <a:r>
              <a:rPr lang="en-US" altLang="zh-CN" b="0" dirty="0" smtClean="0">
                <a:effectLst/>
              </a:rPr>
              <a:t>2018</a:t>
            </a:r>
            <a:r>
              <a:rPr lang="zh-CN" altLang="en-US" b="0" dirty="0" smtClean="0">
                <a:effectLst/>
              </a:rPr>
              <a:t>年期刊论文：</a:t>
            </a:r>
            <a:endParaRPr lang="en-US" altLang="zh-CN" b="0" dirty="0" smtClean="0">
              <a:effectLst/>
            </a:endParaRPr>
          </a:p>
          <a:p>
            <a:pPr marL="0" marR="0" indent="0" defTabSz="914400" eaLnBrk="1" fontAlgn="t" latinLnBrk="0" hangingPunct="1">
              <a:lnSpc>
                <a:spcPct val="100000"/>
              </a:lnSpc>
              <a:spcBef>
                <a:spcPts val="0"/>
              </a:spcBef>
              <a:spcAft>
                <a:spcPts val="0"/>
              </a:spcAft>
              <a:buClrTx/>
              <a:buSzTx/>
              <a:buFontTx/>
              <a:buNone/>
              <a:tabLst/>
              <a:defRPr/>
            </a:pPr>
            <a:r>
              <a:rPr lang="en-US" altLang="zh-CN" b="0" dirty="0" smtClean="0">
                <a:effectLst/>
              </a:rPr>
              <a:t>Bui, </a:t>
            </a:r>
            <a:r>
              <a:rPr lang="en-US" altLang="zh-CN" b="0" dirty="0" err="1" smtClean="0">
                <a:effectLst/>
              </a:rPr>
              <a:t>Giang</a:t>
            </a:r>
            <a:r>
              <a:rPr lang="en-US" altLang="zh-CN" b="0" dirty="0" smtClean="0">
                <a:effectLst/>
              </a:rPr>
              <a:t> ; Le, </a:t>
            </a:r>
            <a:r>
              <a:rPr lang="en-US" altLang="zh-CN" b="0" dirty="0" err="1" smtClean="0">
                <a:effectLst/>
              </a:rPr>
              <a:t>Truc</a:t>
            </a:r>
            <a:r>
              <a:rPr lang="en-US" altLang="zh-CN" b="0" dirty="0" smtClean="0">
                <a:effectLst/>
              </a:rPr>
              <a:t> ; </a:t>
            </a:r>
            <a:r>
              <a:rPr lang="en-US" altLang="zh-CN" b="0" dirty="0" err="1" smtClean="0">
                <a:effectLst/>
              </a:rPr>
              <a:t>Morago</a:t>
            </a:r>
            <a:r>
              <a:rPr lang="en-US" altLang="zh-CN" b="0" dirty="0" smtClean="0">
                <a:effectLst/>
              </a:rPr>
              <a:t>, Brittany ; </a:t>
            </a:r>
            <a:r>
              <a:rPr lang="en-US" altLang="zh-CN" b="0" dirty="0" err="1" smtClean="0">
                <a:effectLst/>
              </a:rPr>
              <a:t>Duan</a:t>
            </a:r>
            <a:r>
              <a:rPr lang="en-US" altLang="zh-CN" b="0" dirty="0" smtClean="0">
                <a:effectLst/>
              </a:rPr>
              <a:t>, Ye.</a:t>
            </a:r>
            <a:r>
              <a:rPr lang="en-US" altLang="zh-CN" b="0" baseline="0" dirty="0" smtClean="0">
                <a:effectLst/>
              </a:rPr>
              <a:t> </a:t>
            </a:r>
            <a:r>
              <a:rPr lang="en-US" altLang="zh-CN" b="1" baseline="0" dirty="0" smtClean="0">
                <a:effectLst/>
              </a:rPr>
              <a:t>Point-based rendering enhancement via deep learning. </a:t>
            </a:r>
            <a:r>
              <a:rPr lang="en-US" altLang="zh-CN" b="0" dirty="0" smtClean="0">
                <a:effectLst/>
              </a:rPr>
              <a:t>The</a:t>
            </a:r>
            <a:r>
              <a:rPr lang="en-US" altLang="zh-CN" b="1" dirty="0" smtClean="0">
                <a:effectLst/>
              </a:rPr>
              <a:t> </a:t>
            </a:r>
            <a:r>
              <a:rPr lang="en-US" altLang="zh-CN" dirty="0" smtClean="0">
                <a:effectLst/>
              </a:rPr>
              <a:t>Visual Computer, 2018, Vol.34(6), pp.829-841 </a:t>
            </a:r>
            <a:endParaRPr lang="zh-CN" altLang="en-US" dirty="0"/>
          </a:p>
        </p:txBody>
      </p:sp>
    </p:spTree>
    <p:extLst>
      <p:ext uri="{BB962C8B-B14F-4D97-AF65-F5344CB8AC3E}">
        <p14:creationId xmlns:p14="http://schemas.microsoft.com/office/powerpoint/2010/main" val="34450274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1A3DD89-9522-4ECD-A15D-07F0A6870EB6}" type="slidenum">
              <a:rPr lang="en-US" altLang="zh-CN" b="0" smtClean="0">
                <a:latin typeface="Arial" charset="0"/>
              </a:rPr>
              <a:pPr eaLnBrk="1" hangingPunct="1"/>
              <a:t>71</a:t>
            </a:fld>
            <a:endParaRPr lang="en-US" altLang="zh-CN" b="0" smtClean="0">
              <a:latin typeface="Arial" charset="0"/>
            </a:endParaRPr>
          </a:p>
        </p:txBody>
      </p:sp>
      <p:sp>
        <p:nvSpPr>
          <p:cNvPr id="144387" name="Rectangle 2"/>
          <p:cNvSpPr>
            <a:spLocks noGrp="1" noRot="1" noChangeAspect="1" noChangeArrowheads="1" noTextEdit="1"/>
          </p:cNvSpPr>
          <p:nvPr>
            <p:ph type="sldImg"/>
          </p:nvPr>
        </p:nvSpPr>
        <p:spPr>
          <a:xfrm>
            <a:off x="381000" y="685800"/>
            <a:ext cx="6096000"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模拟岩石、云、树、水、羽毛、植物和各种表面纹理</a:t>
            </a:r>
          </a:p>
          <a:p>
            <a:pPr eaLnBrk="1" hangingPunct="1"/>
            <a:r>
              <a:rPr lang="zh-CN" altLang="en-US" smtClean="0">
                <a:ea typeface="宋体" charset="-122"/>
              </a:rPr>
              <a:t>模拟星体分布、河岸、月球陨石坑、雨地、股市变化、音乐、人口资源利用等等</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B809FE0-732D-4088-BBB9-32B5838C1563}" type="slidenum">
              <a:rPr lang="en-US" altLang="zh-CN" b="0" smtClean="0">
                <a:latin typeface="Arial" charset="0"/>
              </a:rPr>
              <a:pPr eaLnBrk="1" hangingPunct="1"/>
              <a:t>72</a:t>
            </a:fld>
            <a:endParaRPr lang="en-US" altLang="zh-CN" b="0" smtClean="0">
              <a:latin typeface="Arial" charset="0"/>
            </a:endParaRPr>
          </a:p>
        </p:txBody>
      </p:sp>
      <p:sp>
        <p:nvSpPr>
          <p:cNvPr id="145411" name="Rectangle 2"/>
          <p:cNvSpPr>
            <a:spLocks noGrp="1" noRot="1" noChangeAspect="1" noChangeArrowheads="1" noTextEdit="1"/>
          </p:cNvSpPr>
          <p:nvPr>
            <p:ph type="sldImg"/>
          </p:nvPr>
        </p:nvSpPr>
        <p:spPr>
          <a:xfrm>
            <a:off x="381000" y="685800"/>
            <a:ext cx="6096000" cy="3429000"/>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51AD788-08B8-46B3-B48A-58D9347FA162}" type="slidenum">
              <a:rPr lang="en-US" altLang="zh-CN" b="0" smtClean="0">
                <a:latin typeface="Arial" charset="0"/>
              </a:rPr>
              <a:pPr eaLnBrk="1" hangingPunct="1"/>
              <a:t>75</a:t>
            </a:fld>
            <a:endParaRPr lang="en-US" altLang="zh-CN" b="0" smtClean="0">
              <a:latin typeface="Arial" charset="0"/>
            </a:endParaRPr>
          </a:p>
        </p:txBody>
      </p:sp>
      <p:sp>
        <p:nvSpPr>
          <p:cNvPr id="146435" name="Rectangle 2"/>
          <p:cNvSpPr>
            <a:spLocks noGrp="1" noRot="1" noChangeAspect="1" noChangeArrowheads="1" noTextEdit="1"/>
          </p:cNvSpPr>
          <p:nvPr>
            <p:ph type="sldImg"/>
          </p:nvPr>
        </p:nvSpPr>
        <p:spPr>
          <a:xfrm>
            <a:off x="381000" y="685800"/>
            <a:ext cx="6096000" cy="3429000"/>
          </a:xfrm>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擅长模拟云、烟、火、焰火、瀑布、水滴和草丛等的流动、翻腾、飞溅、膨胀</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55947E4-AB9A-4D72-BB44-2E0E1F891C18}" type="slidenum">
              <a:rPr lang="en-US" altLang="zh-CN" b="0" smtClean="0">
                <a:latin typeface="Arial" charset="0"/>
              </a:rPr>
              <a:pPr eaLnBrk="1" hangingPunct="1"/>
              <a:t>76</a:t>
            </a:fld>
            <a:endParaRPr lang="en-US" altLang="zh-CN" b="0" smtClean="0">
              <a:latin typeface="Arial" charset="0"/>
            </a:endParaRPr>
          </a:p>
        </p:txBody>
      </p:sp>
      <p:sp>
        <p:nvSpPr>
          <p:cNvPr id="147459" name="Rectangle 2"/>
          <p:cNvSpPr>
            <a:spLocks noGrp="1" noRot="1" noChangeAspect="1" noChangeArrowheads="1" noTextEdit="1"/>
          </p:cNvSpPr>
          <p:nvPr>
            <p:ph type="sldImg"/>
          </p:nvPr>
        </p:nvSpPr>
        <p:spPr>
          <a:xfrm>
            <a:off x="381000" y="685800"/>
            <a:ext cx="6096000"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7ED87A3-287B-41B0-9A29-A1567EEC436C}" type="slidenum">
              <a:rPr lang="en-US" altLang="zh-CN" b="0" smtClean="0">
                <a:latin typeface="Arial" charset="0"/>
              </a:rPr>
              <a:pPr eaLnBrk="1" hangingPunct="1"/>
              <a:t>77</a:t>
            </a:fld>
            <a:endParaRPr lang="en-US" altLang="zh-CN" b="0" smtClean="0">
              <a:latin typeface="Arial" charset="0"/>
            </a:endParaRPr>
          </a:p>
        </p:txBody>
      </p:sp>
      <p:sp>
        <p:nvSpPr>
          <p:cNvPr id="148483" name="Rectangle 2"/>
          <p:cNvSpPr>
            <a:spLocks noGrp="1" noRot="1" noChangeAspect="1" noChangeArrowheads="1" noTextEdit="1"/>
          </p:cNvSpPr>
          <p:nvPr>
            <p:ph type="sldImg"/>
          </p:nvPr>
        </p:nvSpPr>
        <p:spPr>
          <a:xfrm>
            <a:off x="381000" y="685800"/>
            <a:ext cx="6096000" cy="34290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35C73F3-C6A2-4F78-B8F8-A3DBEF3E4344}" type="slidenum">
              <a:rPr lang="en-US" altLang="zh-CN" b="0" smtClean="0">
                <a:latin typeface="Arial" charset="0"/>
              </a:rPr>
              <a:pPr eaLnBrk="1" hangingPunct="1"/>
              <a:t>78</a:t>
            </a:fld>
            <a:endParaRPr lang="en-US" altLang="zh-CN" b="0" smtClean="0">
              <a:latin typeface="Arial"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F831D8B8-5372-46E2-B02B-99C2BC42418C}" type="slidenum">
              <a:rPr lang="en-US" altLang="zh-CN" b="0" smtClean="0">
                <a:latin typeface="Arial" charset="0"/>
              </a:rPr>
              <a:pPr eaLnBrk="1" hangingPunct="1"/>
              <a:t>79</a:t>
            </a:fld>
            <a:endParaRPr lang="en-US" altLang="zh-CN" b="0" smtClean="0">
              <a:latin typeface="Arial" charset="0"/>
            </a:endParaRPr>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在论文中</a:t>
            </a:r>
            <a:r>
              <a:rPr lang="en-US" altLang="zh-CN" smtClean="0">
                <a:latin typeface="Times New Roman" pitchFamily="18" charset="0"/>
                <a:ea typeface="宋体" charset="-122"/>
              </a:rPr>
              <a:t>REEVES</a:t>
            </a:r>
            <a:r>
              <a:rPr lang="zh-CN" altLang="en-US" smtClean="0">
                <a:latin typeface="Times New Roman" pitchFamily="18" charset="0"/>
                <a:ea typeface="宋体" charset="-122"/>
              </a:rPr>
              <a:t>指出，用粒子集合建模并不是他最早提出的想法，</a:t>
            </a:r>
            <a:r>
              <a:rPr lang="en-US" altLang="zh-CN" smtClean="0">
                <a:ea typeface="宋体" charset="-122"/>
              </a:rPr>
              <a:t>Modeling objects as collections of particles is not a new idea. Fifteen years ago, the earliest computer video games depicted exploding spaceships with many little glowing dots that  filled the  screen.  Point  sources  have  been  used  as  a  graphics </a:t>
            </a:r>
          </a:p>
          <a:p>
            <a:pPr eaLnBrk="1" hangingPunct="1"/>
            <a:r>
              <a:rPr lang="en-US" altLang="zh-CN" smtClean="0">
                <a:ea typeface="宋体" charset="-122"/>
              </a:rPr>
              <a:t>data type in many three-dimensional modeling systems (e.g., the early Evans and Sutherland flight simulators), although there  are  few real references to  them in the  literature.</a:t>
            </a:r>
            <a:r>
              <a:rPr lang="zh-CN" altLang="en-US" smtClean="0">
                <a:latin typeface="Times New Roman" pitchFamily="18" charset="0"/>
                <a:ea typeface="宋体" charset="-122"/>
              </a:rPr>
              <a:t>早在</a:t>
            </a:r>
            <a:r>
              <a:rPr lang="en-US" altLang="zh-CN" smtClean="0">
                <a:latin typeface="Times New Roman" pitchFamily="18" charset="0"/>
                <a:ea typeface="宋体" charset="-122"/>
              </a:rPr>
              <a:t>1979</a:t>
            </a:r>
            <a:r>
              <a:rPr lang="zh-CN" altLang="en-US" smtClean="0">
                <a:latin typeface="Times New Roman" pitchFamily="18" charset="0"/>
                <a:ea typeface="宋体" charset="-122"/>
              </a:rPr>
              <a:t>年</a:t>
            </a:r>
            <a:r>
              <a:rPr lang="zh-CN" altLang="en-US" smtClean="0">
                <a:ea typeface="宋体" charset="-122"/>
              </a:rPr>
              <a:t> </a:t>
            </a:r>
            <a:r>
              <a:rPr lang="en-US" altLang="zh-CN" smtClean="0">
                <a:ea typeface="宋体" charset="-122"/>
              </a:rPr>
              <a:t>Roger  Wilson  at  Ohio  State  [4]  used  particles  to  model  smoke emerging from a smokestack. There were neither stochastic controls nor dynamics in his model. Alvy Ray Smith and Jim Blinn used particles to model star creation and death in galaxies for the  Cosmos series [11].  Alan Norton [9]  used particles </a:t>
            </a:r>
          </a:p>
          <a:p>
            <a:pPr eaLnBrk="1" hangingPunct="1"/>
            <a:r>
              <a:rPr lang="en-US" altLang="zh-CN" smtClean="0">
                <a:ea typeface="宋体" charset="-122"/>
              </a:rPr>
              <a:t>to generate and display three-dimensional fractal shapes. Jim Blinn [3] discussed light reflection functions for simulating light passing through and being reflected by layers of particles.  His technique was used to produce images of the rings of Saturn.  Blinn  did  not  address  the  fuzzy object  modeling problem  which  is  the topic of this paper. Volumetric representations have also been proposed as viable </a:t>
            </a:r>
          </a:p>
          <a:p>
            <a:pPr eaLnBrk="1" hangingPunct="1"/>
            <a:r>
              <a:rPr lang="en-US" altLang="zh-CN" smtClean="0">
                <a:ea typeface="宋体" charset="-122"/>
              </a:rPr>
              <a:t>alternatives to surface representations. Solid modeling [ 13] is a form of volumetric representation,  as  is  the  work  of Norm  Badler  and  Joe  O'Rourke  on  "bubbleman"  [2].  The  use  of stochastic  modeling  relates  our  work  to  the  recent  advances in fractal modeling [5]. </a:t>
            </a:r>
            <a:endParaRPr lang="zh-CN" altLang="en-US" smtClean="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17A5CA27-2492-4354-A6E1-983B6511DBF4}" type="slidenum">
              <a:rPr lang="en-US" altLang="zh-CN" b="0" smtClean="0">
                <a:latin typeface="Arial" charset="0"/>
              </a:rPr>
              <a:pPr eaLnBrk="1" hangingPunct="1"/>
              <a:t>80</a:t>
            </a:fld>
            <a:endParaRPr lang="en-US" altLang="zh-CN" b="0" smtClean="0">
              <a:latin typeface="Arial" charset="0"/>
            </a:endParaRPr>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3F64F2A2-BDC8-4D35-BF8D-6FB69F31F857}" type="slidenum">
              <a:rPr lang="en-US" altLang="zh-CN" b="0" smtClean="0">
                <a:latin typeface="Arial" charset="0"/>
              </a:rPr>
              <a:pPr eaLnBrk="1" hangingPunct="1"/>
              <a:t>81</a:t>
            </a:fld>
            <a:endParaRPr lang="en-US" altLang="zh-CN" b="0" smtClean="0">
              <a:latin typeface="Arial" charset="0"/>
            </a:endParaRPr>
          </a:p>
        </p:txBody>
      </p:sp>
      <p:sp>
        <p:nvSpPr>
          <p:cNvPr id="153603" name="Rectangle 2"/>
          <p:cNvSpPr>
            <a:spLocks noGrp="1" noRot="1" noChangeAspect="1" noChangeArrowheads="1" noTextEdit="1"/>
          </p:cNvSpPr>
          <p:nvPr>
            <p:ph type="sldImg"/>
          </p:nvPr>
        </p:nvSpPr>
        <p:spPr>
          <a:xfrm>
            <a:off x="381000" y="685800"/>
            <a:ext cx="6096000" cy="34290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1FAD06BD-A0E8-4D56-BC2B-98D84A2B31B0}" type="slidenum">
              <a:rPr lang="en-US" altLang="zh-CN" b="0" smtClean="0">
                <a:latin typeface="Arial" charset="0"/>
              </a:rPr>
              <a:pPr eaLnBrk="1" hangingPunct="1"/>
              <a:t>82</a:t>
            </a:fld>
            <a:endParaRPr lang="en-US" altLang="zh-CN" b="0" smtClean="0">
              <a:latin typeface="Arial" charset="0"/>
            </a:endParaRPr>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Goradia</a:t>
            </a:r>
            <a:r>
              <a:rPr lang="en-US" altLang="zh-CN" dirty="0" smtClean="0"/>
              <a:t>, </a:t>
            </a:r>
            <a:r>
              <a:rPr lang="en-US" altLang="zh-CN" dirty="0" err="1" smtClean="0"/>
              <a:t>Rhushabh</a:t>
            </a:r>
            <a:r>
              <a:rPr lang="en-US" altLang="zh-CN" dirty="0" smtClean="0"/>
              <a:t> ; </a:t>
            </a:r>
            <a:r>
              <a:rPr lang="en-US" altLang="zh-CN" dirty="0" err="1" smtClean="0"/>
              <a:t>Sriram</a:t>
            </a:r>
            <a:r>
              <a:rPr lang="en-US" altLang="zh-CN" dirty="0" smtClean="0"/>
              <a:t> </a:t>
            </a:r>
            <a:r>
              <a:rPr lang="en-US" altLang="zh-CN" dirty="0" err="1" smtClean="0"/>
              <a:t>Kashyap</a:t>
            </a:r>
            <a:r>
              <a:rPr lang="en-US" altLang="zh-CN" dirty="0" smtClean="0"/>
              <a:t>, M. ; </a:t>
            </a:r>
            <a:r>
              <a:rPr lang="en-US" altLang="zh-CN" dirty="0" err="1" smtClean="0"/>
              <a:t>Chaudhuri</a:t>
            </a:r>
            <a:r>
              <a:rPr lang="en-US" altLang="zh-CN" dirty="0" smtClean="0"/>
              <a:t>, </a:t>
            </a:r>
            <a:r>
              <a:rPr lang="en-US" altLang="zh-CN" dirty="0" err="1" smtClean="0"/>
              <a:t>Parag</a:t>
            </a:r>
            <a:r>
              <a:rPr lang="en-US" altLang="zh-CN" dirty="0" smtClean="0"/>
              <a:t> ; </a:t>
            </a:r>
            <a:r>
              <a:rPr lang="en-US" altLang="zh-CN" dirty="0" err="1" smtClean="0"/>
              <a:t>Chandran</a:t>
            </a:r>
            <a:r>
              <a:rPr lang="en-US" altLang="zh-CN" dirty="0" smtClean="0"/>
              <a:t>, </a:t>
            </a:r>
            <a:r>
              <a:rPr lang="en-US" altLang="zh-CN" dirty="0" err="1" smtClean="0"/>
              <a:t>Sharat</a:t>
            </a:r>
            <a:r>
              <a:rPr lang="en-US" altLang="zh-CN" dirty="0" smtClean="0"/>
              <a:t>. Tracing specular light paths in point-based scenes. The Visual Computer, 2011, Vol.27(12), pp.1083-1097</a:t>
            </a:r>
            <a:endParaRPr lang="zh-CN" altLang="en-US" dirty="0"/>
          </a:p>
        </p:txBody>
      </p:sp>
    </p:spTree>
    <p:extLst>
      <p:ext uri="{BB962C8B-B14F-4D97-AF65-F5344CB8AC3E}">
        <p14:creationId xmlns:p14="http://schemas.microsoft.com/office/powerpoint/2010/main" val="1416326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044AD6C0-54FB-4237-8C15-ACFAECCB5094}" type="slidenum">
              <a:rPr lang="en-US" altLang="zh-CN" b="0" smtClean="0">
                <a:latin typeface="Arial" charset="0"/>
              </a:rPr>
              <a:pPr eaLnBrk="1" hangingPunct="1"/>
              <a:t>83</a:t>
            </a:fld>
            <a:endParaRPr lang="en-US" altLang="zh-CN" b="0" smtClean="0">
              <a:latin typeface="Arial" charset="0"/>
            </a:endParaRPr>
          </a:p>
        </p:txBody>
      </p:sp>
      <p:sp>
        <p:nvSpPr>
          <p:cNvPr id="155651" name="Rectangle 2"/>
          <p:cNvSpPr>
            <a:spLocks noGrp="1" noRot="1" noChangeAspect="1" noChangeArrowheads="1" noTextEdit="1"/>
          </p:cNvSpPr>
          <p:nvPr>
            <p:ph type="sldImg"/>
          </p:nvPr>
        </p:nvSpPr>
        <p:spPr>
          <a:xfrm>
            <a:off x="381000" y="685800"/>
            <a:ext cx="6096000" cy="34290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CA1019B-1E3B-4EAA-B373-E44AEB4476BC}" type="slidenum">
              <a:rPr lang="en-US" altLang="zh-CN" b="0" smtClean="0">
                <a:latin typeface="Arial" charset="0"/>
              </a:rPr>
              <a:pPr eaLnBrk="1" hangingPunct="1"/>
              <a:t>84</a:t>
            </a:fld>
            <a:endParaRPr lang="en-US" altLang="zh-CN" b="0" smtClean="0">
              <a:latin typeface="Arial" charset="0"/>
            </a:endParaRPr>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63AD3C2E-6087-47FE-8B58-7D9E99AE1915}" type="slidenum">
              <a:rPr lang="en-US" altLang="zh-CN" b="0" smtClean="0">
                <a:latin typeface="Arial" charset="0"/>
              </a:rPr>
              <a:pPr eaLnBrk="1" hangingPunct="1"/>
              <a:t>85</a:t>
            </a:fld>
            <a:endParaRPr lang="en-US" altLang="zh-CN" b="0" smtClean="0">
              <a:latin typeface="Arial"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2A55986-55EA-4893-904B-0F03E1854579}" type="slidenum">
              <a:rPr lang="en-US" altLang="zh-CN" b="0" smtClean="0">
                <a:latin typeface="Arial" charset="0"/>
              </a:rPr>
              <a:pPr eaLnBrk="1" hangingPunct="1"/>
              <a:t>86</a:t>
            </a:fld>
            <a:endParaRPr lang="en-US" altLang="zh-CN" b="0" smtClean="0">
              <a:latin typeface="Arial" charset="0"/>
            </a:endParaRPr>
          </a:p>
        </p:txBody>
      </p:sp>
      <p:sp>
        <p:nvSpPr>
          <p:cNvPr id="158723" name="Rectangle 2"/>
          <p:cNvSpPr>
            <a:spLocks noGrp="1" noRot="1" noChangeAspect="1" noChangeArrowheads="1" noTextEdit="1"/>
          </p:cNvSpPr>
          <p:nvPr>
            <p:ph type="sldImg"/>
          </p:nvPr>
        </p:nvSpPr>
        <p:spPr>
          <a:xfrm>
            <a:off x="381000" y="685800"/>
            <a:ext cx="6096000"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0AF94D07-53FA-489A-A03C-507133BBFAE7}" type="slidenum">
              <a:rPr lang="en-US" altLang="zh-CN" b="0" smtClean="0">
                <a:latin typeface="Arial" charset="0"/>
              </a:rPr>
              <a:pPr eaLnBrk="1" hangingPunct="1"/>
              <a:t>87</a:t>
            </a:fld>
            <a:endParaRPr lang="en-US" altLang="zh-CN" b="0" smtClean="0">
              <a:latin typeface="Arial" charset="0"/>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BBF6264-85A7-452E-860B-08DD4A86933F}" type="slidenum">
              <a:rPr lang="en-US" altLang="zh-CN" b="0" smtClean="0">
                <a:latin typeface="Arial" charset="0"/>
              </a:rPr>
              <a:pPr eaLnBrk="1" hangingPunct="1"/>
              <a:t>88</a:t>
            </a:fld>
            <a:endParaRPr lang="en-US" altLang="zh-CN" b="0" smtClean="0">
              <a:latin typeface="Arial" charset="0"/>
            </a:endParaRPr>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擅长模拟云、烟、火、焰火、瀑布、水滴和草丛等的流动、翻腾、飞溅、膨胀</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6E6187C-0AEE-4498-9925-FA498C2647E5}" type="slidenum">
              <a:rPr lang="en-US" altLang="zh-CN" b="0" smtClean="0">
                <a:latin typeface="Arial" charset="0"/>
              </a:rPr>
              <a:pPr eaLnBrk="1" hangingPunct="1"/>
              <a:t>89</a:t>
            </a:fld>
            <a:endParaRPr lang="en-US" altLang="zh-CN" b="0" smtClean="0">
              <a:latin typeface="Arial" charset="0"/>
            </a:endParaRPr>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a:t>
            </a:r>
            <a:r>
              <a:rPr lang="zh-CN" altLang="en-US" smtClean="0">
                <a:ea typeface="宋体" charset="-122"/>
              </a:rPr>
              <a:t>星际旅行</a:t>
            </a:r>
            <a:r>
              <a:rPr lang="en-US" altLang="zh-CN" i="1" smtClean="0">
                <a:ea typeface="宋体" charset="-122"/>
              </a:rPr>
              <a:t>II</a:t>
            </a:r>
            <a:r>
              <a:rPr lang="zh-CN" altLang="en-US" smtClean="0">
                <a:ea typeface="宋体" charset="-122"/>
              </a:rPr>
              <a:t>：可汗怒吼</a:t>
            </a:r>
            <a:r>
              <a:rPr lang="en-US" altLang="zh-CN" smtClean="0">
                <a:ea typeface="宋体" charset="-122"/>
              </a:rPr>
              <a:t>》</a:t>
            </a:r>
            <a:r>
              <a:rPr lang="zh-CN" altLang="en-US" smtClean="0">
                <a:ea typeface="宋体" charset="-122"/>
              </a:rPr>
              <a:t>（英语：</a:t>
            </a:r>
            <a:r>
              <a:rPr lang="en-US" altLang="zh-CN" i="1" smtClean="0">
                <a:ea typeface="宋体" charset="-122"/>
              </a:rPr>
              <a:t>Star Trek II</a:t>
            </a:r>
            <a:r>
              <a:rPr lang="en-US" altLang="zh-CN" smtClean="0">
                <a:ea typeface="宋体" charset="-122"/>
              </a:rPr>
              <a:t>: The Wrath of Khan)</a:t>
            </a:r>
            <a:endParaRPr lang="zh-CN" altLang="en-US" smtClean="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B9D62721-4C4A-4C53-8850-3353D987DDB8}" type="slidenum">
              <a:rPr lang="en-US" altLang="zh-CN" b="0" smtClean="0">
                <a:latin typeface="Arial" charset="0"/>
              </a:rPr>
              <a:pPr eaLnBrk="1" hangingPunct="1"/>
              <a:t>90</a:t>
            </a:fld>
            <a:endParaRPr lang="en-US" altLang="zh-CN" b="0" smtClean="0">
              <a:latin typeface="Arial" charset="0"/>
            </a:endParaRPr>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F764365-2A37-4E8C-BEBC-3FE3FD1B16E9}" type="slidenum">
              <a:rPr lang="en-US" altLang="zh-CN" b="0" smtClean="0">
                <a:latin typeface="Arial" charset="0"/>
              </a:rPr>
              <a:pPr eaLnBrk="1" hangingPunct="1"/>
              <a:t>91</a:t>
            </a:fld>
            <a:endParaRPr lang="en-US" altLang="zh-CN" b="0" smtClean="0">
              <a:latin typeface="Arial" charset="0"/>
            </a:endParaRPr>
          </a:p>
        </p:txBody>
      </p:sp>
      <p:sp>
        <p:nvSpPr>
          <p:cNvPr id="163843" name="Rectangle 2"/>
          <p:cNvSpPr>
            <a:spLocks noGrp="1" noRot="1" noChangeAspect="1" noChangeArrowheads="1" noTextEdit="1"/>
          </p:cNvSpPr>
          <p:nvPr>
            <p:ph type="sldImg"/>
          </p:nvPr>
        </p:nvSpPr>
        <p:spPr>
          <a:xfrm>
            <a:off x="381000" y="685800"/>
            <a:ext cx="6096000"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835E0FC3-A51F-424A-9CF3-360E488AA942}" type="slidenum">
              <a:rPr lang="en-US" altLang="zh-CN" b="0" smtClean="0">
                <a:latin typeface="Arial" charset="0"/>
              </a:rPr>
              <a:pPr eaLnBrk="1" hangingPunct="1"/>
              <a:t>92</a:t>
            </a:fld>
            <a:endParaRPr lang="en-US" altLang="zh-CN" b="0" smtClean="0">
              <a:latin typeface="Arial" charset="0"/>
            </a:endParaRPr>
          </a:p>
        </p:txBody>
      </p:sp>
      <p:sp>
        <p:nvSpPr>
          <p:cNvPr id="164867" name="Rectangle 2"/>
          <p:cNvSpPr>
            <a:spLocks noGrp="1" noRot="1" noChangeAspect="1" noChangeArrowheads="1" noTextEdit="1"/>
          </p:cNvSpPr>
          <p:nvPr>
            <p:ph type="sldImg"/>
          </p:nvPr>
        </p:nvSpPr>
        <p:spPr>
          <a:xfrm>
            <a:off x="381000" y="685800"/>
            <a:ext cx="6096000"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fontAlgn="t"/>
            <a:r>
              <a:rPr lang="en-US" altLang="zh-CN" b="0" dirty="0" smtClean="0">
                <a:effectLst/>
              </a:rPr>
              <a:t>Marko </a:t>
            </a:r>
            <a:r>
              <a:rPr lang="en-US" altLang="zh-CN" b="0" dirty="0" err="1" smtClean="0">
                <a:effectLst/>
              </a:rPr>
              <a:t>Kuder</a:t>
            </a:r>
            <a:r>
              <a:rPr lang="en-US" altLang="zh-CN" b="0" dirty="0" smtClean="0">
                <a:effectLst/>
              </a:rPr>
              <a:t>; </a:t>
            </a:r>
            <a:r>
              <a:rPr lang="en-US" altLang="zh-CN" b="0" dirty="0" err="1" smtClean="0">
                <a:effectLst/>
              </a:rPr>
              <a:t>Marjan</a:t>
            </a:r>
            <a:r>
              <a:rPr lang="en-US" altLang="zh-CN" b="0" dirty="0" smtClean="0">
                <a:effectLst/>
              </a:rPr>
              <a:t> </a:t>
            </a:r>
            <a:r>
              <a:rPr lang="en-US" altLang="zh-CN" b="0" dirty="0" err="1" smtClean="0">
                <a:effectLst/>
              </a:rPr>
              <a:t>Šterk</a:t>
            </a:r>
            <a:r>
              <a:rPr lang="en-US" altLang="zh-CN" b="0" dirty="0" smtClean="0">
                <a:effectLst/>
              </a:rPr>
              <a:t>; </a:t>
            </a:r>
            <a:r>
              <a:rPr lang="en-US" altLang="zh-CN" b="0" dirty="0" err="1" smtClean="0">
                <a:effectLst/>
              </a:rPr>
              <a:t>Borut</a:t>
            </a:r>
            <a:r>
              <a:rPr lang="en-US" altLang="zh-CN" b="0" dirty="0" smtClean="0">
                <a:effectLst/>
              </a:rPr>
              <a:t> </a:t>
            </a:r>
            <a:r>
              <a:rPr lang="en-US" altLang="zh-CN" b="0" dirty="0" err="1" smtClean="0">
                <a:effectLst/>
              </a:rPr>
              <a:t>Žalik</a:t>
            </a:r>
            <a:r>
              <a:rPr lang="en-US" altLang="zh-CN" b="0" dirty="0" smtClean="0">
                <a:effectLst/>
              </a:rPr>
              <a:t>.</a:t>
            </a:r>
            <a:r>
              <a:rPr lang="en-US" altLang="zh-CN" b="0" baseline="0" dirty="0" smtClean="0">
                <a:effectLst/>
              </a:rPr>
              <a:t>  </a:t>
            </a:r>
            <a:r>
              <a:rPr lang="en-US" altLang="zh-CN" b="1" baseline="0" dirty="0" smtClean="0">
                <a:effectLst/>
              </a:rPr>
              <a:t>Point-based rendering optimization with textured meshes for fast </a:t>
            </a:r>
            <a:r>
              <a:rPr lang="en-US" altLang="zh-CN" b="1" baseline="0" dirty="0" err="1" smtClean="0">
                <a:effectLst/>
              </a:rPr>
              <a:t>LiDAR</a:t>
            </a:r>
            <a:r>
              <a:rPr lang="en-US" altLang="zh-CN" b="1" baseline="0" dirty="0" smtClean="0">
                <a:effectLst/>
              </a:rPr>
              <a:t> visualization</a:t>
            </a:r>
            <a:r>
              <a:rPr lang="en-US" altLang="zh-CN" b="0" baseline="0" dirty="0" smtClean="0">
                <a:effectLst/>
              </a:rPr>
              <a:t>. </a:t>
            </a:r>
            <a:r>
              <a:rPr lang="en-US" altLang="zh-CN" dirty="0" smtClean="0">
                <a:effectLst/>
              </a:rPr>
              <a:t>Computers and Geosciences, Sept, 2013, Vol.59, p.181(10)</a:t>
            </a:r>
            <a:endParaRPr lang="en-US" altLang="zh-CN" dirty="0">
              <a:effectLst/>
            </a:endParaRPr>
          </a:p>
        </p:txBody>
      </p:sp>
    </p:spTree>
    <p:extLst>
      <p:ext uri="{BB962C8B-B14F-4D97-AF65-F5344CB8AC3E}">
        <p14:creationId xmlns:p14="http://schemas.microsoft.com/office/powerpoint/2010/main" val="14163266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CA4F6F7-4FAF-4988-93CE-02907FE29CF2}" type="slidenum">
              <a:rPr lang="en-US" altLang="zh-CN" b="0" smtClean="0">
                <a:latin typeface="Arial" charset="0"/>
              </a:rPr>
              <a:pPr eaLnBrk="1" hangingPunct="1"/>
              <a:t>93</a:t>
            </a:fld>
            <a:endParaRPr lang="en-US" altLang="zh-CN" b="0" smtClean="0">
              <a:latin typeface="Arial"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r>
              <a:rPr lang="en-US" altLang="zh-CN" b="1" smtClean="0">
                <a:ea typeface="宋体" charset="-122"/>
              </a:rPr>
              <a:t>Emission per frame</a:t>
            </a:r>
          </a:p>
          <a:p>
            <a:pPr eaLnBrk="1" hangingPunct="1"/>
            <a:r>
              <a:rPr lang="en-US" altLang="zh-CN" smtClean="0">
                <a:ea typeface="宋体" charset="-122"/>
              </a:rPr>
              <a:t>where  Rand  is  a  procedure  returning  a  uniformly  distributed  random  number </a:t>
            </a:r>
          </a:p>
          <a:p>
            <a:pPr eaLnBrk="1" hangingPunct="1"/>
            <a:r>
              <a:rPr lang="en-US" altLang="zh-CN" smtClean="0">
                <a:ea typeface="宋体" charset="-122"/>
              </a:rPr>
              <a:t>between -1.0 and + 1.0, MeanPartsf the mean number of particles, and  VarPartsf </a:t>
            </a:r>
          </a:p>
          <a:p>
            <a:pPr eaLnBrk="1" hangingPunct="1"/>
            <a:r>
              <a:rPr lang="en-US" altLang="zh-CN" smtClean="0">
                <a:ea typeface="宋体" charset="-122"/>
              </a:rPr>
              <a:t>its variance. </a:t>
            </a:r>
          </a:p>
          <a:p>
            <a:pPr marL="0" lvl="2" eaLnBrk="1" hangingPunct="1"/>
            <a:endParaRPr lang="en-US" altLang="zh-CN" b="1" smtClean="0">
              <a:ea typeface="宋体" charset="-122"/>
            </a:endParaRPr>
          </a:p>
          <a:p>
            <a:pPr marL="0" lvl="2" eaLnBrk="1" hangingPunct="1"/>
            <a:r>
              <a:rPr lang="en-US" altLang="zh-CN" b="1" smtClean="0">
                <a:ea typeface="宋体" charset="-122"/>
              </a:rPr>
              <a:t>Emission per screen area</a:t>
            </a:r>
          </a:p>
          <a:p>
            <a:pPr marL="0" lvl="2" eaLnBrk="1" hangingPunct="1"/>
            <a:r>
              <a:rPr lang="en-US" altLang="zh-CN" smtClean="0">
                <a:ea typeface="宋体" charset="-122"/>
              </a:rPr>
              <a:t>where  MeanPartssa  is  the  mean  per  screen  area,  VarParts~a I its  variance,  and </a:t>
            </a:r>
          </a:p>
          <a:p>
            <a:pPr marL="0" lvl="2" eaLnBrk="1" hangingPunct="1"/>
            <a:r>
              <a:rPr lang="en-US" altLang="zh-CN" smtClean="0">
                <a:ea typeface="宋体" charset="-122"/>
              </a:rPr>
              <a:t>ScreenArea  the  particle  system's  screen  area.  This  method  controls  the  level  of </a:t>
            </a:r>
          </a:p>
          <a:p>
            <a:pPr marL="0" lvl="2" eaLnBrk="1" hangingPunct="1"/>
            <a:r>
              <a:rPr lang="en-US" altLang="zh-CN" smtClean="0">
                <a:ea typeface="宋体" charset="-122"/>
              </a:rPr>
              <a:t>detail of the particle system and,  therefore, the time required to render its image. </a:t>
            </a:r>
          </a:p>
          <a:p>
            <a:pPr marL="0" lvl="2" eaLnBrk="1" hangingPunct="1"/>
            <a:r>
              <a:rPr lang="en-US" altLang="zh-CN" smtClean="0">
                <a:ea typeface="宋体" charset="-122"/>
              </a:rPr>
              <a:t>For  example,  there  is  no  need  to  generate  100,000  particles  in  an  object  that </a:t>
            </a:r>
          </a:p>
          <a:p>
            <a:pPr marL="0" lvl="2" eaLnBrk="1" hangingPunct="1"/>
            <a:r>
              <a:rPr lang="en-US" altLang="zh-CN" smtClean="0">
                <a:ea typeface="宋体" charset="-122"/>
              </a:rPr>
              <a:t>covers 4  pixels on the  screen. </a:t>
            </a:r>
          </a:p>
          <a:p>
            <a:pPr eaLnBrk="1" hangingPunct="1"/>
            <a:endParaRPr lang="zh-CN" altLang="en-US" smtClean="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52FF7BDF-1EA8-44C6-ABA3-41FB82B2EF3A}" type="slidenum">
              <a:rPr lang="en-US" altLang="zh-CN" b="0" smtClean="0">
                <a:latin typeface="Arial" charset="0"/>
              </a:rPr>
              <a:pPr eaLnBrk="1" hangingPunct="1"/>
              <a:t>94</a:t>
            </a:fld>
            <a:endParaRPr lang="en-US" altLang="zh-CN" b="0" smtClean="0">
              <a:latin typeface="Arial" charset="0"/>
            </a:endParaRPr>
          </a:p>
        </p:txBody>
      </p:sp>
      <p:sp>
        <p:nvSpPr>
          <p:cNvPr id="166915" name="Rectangle 2"/>
          <p:cNvSpPr>
            <a:spLocks noGrp="1" noRot="1" noChangeAspect="1" noChangeArrowheads="1" noTextEdit="1"/>
          </p:cNvSpPr>
          <p:nvPr>
            <p:ph type="sldImg"/>
          </p:nvPr>
        </p:nvSpPr>
        <p:spPr>
          <a:xfrm>
            <a:off x="381000" y="685800"/>
            <a:ext cx="6096000" cy="3429000"/>
          </a:xfrm>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C7B47A8D-C3F8-42B2-B33D-D1F517EBC25E}" type="slidenum">
              <a:rPr lang="en-US" altLang="zh-CN" b="0" smtClean="0">
                <a:latin typeface="Arial" charset="0"/>
              </a:rPr>
              <a:pPr eaLnBrk="1" hangingPunct="1"/>
              <a:t>95</a:t>
            </a:fld>
            <a:endParaRPr lang="en-US" altLang="zh-CN" b="0" smtClean="0">
              <a:latin typeface="Arial" charset="0"/>
            </a:endParaRPr>
          </a:p>
        </p:txBody>
      </p:sp>
      <p:sp>
        <p:nvSpPr>
          <p:cNvPr id="167939" name="Rectangle 2"/>
          <p:cNvSpPr>
            <a:spLocks noGrp="1" noRot="1" noChangeAspect="1" noChangeArrowheads="1" noTextEdit="1"/>
          </p:cNvSpPr>
          <p:nvPr>
            <p:ph type="sldImg"/>
          </p:nvPr>
        </p:nvSpPr>
        <p:spPr>
          <a:xfrm>
            <a:off x="381000" y="685800"/>
            <a:ext cx="6096000" cy="3429000"/>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4CF7C106-30FD-476A-8093-4EF9A4715EF8}" type="slidenum">
              <a:rPr lang="en-US" altLang="zh-CN" b="0" smtClean="0">
                <a:latin typeface="Arial" charset="0"/>
              </a:rPr>
              <a:pPr eaLnBrk="1" hangingPunct="1"/>
              <a:t>96</a:t>
            </a:fld>
            <a:endParaRPr lang="en-US" altLang="zh-CN" b="0" smtClean="0">
              <a:latin typeface="Arial" charset="0"/>
            </a:endParaRPr>
          </a:p>
        </p:txBody>
      </p:sp>
      <p:sp>
        <p:nvSpPr>
          <p:cNvPr id="168963" name="Rectangle 2"/>
          <p:cNvSpPr>
            <a:spLocks noGrp="1" noRot="1" noChangeAspect="1" noChangeArrowheads="1" noTextEdit="1"/>
          </p:cNvSpPr>
          <p:nvPr>
            <p:ph type="sldImg"/>
          </p:nvPr>
        </p:nvSpPr>
        <p:spPr>
          <a:xfrm>
            <a:off x="381000" y="685800"/>
            <a:ext cx="6096000" cy="3429000"/>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7E9FBD9-51E0-4DEF-AE1D-BD3F394BD6F9}" type="slidenum">
              <a:rPr lang="en-US" altLang="zh-CN" b="0" smtClean="0">
                <a:latin typeface="Arial" charset="0"/>
              </a:rPr>
              <a:pPr eaLnBrk="1" hangingPunct="1"/>
              <a:t>97</a:t>
            </a:fld>
            <a:endParaRPr lang="en-US" altLang="zh-CN" b="0" smtClean="0">
              <a:latin typeface="Arial" charset="0"/>
            </a:endParaRPr>
          </a:p>
        </p:txBody>
      </p:sp>
      <p:sp>
        <p:nvSpPr>
          <p:cNvPr id="169987" name="Rectangle 2"/>
          <p:cNvSpPr>
            <a:spLocks noGrp="1" noRot="1" noChangeAspect="1" noChangeArrowheads="1" noTextEdit="1"/>
          </p:cNvSpPr>
          <p:nvPr>
            <p:ph type="sldImg"/>
          </p:nvPr>
        </p:nvSpPr>
        <p:spPr>
          <a:xfrm>
            <a:off x="381000" y="685800"/>
            <a:ext cx="6096000" cy="3429000"/>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121C3524-C9B6-4729-91A5-40CB42579625}" type="slidenum">
              <a:rPr lang="en-US" altLang="zh-CN" b="0" smtClean="0">
                <a:latin typeface="Arial" charset="0"/>
              </a:rPr>
              <a:pPr eaLnBrk="1" hangingPunct="1"/>
              <a:t>98</a:t>
            </a:fld>
            <a:endParaRPr lang="en-US" altLang="zh-CN" b="0" smtClean="0">
              <a:latin typeface="Arial" charset="0"/>
            </a:endParaRPr>
          </a:p>
        </p:txBody>
      </p:sp>
      <p:sp>
        <p:nvSpPr>
          <p:cNvPr id="171011" name="Rectangle 2"/>
          <p:cNvSpPr>
            <a:spLocks noGrp="1" noRot="1" noChangeAspect="1" noChangeArrowheads="1" noTextEdit="1"/>
          </p:cNvSpPr>
          <p:nvPr>
            <p:ph type="sldImg"/>
          </p:nvPr>
        </p:nvSpPr>
        <p:spPr>
          <a:xfrm>
            <a:off x="381000" y="685800"/>
            <a:ext cx="6096000" cy="3429000"/>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24BB3EAE-38E3-4D3B-90B6-F35C9577068B}" type="slidenum">
              <a:rPr lang="en-US" altLang="zh-CN" b="0" smtClean="0">
                <a:latin typeface="Arial" charset="0"/>
              </a:rPr>
              <a:pPr eaLnBrk="1" hangingPunct="1"/>
              <a:t>99</a:t>
            </a:fld>
            <a:endParaRPr lang="en-US" altLang="zh-CN" b="0" smtClean="0">
              <a:latin typeface="Arial" charset="0"/>
            </a:endParaRPr>
          </a:p>
        </p:txBody>
      </p:sp>
      <p:sp>
        <p:nvSpPr>
          <p:cNvPr id="172035" name="Rectangle 2"/>
          <p:cNvSpPr>
            <a:spLocks noGrp="1" noRot="1" noChangeAspect="1" noChangeArrowheads="1" noTextEdit="1"/>
          </p:cNvSpPr>
          <p:nvPr>
            <p:ph type="sldImg"/>
          </p:nvPr>
        </p:nvSpPr>
        <p:spPr>
          <a:xfrm>
            <a:off x="381000" y="685800"/>
            <a:ext cx="6096000" cy="3429000"/>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fld id="{7B8432FB-CB79-46E2-9853-0B818EA17CB1}" type="slidenum">
              <a:rPr lang="en-US" altLang="zh-CN" b="0" smtClean="0">
                <a:latin typeface="Arial" charset="0"/>
              </a:rPr>
              <a:pPr eaLnBrk="1" hangingPunct="1"/>
              <a:t>100</a:t>
            </a:fld>
            <a:endParaRPr lang="en-US" altLang="zh-CN" b="0" smtClean="0">
              <a:latin typeface="Arial" charset="0"/>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r>
              <a:rPr lang="zh-CN" altLang="en-US" dirty="0" smtClean="0">
                <a:ea typeface="宋体" charset="-122"/>
              </a:rPr>
              <a:t>表面多边形法的优点是简单、明了</a:t>
            </a:r>
            <a:endParaRPr lang="en-US" altLang="zh-CN" dirty="0" smtClean="0">
              <a:ea typeface="宋体" charset="-122"/>
            </a:endParaRPr>
          </a:p>
          <a:p>
            <a:pPr eaLnBrk="1" hangingPunct="1"/>
            <a:r>
              <a:rPr lang="zh-CN" altLang="en-US" dirty="0" smtClean="0">
                <a:ea typeface="宋体" charset="-122"/>
              </a:rPr>
              <a:t>一张表和两张表的方法容易出现重复信息</a:t>
            </a:r>
          </a:p>
          <a:p>
            <a:pPr eaLnBrk="1" hangingPunct="1"/>
            <a:r>
              <a:rPr lang="zh-CN" altLang="en-US" dirty="0" smtClean="0">
                <a:ea typeface="宋体" charset="-122"/>
              </a:rPr>
              <a:t>当指定了顶点、边、多边形后，由于一些输入错误，可能会导致图形的显示失真，包含的数据信息越多，越容易出错。</a:t>
            </a:r>
          </a:p>
          <a:p>
            <a:pPr eaLnBrk="1" hangingPunct="1"/>
            <a:r>
              <a:rPr lang="zh-CN" altLang="en-US" dirty="0" smtClean="0">
                <a:ea typeface="宋体" charset="-122"/>
              </a:rPr>
              <a:t>一致性和完整性检测的原则：</a:t>
            </a:r>
          </a:p>
          <a:p>
            <a:pPr eaLnBrk="1" hangingPunct="1"/>
            <a:r>
              <a:rPr lang="zh-CN" altLang="en-US" dirty="0" smtClean="0">
                <a:ea typeface="宋体" charset="-122"/>
              </a:rPr>
              <a:t>（</a:t>
            </a:r>
            <a:r>
              <a:rPr lang="en-US" altLang="zh-CN" dirty="0" smtClean="0">
                <a:ea typeface="宋体" charset="-122"/>
              </a:rPr>
              <a:t>1</a:t>
            </a:r>
            <a:r>
              <a:rPr lang="zh-CN" altLang="en-US" dirty="0" smtClean="0">
                <a:ea typeface="宋体" charset="-122"/>
              </a:rPr>
              <a:t>）每个顶点至少是两条边的端点；</a:t>
            </a:r>
          </a:p>
          <a:p>
            <a:pPr eaLnBrk="1" hangingPunct="1"/>
            <a:r>
              <a:rPr lang="zh-CN" altLang="en-US" dirty="0" smtClean="0">
                <a:ea typeface="宋体" charset="-122"/>
              </a:rPr>
              <a:t>（</a:t>
            </a:r>
            <a:r>
              <a:rPr lang="en-US" altLang="zh-CN" dirty="0" smtClean="0">
                <a:ea typeface="宋体" charset="-122"/>
              </a:rPr>
              <a:t>2</a:t>
            </a:r>
            <a:r>
              <a:rPr lang="zh-CN" altLang="en-US" dirty="0" smtClean="0">
                <a:ea typeface="宋体" charset="-122"/>
              </a:rPr>
              <a:t>）每条边至少是一个多边形的组成部分；</a:t>
            </a:r>
          </a:p>
          <a:p>
            <a:pPr eaLnBrk="1" hangingPunct="1"/>
            <a:r>
              <a:rPr lang="zh-CN" altLang="en-US" dirty="0" smtClean="0">
                <a:ea typeface="宋体" charset="-122"/>
              </a:rPr>
              <a:t>（</a:t>
            </a:r>
            <a:r>
              <a:rPr lang="en-US" altLang="zh-CN" dirty="0" smtClean="0">
                <a:ea typeface="宋体" charset="-122"/>
              </a:rPr>
              <a:t>3</a:t>
            </a:r>
            <a:r>
              <a:rPr lang="zh-CN" altLang="en-US" dirty="0" smtClean="0">
                <a:ea typeface="宋体" charset="-122"/>
              </a:rPr>
              <a:t>）每个多边形是封闭的；</a:t>
            </a:r>
          </a:p>
          <a:p>
            <a:pPr eaLnBrk="1" hangingPunct="1"/>
            <a:r>
              <a:rPr lang="zh-CN" altLang="en-US" dirty="0" smtClean="0">
                <a:ea typeface="宋体" charset="-122"/>
              </a:rPr>
              <a:t>（</a:t>
            </a:r>
            <a:r>
              <a:rPr lang="en-US" altLang="zh-CN" dirty="0" smtClean="0">
                <a:ea typeface="宋体" charset="-122"/>
              </a:rPr>
              <a:t>4</a:t>
            </a:r>
            <a:r>
              <a:rPr lang="zh-CN" altLang="en-US" dirty="0" smtClean="0">
                <a:ea typeface="宋体" charset="-122"/>
              </a:rPr>
              <a:t>）每个多边形至少有一条公共边；</a:t>
            </a:r>
          </a:p>
          <a:p>
            <a:pPr eaLnBrk="1" hangingPunct="1"/>
            <a:r>
              <a:rPr lang="zh-CN" altLang="en-US" dirty="0" smtClean="0">
                <a:ea typeface="宋体" charset="-122"/>
              </a:rPr>
              <a:t>（</a:t>
            </a:r>
            <a:r>
              <a:rPr lang="en-US" altLang="zh-CN" dirty="0" smtClean="0">
                <a:ea typeface="宋体" charset="-122"/>
              </a:rPr>
              <a:t>5</a:t>
            </a:r>
            <a:r>
              <a:rPr lang="zh-CN" altLang="en-US" dirty="0" smtClean="0">
                <a:ea typeface="宋体" charset="-122"/>
              </a:rPr>
              <a:t>）如果边表中包含多边形的指针，每一个被多边形引用的边都有一个逆指针指向该多边形。</a:t>
            </a:r>
            <a:endParaRPr lang="zh-CN" altLang="en-US" dirty="0"/>
          </a:p>
        </p:txBody>
      </p:sp>
    </p:spTree>
    <p:extLst>
      <p:ext uri="{BB962C8B-B14F-4D97-AF65-F5344CB8AC3E}">
        <p14:creationId xmlns:p14="http://schemas.microsoft.com/office/powerpoint/2010/main" val="2898975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ma14="http://schemas.microsoft.com/office/mac/drawingml/2011/main" xmlns=""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ma14="http://schemas.microsoft.com/office/mac/drawingml/2011/main" xmlns=""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60117" y="20177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60117" y="41513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518BC9E5-7175-4E6B-B16E-04277CD0AB8B}" type="slidenum">
              <a:rPr lang="en-US" altLang="zh-CN"/>
              <a:pPr>
                <a:defRPr/>
              </a:pPr>
              <a:t>‹#›</a:t>
            </a:fld>
            <a:endParaRPr lang="en-US" altLang="zh-CN"/>
          </a:p>
        </p:txBody>
      </p:sp>
    </p:spTree>
    <p:extLst>
      <p:ext uri="{BB962C8B-B14F-4D97-AF65-F5344CB8AC3E}">
        <p14:creationId xmlns:p14="http://schemas.microsoft.com/office/powerpoint/2010/main" val="370345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68E62791-AE25-42FA-8C17-A032C52001FB}" type="slidenum">
              <a:rPr lang="en-US" altLang="zh-CN"/>
              <a:pPr>
                <a:defRPr/>
              </a:pPr>
              <a:t>‹#›</a:t>
            </a:fld>
            <a:endParaRPr lang="en-US" altLang="zh-CN"/>
          </a:p>
        </p:txBody>
      </p:sp>
    </p:spTree>
    <p:extLst>
      <p:ext uri="{BB962C8B-B14F-4D97-AF65-F5344CB8AC3E}">
        <p14:creationId xmlns:p14="http://schemas.microsoft.com/office/powerpoint/2010/main" val="3054900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7">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60" r:id="rId4"/>
    <p:sldLayoutId id="2147483661" r:id="rId5"/>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43.png"/><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2.bin"/><Relationship Id="rId4" Type="http://schemas.openxmlformats.org/officeDocument/2006/relationships/image" Target="../media/image48.wmf"/></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51.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52.w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2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21.png"/><Relationship Id="rId5" Type="http://schemas.openxmlformats.org/officeDocument/2006/relationships/image" Target="../media/image80.png"/><Relationship Id="rId10" Type="http://schemas.openxmlformats.org/officeDocument/2006/relationships/image" Target="../media/image20.png"/><Relationship Id="rId4" Type="http://schemas.openxmlformats.org/officeDocument/2006/relationships/image" Target="../media/image79.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9.png"/><Relationship Id="rId7" Type="http://schemas.openxmlformats.org/officeDocument/2006/relationships/image" Target="../media/image19.png"/><Relationship Id="rId12"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6.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105.jpeg"/></Relationships>
</file>

<file path=ppt/slides/_rels/slide6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3.xml"/><Relationship Id="rId4" Type="http://schemas.openxmlformats.org/officeDocument/2006/relationships/image" Target="../media/image116.jpeg"/></Relationships>
</file>

<file path=ppt/slides/_rels/slide7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9.jpeg"/></Relationships>
</file>

<file path=ppt/slides/_rels/slide7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Thinking%20particles&#8212;&#8212;&#27700;&#28404;&#25104;&#22774;.flv"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Particle%20System.mp4"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28.jpe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2.xml"/><Relationship Id="rId7" Type="http://schemas.openxmlformats.org/officeDocument/2006/relationships/image" Target="../media/image137.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39.wmf"/><Relationship Id="rId5" Type="http://schemas.openxmlformats.org/officeDocument/2006/relationships/image" Target="../media/image136.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8.wmf"/></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6719888"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    </a:t>
            </a:r>
            <a:r>
              <a:rPr lang="zh-CN" altLang="en-US" sz="4400" b="1" dirty="0">
                <a:solidFill>
                  <a:schemeClr val="accent5">
                    <a:lumMod val="50000"/>
                  </a:schemeClr>
                </a:solidFill>
                <a:latin typeface="宋体" pitchFamily="2" charset="-122"/>
              </a:rPr>
              <a:t>第三</a:t>
            </a:r>
            <a:r>
              <a:rPr lang="zh-CN" altLang="en-US" sz="4400" b="1" dirty="0" smtClean="0">
                <a:solidFill>
                  <a:schemeClr val="accent5">
                    <a:lumMod val="50000"/>
                  </a:schemeClr>
                </a:solidFill>
                <a:latin typeface="宋体" pitchFamily="2" charset="-122"/>
              </a:rPr>
              <a:t>章 建模</a:t>
            </a:r>
            <a:r>
              <a:rPr lang="zh-CN" altLang="en-US" sz="4400" b="1" dirty="0">
                <a:solidFill>
                  <a:schemeClr val="accent5">
                    <a:lumMod val="50000"/>
                  </a:schemeClr>
                </a:solidFill>
                <a:latin typeface="宋体" pitchFamily="2" charset="-122"/>
              </a:rPr>
              <a:t>与</a:t>
            </a:r>
            <a:r>
              <a:rPr lang="zh-CN" altLang="en-US" sz="4400" b="1" dirty="0" smtClean="0">
                <a:solidFill>
                  <a:schemeClr val="accent5">
                    <a:lumMod val="50000"/>
                  </a:schemeClr>
                </a:solidFill>
                <a:latin typeface="宋体" pitchFamily="2" charset="-122"/>
              </a:rPr>
              <a:t>动画</a:t>
            </a:r>
            <a:endParaRPr lang="en-US" altLang="zh-CN" sz="4400" b="1" dirty="0" smtClean="0">
              <a:solidFill>
                <a:schemeClr val="accent5">
                  <a:lumMod val="50000"/>
                </a:schemeClr>
              </a:solidFill>
              <a:latin typeface="宋体" pitchFamily="2" charset="-122"/>
            </a:endParaRPr>
          </a:p>
          <a:p>
            <a:pPr>
              <a:defRPr/>
            </a:pPr>
            <a:endParaRPr lang="en-US" altLang="zh-CN" sz="2000" b="1" dirty="0" smtClean="0">
              <a:solidFill>
                <a:schemeClr val="accent5">
                  <a:lumMod val="50000"/>
                </a:schemeClr>
              </a:solidFill>
              <a:latin typeface="楷体_GB2312" pitchFamily="49" charset="-122"/>
              <a:ea typeface="楷体_GB2312" pitchFamily="49" charset="-122"/>
            </a:endParaRPr>
          </a:p>
          <a:p>
            <a:pPr>
              <a:defRPr/>
            </a:pPr>
            <a:r>
              <a:rPr lang="zh-CN" altLang="en-US" sz="3200" b="1" dirty="0" smtClean="0">
                <a:solidFill>
                  <a:schemeClr val="accent5">
                    <a:lumMod val="50000"/>
                  </a:schemeClr>
                </a:solidFill>
                <a:latin typeface="楷体_GB2312" pitchFamily="49" charset="-122"/>
                <a:ea typeface="楷体_GB2312" pitchFamily="49" charset="-122"/>
              </a:rPr>
              <a:t>              </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rPr>
              <a:t>1</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）三维建模</a:t>
            </a:r>
            <a:endPar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endParaRPr>
          </a:p>
          <a:p>
            <a:pPr>
              <a:defRPr/>
            </a:pPr>
            <a:endPar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endParaRPr>
          </a:p>
          <a:p>
            <a:pPr>
              <a:defRPr/>
            </a:pPr>
            <a:endParaRPr lang="zh-CN" altLang="en-US" sz="2000" b="1" dirty="0" smtClean="0">
              <a:solidFill>
                <a:srgbClr val="FFCC99"/>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5" end="5"/>
                                            </p:txEl>
                                          </p:spTgt>
                                        </p:tgtEl>
                                        <p:attrNameLst>
                                          <p:attrName>style.visibility</p:attrName>
                                        </p:attrNameLst>
                                      </p:cBhvr>
                                      <p:to>
                                        <p:strVal val="visible"/>
                                      </p:to>
                                    </p:set>
                                    <p:animEffect transition="in" filter="fade">
                                      <p:cBhvr>
                                        <p:cTn id="14" dur="500"/>
                                        <p:tgtEl>
                                          <p:spTgt spid="10">
                                            <p:txEl>
                                              <p:pRg st="5" end="5"/>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xEl>
                                              <p:pRg st="6" end="6"/>
                                            </p:txEl>
                                          </p:spTgt>
                                        </p:tgtEl>
                                        <p:attrNameLst>
                                          <p:attrName>style.visibility</p:attrName>
                                        </p:attrNameLst>
                                      </p:cBhvr>
                                      <p:to>
                                        <p:strVal val="visible"/>
                                      </p:to>
                                    </p:set>
                                    <p:animEffect transition="in" filter="fade">
                                      <p:cBhvr>
                                        <p:cTn id="1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6624736"/>
          </a:xfrm>
        </p:spPr>
        <p:txBody>
          <a:bodyPr/>
          <a:lstStyle/>
          <a:p>
            <a:pPr marL="717550" lvl="1" indent="-342900" hangingPunct="0">
              <a:lnSpc>
                <a:spcPct val="13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2.1.1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离散表示</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点云</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smtClean="0">
                <a:solidFill>
                  <a:schemeClr val="bg2">
                    <a:lumMod val="50000"/>
                  </a:schemeClr>
                </a:solidFill>
                <a:latin typeface="Times New Roman" pitchFamily="18" charset="0"/>
                <a:ea typeface="微软雅黑" panose="020B0503020204020204" pitchFamily="34" charset="-122"/>
              </a:rPr>
              <a:t>用一组点云</a:t>
            </a:r>
            <a:r>
              <a:rPr lang="en-US" altLang="zh-CN"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Point </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Cloud </a:t>
            </a: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表示形体表面或内部</a:t>
            </a:r>
            <a:endParaRPr lang="en-US" altLang="zh-CN"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hangingPunct="0">
              <a:lnSpc>
                <a:spcPct val="100000"/>
              </a:lnSpc>
              <a:spcBef>
                <a:spcPts val="1200"/>
              </a:spcBef>
              <a:buFont typeface="Arial" panose="020B0604020202020204" pitchFamily="34" charset="0"/>
              <a:buChar char="•"/>
              <a:defRPr/>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点模型</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标题 1"/>
          <p:cNvSpPr>
            <a:spLocks noGrp="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4840" b="10807"/>
          <a:stretch/>
        </p:blipFill>
        <p:spPr>
          <a:xfrm>
            <a:off x="4108339" y="3501008"/>
            <a:ext cx="3565059" cy="266429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591" y="3501008"/>
            <a:ext cx="4129659" cy="2664296"/>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7433" r="14331"/>
          <a:stretch/>
        </p:blipFill>
        <p:spPr>
          <a:xfrm>
            <a:off x="166751" y="3501008"/>
            <a:ext cx="3916995" cy="2664296"/>
          </a:xfrm>
          <a:prstGeom prst="rect">
            <a:avLst/>
          </a:prstGeom>
        </p:spPr>
      </p:pic>
    </p:spTree>
    <p:extLst>
      <p:ext uri="{BB962C8B-B14F-4D97-AF65-F5344CB8AC3E}">
        <p14:creationId xmlns:p14="http://schemas.microsoft.com/office/powerpoint/2010/main" val="1593797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wipe(up)">
                                      <p:cBhvr>
                                        <p:cTn id="12" dur="500"/>
                                        <p:tgtEl>
                                          <p:spTgt spid="333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3827">
                                            <p:txEl>
                                              <p:pRg st="2" end="2"/>
                                            </p:txEl>
                                          </p:spTgt>
                                        </p:tgtEl>
                                        <p:attrNameLst>
                                          <p:attrName>style.visibility</p:attrName>
                                        </p:attrNameLst>
                                      </p:cBhvr>
                                      <p:to>
                                        <p:strVal val="visible"/>
                                      </p:to>
                                    </p:set>
                                    <p:animEffect transition="in" filter="wipe(up)">
                                      <p:cBhvr>
                                        <p:cTn id="17" dur="500"/>
                                        <p:tgtEl>
                                          <p:spTgt spid="333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sz="half" idx="1"/>
          </p:nvPr>
        </p:nvSpPr>
        <p:spPr>
          <a:xfrm>
            <a:off x="609601" y="1981200"/>
            <a:ext cx="7567084" cy="3886200"/>
          </a:xfrm>
        </p:spPr>
        <p:txBody>
          <a:bodyPr/>
          <a:lstStyle/>
          <a:p>
            <a:pPr marL="469900" indent="-469900" eaLnBrk="1" hangingPunct="1"/>
            <a:endParaRPr lang="en-US" altLang="zh-CN" sz="2800" smtClean="0">
              <a:latin typeface="Times New Roman" pitchFamily="18" charset="0"/>
            </a:endParaRPr>
          </a:p>
        </p:txBody>
      </p:sp>
      <p:graphicFrame>
        <p:nvGraphicFramePr>
          <p:cNvPr id="92164" name="Object 5"/>
          <p:cNvGraphicFramePr>
            <a:graphicFrameLocks noGrp="1" noChangeAspect="1"/>
          </p:cNvGraphicFramePr>
          <p:nvPr>
            <p:ph sz="quarter" idx="3"/>
            <p:extLst>
              <p:ext uri="{D42A27DB-BD31-4B8C-83A1-F6EECF244321}">
                <p14:modId xmlns:p14="http://schemas.microsoft.com/office/powerpoint/2010/main" val="1669872798"/>
              </p:ext>
            </p:extLst>
          </p:nvPr>
        </p:nvGraphicFramePr>
        <p:xfrm>
          <a:off x="2207568" y="1484784"/>
          <a:ext cx="7992888" cy="5229225"/>
        </p:xfrm>
        <a:graphic>
          <a:graphicData uri="http://schemas.openxmlformats.org/presentationml/2006/ole">
            <mc:AlternateContent xmlns:mc="http://schemas.openxmlformats.org/markup-compatibility/2006">
              <mc:Choice xmlns:v="urn:schemas-microsoft-com:vml" Requires="v">
                <p:oleObj spid="_x0000_s10310" r:id="rId4" imgW="5015873" imgH="3758730" progId="">
                  <p:embed/>
                </p:oleObj>
              </mc:Choice>
              <mc:Fallback>
                <p:oleObj r:id="rId4" imgW="5015873" imgH="375873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568" y="1484784"/>
                        <a:ext cx="7992888" cy="5229225"/>
                      </a:xfrm>
                      <a:prstGeom prst="rect">
                        <a:avLst/>
                      </a:prstGeom>
                      <a:noFill/>
                      <a:ln>
                        <a:noFill/>
                      </a:ln>
                      <a:extLst/>
                    </p:spPr>
                  </p:pic>
                </p:oleObj>
              </mc:Fallback>
            </mc:AlternateContent>
          </a:graphicData>
        </a:graphic>
      </p:graphicFrame>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01649418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6624736"/>
          </a:xfrm>
        </p:spPr>
        <p:txBody>
          <a:bodyPr/>
          <a:lstStyle/>
          <a:p>
            <a:pPr marL="717550" lvl="1" indent="-342900" eaLnBrk="1" hangingPunct="0">
              <a:lnSpc>
                <a:spcPct val="13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2.1.1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离散表示</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点模型</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717550" lvl="1" indent="-342900" eaLnBrk="1" hangingPunct="0">
              <a:lnSpc>
                <a:spcPct val="130000"/>
              </a:lnSpc>
              <a:spcBef>
                <a:spcPts val="600"/>
              </a:spcBef>
              <a:buFont typeface="Wingdings" panose="05000000000000000000" pitchFamily="2" charset="2"/>
              <a:buChar char="Ø"/>
              <a:defRPr/>
            </a:pP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852" y="730988"/>
            <a:ext cx="3960440" cy="605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51741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6624736"/>
          </a:xfrm>
        </p:spPr>
        <p:txBody>
          <a:bodyPr/>
          <a:lstStyle/>
          <a:p>
            <a:pPr marL="717550" lvl="1" indent="-342900" eaLnBrk="1" hangingPunct="0">
              <a:lnSpc>
                <a:spcPct val="13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2.1.1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离散表示</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点云模型</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点绘制 </a:t>
            </a:r>
            <a:r>
              <a:rPr lang="en-US" altLang="zh-CN"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Point-based Rendering</a:t>
            </a:r>
          </a:p>
        </p:txBody>
      </p:sp>
      <p:sp>
        <p:nvSpPr>
          <p:cNvPr id="2" name="标题 1"/>
          <p:cNvSpPr>
            <a:spLocks noGrp="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3068960"/>
            <a:ext cx="11690499" cy="30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3068960"/>
            <a:ext cx="11889798" cy="30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2"/>
          <p:cNvSpPr txBox="1"/>
          <p:nvPr/>
        </p:nvSpPr>
        <p:spPr>
          <a:xfrm>
            <a:off x="311957" y="6309320"/>
            <a:ext cx="1130525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r>
              <a:rPr lang="en-US" altLang="zh-CN" sz="1400" dirty="0">
                <a:solidFill>
                  <a:schemeClr val="bg2">
                    <a:lumMod val="50000"/>
                  </a:schemeClr>
                </a:solidFill>
              </a:rPr>
              <a:t>Bui, </a:t>
            </a:r>
            <a:r>
              <a:rPr lang="en-US" altLang="zh-CN" sz="1400" dirty="0" err="1">
                <a:solidFill>
                  <a:schemeClr val="bg2">
                    <a:lumMod val="50000"/>
                  </a:schemeClr>
                </a:solidFill>
              </a:rPr>
              <a:t>Giang</a:t>
            </a:r>
            <a:r>
              <a:rPr lang="en-US" altLang="zh-CN" sz="1400" dirty="0">
                <a:solidFill>
                  <a:schemeClr val="bg2">
                    <a:lumMod val="50000"/>
                  </a:schemeClr>
                </a:solidFill>
              </a:rPr>
              <a:t> ; Le, </a:t>
            </a:r>
            <a:r>
              <a:rPr lang="en-US" altLang="zh-CN" sz="1400" dirty="0" err="1">
                <a:solidFill>
                  <a:schemeClr val="bg2">
                    <a:lumMod val="50000"/>
                  </a:schemeClr>
                </a:solidFill>
              </a:rPr>
              <a:t>Truc</a:t>
            </a:r>
            <a:r>
              <a:rPr lang="en-US" altLang="zh-CN" sz="1400" dirty="0">
                <a:solidFill>
                  <a:schemeClr val="bg2">
                    <a:lumMod val="50000"/>
                  </a:schemeClr>
                </a:solidFill>
              </a:rPr>
              <a:t> ; </a:t>
            </a:r>
            <a:r>
              <a:rPr lang="en-US" altLang="zh-CN" sz="1400" dirty="0" err="1">
                <a:solidFill>
                  <a:schemeClr val="bg2">
                    <a:lumMod val="50000"/>
                  </a:schemeClr>
                </a:solidFill>
              </a:rPr>
              <a:t>Morago</a:t>
            </a:r>
            <a:r>
              <a:rPr lang="en-US" altLang="zh-CN" sz="1400" dirty="0">
                <a:solidFill>
                  <a:schemeClr val="bg2">
                    <a:lumMod val="50000"/>
                  </a:schemeClr>
                </a:solidFill>
              </a:rPr>
              <a:t>, Brittany ; </a:t>
            </a:r>
            <a:r>
              <a:rPr lang="en-US" altLang="zh-CN" sz="1400" dirty="0" err="1">
                <a:solidFill>
                  <a:schemeClr val="bg2">
                    <a:lumMod val="50000"/>
                  </a:schemeClr>
                </a:solidFill>
              </a:rPr>
              <a:t>Duan</a:t>
            </a:r>
            <a:r>
              <a:rPr lang="en-US" altLang="zh-CN" sz="1400" dirty="0">
                <a:solidFill>
                  <a:schemeClr val="bg2">
                    <a:lumMod val="50000"/>
                  </a:schemeClr>
                </a:solidFill>
              </a:rPr>
              <a:t>, Ye. </a:t>
            </a:r>
            <a:r>
              <a:rPr lang="en-US" altLang="zh-CN" sz="1400" b="1" dirty="0">
                <a:solidFill>
                  <a:schemeClr val="bg2">
                    <a:lumMod val="50000"/>
                  </a:schemeClr>
                </a:solidFill>
              </a:rPr>
              <a:t>Point-based rendering enhancement via deep learning. </a:t>
            </a:r>
            <a:r>
              <a:rPr lang="en-US" altLang="zh-CN" sz="1400" dirty="0">
                <a:solidFill>
                  <a:schemeClr val="bg2">
                    <a:lumMod val="50000"/>
                  </a:schemeClr>
                </a:solidFill>
              </a:rPr>
              <a:t>The</a:t>
            </a:r>
            <a:r>
              <a:rPr lang="en-US" altLang="zh-CN" sz="1400" b="1" dirty="0">
                <a:solidFill>
                  <a:schemeClr val="bg2">
                    <a:lumMod val="50000"/>
                  </a:schemeClr>
                </a:solidFill>
              </a:rPr>
              <a:t> </a:t>
            </a:r>
            <a:r>
              <a:rPr lang="en-US" altLang="zh-CN" sz="1400" dirty="0">
                <a:solidFill>
                  <a:schemeClr val="bg2">
                    <a:lumMod val="50000"/>
                  </a:schemeClr>
                </a:solidFill>
              </a:rPr>
              <a:t>Visual Computer, 2018, Vol.34(6), pp.829-841</a:t>
            </a:r>
            <a:endParaRPr kumimoji="0" lang="zh-CN" altLang="en-US" sz="1400" b="0" i="0" u="none" strike="noStrike" cap="none" spc="0" normalizeH="0" baseline="0" dirty="0">
              <a:ln>
                <a:noFill/>
              </a:ln>
              <a:solidFill>
                <a:schemeClr val="bg2">
                  <a:lumMod val="50000"/>
                </a:schemeClr>
              </a:solidFill>
              <a:effectLst/>
              <a:uFillTx/>
              <a:sym typeface="Lato Light"/>
            </a:endParaRPr>
          </a:p>
        </p:txBody>
      </p:sp>
    </p:spTree>
    <p:extLst>
      <p:ext uri="{BB962C8B-B14F-4D97-AF65-F5344CB8AC3E}">
        <p14:creationId xmlns:p14="http://schemas.microsoft.com/office/powerpoint/2010/main" val="923395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wipe(up)">
                                      <p:cBhvr>
                                        <p:cTn id="12" dur="500"/>
                                        <p:tgtEl>
                                          <p:spTgt spid="333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267"/>
                                        </p:tgtEl>
                                        <p:attrNameLst>
                                          <p:attrName>style.visibility</p:attrName>
                                        </p:attrNameLst>
                                      </p:cBhvr>
                                      <p:to>
                                        <p:strVal val="visible"/>
                                      </p:to>
                                    </p:set>
                                    <p:animEffect transition="in" filter="fade">
                                      <p:cBhvr>
                                        <p:cTn id="21"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p:txBody>
          <a:bodyPr/>
          <a:lstStyle/>
          <a:p>
            <a:pPr marL="717550" lvl="1" indent="-342900" eaLnBrk="1" hangingPunct="0">
              <a:lnSpc>
                <a:spcPct val="130000"/>
              </a:lnSpc>
              <a:spcBef>
                <a:spcPts val="600"/>
              </a:spcBef>
              <a:buFont typeface="Wingdings" panose="05000000000000000000" pitchFamily="2" charset="2"/>
              <a:buChar char="Ø"/>
              <a:defRPr/>
            </a:pPr>
            <a:endParaRPr lang="zh-CN" altLang="en-US" sz="2000" b="1" dirty="0">
              <a:solidFill>
                <a:schemeClr val="bg2">
                  <a:lumMod val="50000"/>
                </a:schemeClr>
              </a:solidFill>
              <a:latin typeface="Times New Roman" pitchFamily="18" charset="0"/>
              <a:ea typeface="微软雅黑" panose="020B0503020204020204" pitchFamily="34" charset="-122"/>
            </a:endParaRPr>
          </a:p>
        </p:txBody>
      </p:sp>
      <p:sp>
        <p:nvSpPr>
          <p:cNvPr id="2" name="标题 1"/>
          <p:cNvSpPr>
            <a:spLocks noGrp="1"/>
          </p:cNvSpPr>
          <p:nvPr>
            <p:ph type="title"/>
          </p:nvPr>
        </p:nvSpPr>
        <p:spPr/>
        <p:txBody>
          <a:bodyPr>
            <a:normAutofit/>
          </a:bodyPr>
          <a:lstStyle/>
          <a:p>
            <a:pPr marL="717550" lvl="1" indent="-342900" hangingPunct="0">
              <a:lnSpc>
                <a:spcPct val="130000"/>
              </a:lnSpc>
              <a:spcBef>
                <a:spcPts val="600"/>
              </a:spcBef>
              <a:buFont typeface="Wingdings" panose="05000000000000000000" pitchFamily="2" charset="2"/>
              <a:buChar char="Ø"/>
              <a:defRPr/>
            </a:pP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2.1.1 </a:t>
            </a:r>
            <a:r>
              <a:rPr lang="zh-CN" altLang="en-US" sz="2400" b="1" dirty="0" smtClean="0">
                <a:solidFill>
                  <a:schemeClr val="accent6">
                    <a:lumMod val="50000"/>
                  </a:schemeClr>
                </a:solidFill>
                <a:latin typeface="微软雅黑" panose="020B0503020204020204" pitchFamily="34" charset="-122"/>
                <a:ea typeface="微软雅黑" panose="020B0503020204020204" pitchFamily="34" charset="-122"/>
              </a:rPr>
              <a:t>点</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云模型</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7" y="1700808"/>
            <a:ext cx="12060603" cy="384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3352" y="6309320"/>
            <a:ext cx="1130525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dirty="0" err="1">
                <a:solidFill>
                  <a:schemeClr val="bg2">
                    <a:lumMod val="50000"/>
                  </a:schemeClr>
                </a:solidFill>
              </a:rPr>
              <a:t>Goradia</a:t>
            </a:r>
            <a:r>
              <a:rPr lang="en-US" altLang="zh-CN" sz="1400" dirty="0">
                <a:solidFill>
                  <a:schemeClr val="bg2">
                    <a:lumMod val="50000"/>
                  </a:schemeClr>
                </a:solidFill>
              </a:rPr>
              <a:t>, </a:t>
            </a:r>
            <a:r>
              <a:rPr lang="en-US" altLang="zh-CN" sz="1400" dirty="0" err="1">
                <a:solidFill>
                  <a:schemeClr val="bg2">
                    <a:lumMod val="50000"/>
                  </a:schemeClr>
                </a:solidFill>
              </a:rPr>
              <a:t>Rhushabh</a:t>
            </a:r>
            <a:r>
              <a:rPr lang="en-US" altLang="zh-CN" sz="1400" dirty="0">
                <a:solidFill>
                  <a:schemeClr val="bg2">
                    <a:lumMod val="50000"/>
                  </a:schemeClr>
                </a:solidFill>
              </a:rPr>
              <a:t> ; </a:t>
            </a:r>
            <a:r>
              <a:rPr lang="en-US" altLang="zh-CN" sz="1400" dirty="0" err="1">
                <a:solidFill>
                  <a:schemeClr val="bg2">
                    <a:lumMod val="50000"/>
                  </a:schemeClr>
                </a:solidFill>
              </a:rPr>
              <a:t>Sriram</a:t>
            </a:r>
            <a:r>
              <a:rPr lang="en-US" altLang="zh-CN" sz="1400" dirty="0">
                <a:solidFill>
                  <a:schemeClr val="bg2">
                    <a:lumMod val="50000"/>
                  </a:schemeClr>
                </a:solidFill>
              </a:rPr>
              <a:t> </a:t>
            </a:r>
            <a:r>
              <a:rPr lang="en-US" altLang="zh-CN" sz="1400" dirty="0" err="1">
                <a:solidFill>
                  <a:schemeClr val="bg2">
                    <a:lumMod val="50000"/>
                  </a:schemeClr>
                </a:solidFill>
              </a:rPr>
              <a:t>Kashyap</a:t>
            </a:r>
            <a:r>
              <a:rPr lang="en-US" altLang="zh-CN" sz="1400" dirty="0">
                <a:solidFill>
                  <a:schemeClr val="bg2">
                    <a:lumMod val="50000"/>
                  </a:schemeClr>
                </a:solidFill>
              </a:rPr>
              <a:t>, M. ; </a:t>
            </a:r>
            <a:r>
              <a:rPr lang="en-US" altLang="zh-CN" sz="1400" dirty="0" err="1">
                <a:solidFill>
                  <a:schemeClr val="bg2">
                    <a:lumMod val="50000"/>
                  </a:schemeClr>
                </a:solidFill>
              </a:rPr>
              <a:t>Chaudhuri</a:t>
            </a:r>
            <a:r>
              <a:rPr lang="en-US" altLang="zh-CN" sz="1400" dirty="0">
                <a:solidFill>
                  <a:schemeClr val="bg2">
                    <a:lumMod val="50000"/>
                  </a:schemeClr>
                </a:solidFill>
              </a:rPr>
              <a:t>, </a:t>
            </a:r>
            <a:r>
              <a:rPr lang="en-US" altLang="zh-CN" sz="1400" dirty="0" err="1">
                <a:solidFill>
                  <a:schemeClr val="bg2">
                    <a:lumMod val="50000"/>
                  </a:schemeClr>
                </a:solidFill>
              </a:rPr>
              <a:t>Parag</a:t>
            </a:r>
            <a:r>
              <a:rPr lang="en-US" altLang="zh-CN" sz="1400" dirty="0">
                <a:solidFill>
                  <a:schemeClr val="bg2">
                    <a:lumMod val="50000"/>
                  </a:schemeClr>
                </a:solidFill>
              </a:rPr>
              <a:t> ; </a:t>
            </a:r>
            <a:r>
              <a:rPr lang="en-US" altLang="zh-CN" sz="1400" dirty="0" err="1">
                <a:solidFill>
                  <a:schemeClr val="bg2">
                    <a:lumMod val="50000"/>
                  </a:schemeClr>
                </a:solidFill>
              </a:rPr>
              <a:t>Chandran</a:t>
            </a:r>
            <a:r>
              <a:rPr lang="en-US" altLang="zh-CN" sz="1400" dirty="0">
                <a:solidFill>
                  <a:schemeClr val="bg2">
                    <a:lumMod val="50000"/>
                  </a:schemeClr>
                </a:solidFill>
              </a:rPr>
              <a:t>, </a:t>
            </a:r>
            <a:r>
              <a:rPr lang="en-US" altLang="zh-CN" sz="1400" dirty="0" err="1">
                <a:solidFill>
                  <a:schemeClr val="bg2">
                    <a:lumMod val="50000"/>
                  </a:schemeClr>
                </a:solidFill>
              </a:rPr>
              <a:t>Sharat</a:t>
            </a:r>
            <a:r>
              <a:rPr lang="en-US" altLang="zh-CN" sz="1400" dirty="0">
                <a:solidFill>
                  <a:schemeClr val="bg2">
                    <a:lumMod val="50000"/>
                  </a:schemeClr>
                </a:solidFill>
              </a:rPr>
              <a:t>. </a:t>
            </a:r>
            <a:r>
              <a:rPr lang="en-US" altLang="zh-CN" sz="1400" b="1" dirty="0">
                <a:solidFill>
                  <a:schemeClr val="bg2">
                    <a:lumMod val="50000"/>
                  </a:schemeClr>
                </a:solidFill>
              </a:rPr>
              <a:t>Tracing specular light paths in point-based scenes.</a:t>
            </a:r>
            <a:r>
              <a:rPr lang="en-US" altLang="zh-CN" sz="1400" dirty="0">
                <a:solidFill>
                  <a:schemeClr val="bg2">
                    <a:lumMod val="50000"/>
                  </a:schemeClr>
                </a:solidFill>
              </a:rPr>
              <a:t> The Visual Computer, 2011, Vol.27(12), pp.1083-1097</a:t>
            </a:r>
            <a:endParaRPr lang="zh-CN" altLang="en-US" sz="1400" dirty="0">
              <a:solidFill>
                <a:schemeClr val="bg2">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chemeClr val="bg2">
                  <a:lumMod val="50000"/>
                </a:schemeClr>
              </a:solidFill>
              <a:effectLst/>
              <a:uFillTx/>
              <a:sym typeface="Lato Light"/>
            </a:endParaRPr>
          </a:p>
        </p:txBody>
      </p:sp>
    </p:spTree>
    <p:extLst>
      <p:ext uri="{BB962C8B-B14F-4D97-AF65-F5344CB8AC3E}">
        <p14:creationId xmlns:p14="http://schemas.microsoft.com/office/powerpoint/2010/main" val="3625926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717550" lvl="1" indent="-342900" hangingPunct="0">
              <a:lnSpc>
                <a:spcPct val="130000"/>
              </a:lnSpc>
              <a:spcBef>
                <a:spcPts val="6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2.1.1</a:t>
            </a: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点云模型</a:t>
            </a:r>
          </a:p>
        </p:txBody>
      </p:sp>
      <p:sp>
        <p:nvSpPr>
          <p:cNvPr id="3" name="TextBox 2"/>
          <p:cNvSpPr txBox="1"/>
          <p:nvPr/>
        </p:nvSpPr>
        <p:spPr>
          <a:xfrm>
            <a:off x="263352" y="6309320"/>
            <a:ext cx="1130525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fontAlgn="t"/>
            <a:r>
              <a:rPr lang="en-US" altLang="zh-CN" sz="1400" dirty="0">
                <a:solidFill>
                  <a:schemeClr val="bg2">
                    <a:lumMod val="50000"/>
                  </a:schemeClr>
                </a:solidFill>
              </a:rPr>
              <a:t>Marko </a:t>
            </a:r>
            <a:r>
              <a:rPr lang="en-US" altLang="zh-CN" sz="1400" dirty="0" err="1">
                <a:solidFill>
                  <a:schemeClr val="bg2">
                    <a:lumMod val="50000"/>
                  </a:schemeClr>
                </a:solidFill>
              </a:rPr>
              <a:t>Kuder</a:t>
            </a:r>
            <a:r>
              <a:rPr lang="en-US" altLang="zh-CN" sz="1400" dirty="0">
                <a:solidFill>
                  <a:schemeClr val="bg2">
                    <a:lumMod val="50000"/>
                  </a:schemeClr>
                </a:solidFill>
              </a:rPr>
              <a:t>; </a:t>
            </a:r>
            <a:r>
              <a:rPr lang="en-US" altLang="zh-CN" sz="1400" dirty="0" err="1">
                <a:solidFill>
                  <a:schemeClr val="bg2">
                    <a:lumMod val="50000"/>
                  </a:schemeClr>
                </a:solidFill>
              </a:rPr>
              <a:t>Marjan</a:t>
            </a:r>
            <a:r>
              <a:rPr lang="en-US" altLang="zh-CN" sz="1400" dirty="0">
                <a:solidFill>
                  <a:schemeClr val="bg2">
                    <a:lumMod val="50000"/>
                  </a:schemeClr>
                </a:solidFill>
              </a:rPr>
              <a:t> </a:t>
            </a:r>
            <a:r>
              <a:rPr lang="en-US" altLang="zh-CN" sz="1400" dirty="0" err="1">
                <a:solidFill>
                  <a:schemeClr val="bg2">
                    <a:lumMod val="50000"/>
                  </a:schemeClr>
                </a:solidFill>
              </a:rPr>
              <a:t>Šterk</a:t>
            </a:r>
            <a:r>
              <a:rPr lang="en-US" altLang="zh-CN" sz="1400" dirty="0">
                <a:solidFill>
                  <a:schemeClr val="bg2">
                    <a:lumMod val="50000"/>
                  </a:schemeClr>
                </a:solidFill>
              </a:rPr>
              <a:t>; </a:t>
            </a:r>
            <a:r>
              <a:rPr lang="en-US" altLang="zh-CN" sz="1400" dirty="0" err="1">
                <a:solidFill>
                  <a:schemeClr val="bg2">
                    <a:lumMod val="50000"/>
                  </a:schemeClr>
                </a:solidFill>
              </a:rPr>
              <a:t>Borut</a:t>
            </a:r>
            <a:r>
              <a:rPr lang="en-US" altLang="zh-CN" sz="1400" dirty="0">
                <a:solidFill>
                  <a:schemeClr val="bg2">
                    <a:lumMod val="50000"/>
                  </a:schemeClr>
                </a:solidFill>
              </a:rPr>
              <a:t> </a:t>
            </a:r>
            <a:r>
              <a:rPr lang="en-US" altLang="zh-CN" sz="1400" dirty="0" err="1">
                <a:solidFill>
                  <a:schemeClr val="bg2">
                    <a:lumMod val="50000"/>
                  </a:schemeClr>
                </a:solidFill>
              </a:rPr>
              <a:t>Žalik</a:t>
            </a:r>
            <a:r>
              <a:rPr lang="en-US" altLang="zh-CN" sz="1400" dirty="0">
                <a:solidFill>
                  <a:schemeClr val="bg2">
                    <a:lumMod val="50000"/>
                  </a:schemeClr>
                </a:solidFill>
              </a:rPr>
              <a:t>.  </a:t>
            </a:r>
            <a:r>
              <a:rPr lang="en-US" altLang="zh-CN" sz="1400" b="1" dirty="0">
                <a:solidFill>
                  <a:schemeClr val="bg2">
                    <a:lumMod val="50000"/>
                  </a:schemeClr>
                </a:solidFill>
              </a:rPr>
              <a:t>Point-based rendering optimization with textured meshes for fast </a:t>
            </a:r>
            <a:r>
              <a:rPr lang="en-US" altLang="zh-CN" sz="1400" b="1" dirty="0" err="1">
                <a:solidFill>
                  <a:schemeClr val="bg2">
                    <a:lumMod val="50000"/>
                  </a:schemeClr>
                </a:solidFill>
              </a:rPr>
              <a:t>LiDAR</a:t>
            </a:r>
            <a:r>
              <a:rPr lang="en-US" altLang="zh-CN" sz="1400" b="1" dirty="0">
                <a:solidFill>
                  <a:schemeClr val="bg2">
                    <a:lumMod val="50000"/>
                  </a:schemeClr>
                </a:solidFill>
              </a:rPr>
              <a:t> visualization</a:t>
            </a:r>
            <a:r>
              <a:rPr lang="en-US" altLang="zh-CN" sz="1400" dirty="0">
                <a:solidFill>
                  <a:schemeClr val="bg2">
                    <a:lumMod val="50000"/>
                  </a:schemeClr>
                </a:solidFill>
              </a:rPr>
              <a:t>. Computers and Geosciences, Sept, 2013, Vol.59, p.181(10)</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chemeClr val="bg2">
                  <a:lumMod val="50000"/>
                </a:schemeClr>
              </a:solidFill>
              <a:effectLst/>
              <a:uFillTx/>
              <a:sym typeface="Lato Ligh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701" y="1700808"/>
            <a:ext cx="590899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58089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4351338"/>
          </a:xfrm>
        </p:spPr>
        <p:txBody>
          <a:bodyPr/>
          <a:lstStyle/>
          <a:p>
            <a:pPr marL="717550" lvl="1" indent="-342900" hangingPunct="0">
              <a:lnSpc>
                <a:spcPct val="13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2.1.2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边界表示</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boundary representation (B-rep)</a:t>
            </a: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使用一组曲面来描述三维物体，这些曲面将物体分为内部和外部</a:t>
            </a: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例如有多边形平面表示法、样条曲面表示</a:t>
            </a: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等</a:t>
            </a:r>
            <a:endPar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标题 1"/>
          <p:cNvSpPr>
            <a:spLocks noGrp="1"/>
          </p:cNvSpPr>
          <p:nvPr>
            <p:ph type="title"/>
          </p:nvPr>
        </p:nvSpPr>
        <p:spPr>
          <a:xfrm>
            <a:off x="838418" y="365125"/>
            <a:ext cx="10515164" cy="1325563"/>
          </a:xfrm>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136" y="3165371"/>
            <a:ext cx="3711765" cy="37174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3356992"/>
            <a:ext cx="3579075" cy="3501008"/>
          </a:xfrm>
          <a:prstGeom prst="rect">
            <a:avLst/>
          </a:prstGeom>
        </p:spPr>
      </p:pic>
      <p:sp>
        <p:nvSpPr>
          <p:cNvPr id="9" name="TextBox 8"/>
          <p:cNvSpPr txBox="1"/>
          <p:nvPr/>
        </p:nvSpPr>
        <p:spPr>
          <a:xfrm>
            <a:off x="191344" y="6385199"/>
            <a:ext cx="184752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600" b="1" i="0" u="none" strike="noStrike" cap="none" spc="0" normalizeH="0" baseline="0" smtClean="0">
                <a:ln>
                  <a:noFill/>
                </a:ln>
                <a:solidFill>
                  <a:schemeClr val="bg2">
                    <a:lumMod val="50000"/>
                  </a:schemeClr>
                </a:solidFill>
                <a:effectLst/>
                <a:uFillTx/>
                <a:latin typeface="Lato Light"/>
                <a:ea typeface="Lato Light"/>
                <a:cs typeface="Lato Light"/>
                <a:sym typeface="Lato Light"/>
              </a:rPr>
              <a:t>表面多边形表示</a:t>
            </a:r>
            <a:endParaRPr kumimoji="0" lang="zh-CN" altLang="en-US" sz="1600" b="1" i="0" u="none" strike="noStrike" cap="none" spc="0" normalizeH="0" baseline="0">
              <a:ln>
                <a:noFill/>
              </a:ln>
              <a:solidFill>
                <a:schemeClr val="bg2">
                  <a:lumMod val="50000"/>
                </a:schemeClr>
              </a:solidFill>
              <a:effectLst/>
              <a:uFillTx/>
              <a:latin typeface="Lato Light"/>
              <a:ea typeface="Lato Light"/>
              <a:cs typeface="Lato Light"/>
              <a:sym typeface="Lato Light"/>
            </a:endParaRPr>
          </a:p>
        </p:txBody>
      </p:sp>
      <p:sp>
        <p:nvSpPr>
          <p:cNvPr id="12" name="TextBox 11"/>
          <p:cNvSpPr txBox="1"/>
          <p:nvPr/>
        </p:nvSpPr>
        <p:spPr>
          <a:xfrm>
            <a:off x="9184373" y="6388267"/>
            <a:ext cx="184752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6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样条曲面表示</a:t>
            </a:r>
            <a:endParaRPr kumimoji="0" lang="zh-CN" altLang="en-US" sz="16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7001248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wipe(up)">
                                      <p:cBhvr>
                                        <p:cTn id="12" dur="500"/>
                                        <p:tgtEl>
                                          <p:spTgt spid="333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3827">
                                            <p:txEl>
                                              <p:pRg st="2" end="2"/>
                                            </p:txEl>
                                          </p:spTgt>
                                        </p:tgtEl>
                                        <p:attrNameLst>
                                          <p:attrName>style.visibility</p:attrName>
                                        </p:attrNameLst>
                                      </p:cBhvr>
                                      <p:to>
                                        <p:strVal val="visible"/>
                                      </p:to>
                                    </p:set>
                                    <p:animEffect transition="in" filter="wipe(up)">
                                      <p:cBhvr>
                                        <p:cTn id="17" dur="500"/>
                                        <p:tgtEl>
                                          <p:spTgt spid="333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uiExpand="1" build="p"/>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4351338"/>
          </a:xfrm>
        </p:spPr>
        <p:txBody>
          <a:bodyPr/>
          <a:lstStyle/>
          <a:p>
            <a:pPr marL="908050" lvl="1" indent="-436563" eaLnBrk="1" hangingPunct="1"/>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2.1.3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空间分区</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Space Partitioning</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包含物体的空间划分成一组较小的、非重叠的、邻接的实体</a:t>
            </a:r>
          </a:p>
        </p:txBody>
      </p:sp>
      <p:sp>
        <p:nvSpPr>
          <p:cNvPr id="8" name="标题 1"/>
          <p:cNvSpPr>
            <a:spLocks noGrp="1"/>
          </p:cNvSpPr>
          <p:nvPr>
            <p:ph type="title"/>
          </p:nvPr>
        </p:nvSpPr>
        <p:spPr>
          <a:xfrm>
            <a:off x="838418" y="365125"/>
            <a:ext cx="10515164" cy="1325563"/>
          </a:xfrm>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3068960"/>
            <a:ext cx="3949700" cy="2813050"/>
          </a:xfrm>
          <a:prstGeom prst="rect">
            <a:avLst/>
          </a:prstGeom>
        </p:spPr>
      </p:pic>
      <p:sp>
        <p:nvSpPr>
          <p:cNvPr id="3" name="TextBox 2"/>
          <p:cNvSpPr txBox="1"/>
          <p:nvPr/>
        </p:nvSpPr>
        <p:spPr>
          <a:xfrm>
            <a:off x="2022178" y="5949280"/>
            <a:ext cx="24482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UG</a:t>
            </a:r>
            <a:r>
              <a:rPr kumimoji="0" lang="zh-CN" altLang="en-US"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建模的四面体体模型</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grpSp>
        <p:nvGrpSpPr>
          <p:cNvPr id="4" name="组合 3"/>
          <p:cNvGrpSpPr/>
          <p:nvPr/>
        </p:nvGrpSpPr>
        <p:grpSpPr>
          <a:xfrm>
            <a:off x="6342937" y="2773809"/>
            <a:ext cx="5017095" cy="3929546"/>
            <a:chOff x="6263481" y="1942765"/>
            <a:chExt cx="5957887" cy="4911725"/>
          </a:xfrm>
        </p:grpSpPr>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481" y="1942765"/>
              <a:ext cx="5957887"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793" y="1961815"/>
              <a:ext cx="646113"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0343" y="5979778"/>
              <a:ext cx="569913"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043" y="5986128"/>
              <a:ext cx="3651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543" y="5154278"/>
              <a:ext cx="3651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8668" y="4971715"/>
              <a:ext cx="569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8593" y="5051090"/>
              <a:ext cx="7286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0393" y="4066840"/>
              <a:ext cx="3492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81443" y="4123990"/>
              <a:ext cx="781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6468" y="3916028"/>
              <a:ext cx="5048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6"/>
          <p:cNvSpPr txBox="1"/>
          <p:nvPr/>
        </p:nvSpPr>
        <p:spPr>
          <a:xfrm>
            <a:off x="8705102" y="6264172"/>
            <a:ext cx="24482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CSG</a:t>
            </a:r>
            <a:r>
              <a:rPr kumimoji="0" lang="zh-CN" altLang="en-US"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体模型</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3583555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wipe(up)">
                                      <p:cBhvr>
                                        <p:cTn id="12" dur="500"/>
                                        <p:tgtEl>
                                          <p:spTgt spid="333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uiExpand="1" build="p"/>
      <p:bldP spid="3"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34851" name="Rectangle 3"/>
          <p:cNvSpPr>
            <a:spLocks noGrp="1" noChangeArrowheads="1"/>
          </p:cNvSpPr>
          <p:nvPr>
            <p:ph type="body" idx="1"/>
          </p:nvPr>
        </p:nvSpPr>
        <p:spPr>
          <a:xfrm>
            <a:off x="623392" y="1639888"/>
            <a:ext cx="10972800" cy="4453408"/>
          </a:xfrm>
        </p:spPr>
        <p:txBody>
          <a:bodyPr>
            <a:normAutofit fontScale="92500" lnSpcReduction="20000"/>
          </a:bodyPr>
          <a:lstStyle/>
          <a:p>
            <a:pPr marL="717550" lvl="1" indent="-342900" hangingPunct="0">
              <a:lnSpc>
                <a:spcPct val="13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是一种</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B- rep</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表示方法</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3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用一组表面多边形来存储三维物体的描述</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3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多边形表</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3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例如：一个立方体的</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OBJ</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模型文件</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1200"/>
              </a:spcBef>
              <a:buFont typeface="Arial" panose="020B0604020202020204" pitchFamily="34" charset="0"/>
              <a:buChar char="•"/>
              <a:defRPr/>
            </a:pP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989013"/>
            <a:endParaRPr lang="en-US" altLang="zh-CN" sz="1500" dirty="0" smtClean="0">
              <a:solidFill>
                <a:schemeClr val="bg2">
                  <a:lumMod val="50000"/>
                </a:schemeClr>
              </a:solidFill>
            </a:endParaRPr>
          </a:p>
          <a:p>
            <a:pPr marL="1258888"/>
            <a:r>
              <a:rPr lang="en-US" altLang="zh-CN" sz="1500" dirty="0" smtClean="0">
                <a:solidFill>
                  <a:schemeClr val="bg2">
                    <a:lumMod val="50000"/>
                  </a:schemeClr>
                </a:solidFill>
              </a:rPr>
              <a:t>v</a:t>
            </a:r>
            <a:r>
              <a:rPr lang="zh-CN" altLang="zh-CN" sz="1500" dirty="0">
                <a:solidFill>
                  <a:schemeClr val="bg2">
                    <a:lumMod val="50000"/>
                  </a:schemeClr>
                </a:solidFill>
              </a:rPr>
              <a:t>开头的行表示是顶点数据，</a:t>
            </a:r>
          </a:p>
          <a:p>
            <a:pPr marL="1258888"/>
            <a:r>
              <a:rPr lang="en-US" altLang="zh-CN" sz="1500" dirty="0" smtClean="0">
                <a:solidFill>
                  <a:schemeClr val="bg2">
                    <a:lumMod val="50000"/>
                  </a:schemeClr>
                </a:solidFill>
              </a:rPr>
              <a:t>v</a:t>
            </a:r>
            <a:r>
              <a:rPr lang="zh-CN" altLang="zh-CN" sz="1500" dirty="0" smtClean="0">
                <a:solidFill>
                  <a:schemeClr val="bg2">
                    <a:lumMod val="50000"/>
                  </a:schemeClr>
                </a:solidFill>
              </a:rPr>
              <a:t>行</a:t>
            </a:r>
            <a:r>
              <a:rPr lang="zh-CN" altLang="zh-CN" sz="1500" dirty="0">
                <a:solidFill>
                  <a:schemeClr val="bg2">
                    <a:lumMod val="50000"/>
                  </a:schemeClr>
                </a:solidFill>
              </a:rPr>
              <a:t>表示是</a:t>
            </a:r>
            <a:r>
              <a:rPr lang="zh-CN" altLang="zh-CN" sz="1500" dirty="0" smtClean="0">
                <a:solidFill>
                  <a:schemeClr val="bg2">
                    <a:lumMod val="50000"/>
                  </a:schemeClr>
                </a:solidFill>
              </a:rPr>
              <a:t>顶点</a:t>
            </a:r>
            <a:r>
              <a:rPr lang="zh-CN" altLang="en-US" sz="1500" dirty="0" smtClean="0">
                <a:solidFill>
                  <a:schemeClr val="bg2">
                    <a:lumMod val="50000"/>
                  </a:schemeClr>
                </a:solidFill>
              </a:rPr>
              <a:t>的</a:t>
            </a:r>
            <a:r>
              <a:rPr lang="en-US" altLang="zh-CN" sz="1500" dirty="0" smtClean="0">
                <a:solidFill>
                  <a:schemeClr val="bg2">
                    <a:lumMod val="50000"/>
                  </a:schemeClr>
                </a:solidFill>
              </a:rPr>
              <a:t>3D</a:t>
            </a:r>
            <a:r>
              <a:rPr lang="zh-CN" altLang="zh-CN" sz="1500" dirty="0" smtClean="0">
                <a:solidFill>
                  <a:schemeClr val="bg2">
                    <a:lumMod val="50000"/>
                  </a:schemeClr>
                </a:solidFill>
              </a:rPr>
              <a:t>空间坐标</a:t>
            </a:r>
            <a:r>
              <a:rPr lang="en-US" altLang="zh-CN" sz="1500" dirty="0">
                <a:solidFill>
                  <a:schemeClr val="bg2">
                    <a:lumMod val="50000"/>
                  </a:schemeClr>
                </a:solidFill>
              </a:rPr>
              <a:t>(position)</a:t>
            </a:r>
            <a:r>
              <a:rPr lang="zh-CN" altLang="zh-CN" sz="1500" dirty="0">
                <a:solidFill>
                  <a:schemeClr val="bg2">
                    <a:lumMod val="50000"/>
                  </a:schemeClr>
                </a:solidFill>
              </a:rPr>
              <a:t>，</a:t>
            </a:r>
          </a:p>
          <a:p>
            <a:pPr marL="1258888"/>
            <a:r>
              <a:rPr lang="en-US" altLang="zh-CN" sz="1500" dirty="0" err="1" smtClean="0">
                <a:solidFill>
                  <a:schemeClr val="bg2">
                    <a:lumMod val="50000"/>
                  </a:schemeClr>
                </a:solidFill>
              </a:rPr>
              <a:t>vt</a:t>
            </a:r>
            <a:r>
              <a:rPr lang="zh-CN" altLang="zh-CN" sz="1500" dirty="0" smtClean="0">
                <a:solidFill>
                  <a:schemeClr val="bg2">
                    <a:lumMod val="50000"/>
                  </a:schemeClr>
                </a:solidFill>
              </a:rPr>
              <a:t>行表示顶点</a:t>
            </a:r>
            <a:r>
              <a:rPr lang="zh-CN" altLang="en-US" sz="1500" dirty="0" smtClean="0">
                <a:solidFill>
                  <a:schemeClr val="bg2">
                    <a:lumMod val="50000"/>
                  </a:schemeClr>
                </a:solidFill>
              </a:rPr>
              <a:t>的</a:t>
            </a:r>
            <a:r>
              <a:rPr lang="zh-CN" altLang="zh-CN" sz="1500" dirty="0" smtClean="0">
                <a:solidFill>
                  <a:schemeClr val="bg2">
                    <a:lumMod val="50000"/>
                  </a:schemeClr>
                </a:solidFill>
              </a:rPr>
              <a:t>纹理</a:t>
            </a:r>
            <a:r>
              <a:rPr lang="zh-CN" altLang="zh-CN" sz="1500" dirty="0">
                <a:solidFill>
                  <a:schemeClr val="bg2">
                    <a:lumMod val="50000"/>
                  </a:schemeClr>
                </a:solidFill>
              </a:rPr>
              <a:t>坐标</a:t>
            </a:r>
            <a:r>
              <a:rPr lang="en-US" altLang="zh-CN" sz="1500" dirty="0">
                <a:solidFill>
                  <a:schemeClr val="bg2">
                    <a:lumMod val="50000"/>
                  </a:schemeClr>
                </a:solidFill>
              </a:rPr>
              <a:t>(texture coordinate)</a:t>
            </a:r>
            <a:r>
              <a:rPr lang="zh-CN" altLang="zh-CN" sz="1500" dirty="0">
                <a:solidFill>
                  <a:schemeClr val="bg2">
                    <a:lumMod val="50000"/>
                  </a:schemeClr>
                </a:solidFill>
              </a:rPr>
              <a:t>，</a:t>
            </a:r>
          </a:p>
          <a:p>
            <a:pPr marL="1258888"/>
            <a:r>
              <a:rPr lang="en-US" altLang="zh-CN" sz="1500" dirty="0" err="1" smtClean="0">
                <a:solidFill>
                  <a:schemeClr val="bg2">
                    <a:lumMod val="50000"/>
                  </a:schemeClr>
                </a:solidFill>
              </a:rPr>
              <a:t>vn</a:t>
            </a:r>
            <a:r>
              <a:rPr lang="zh-CN" altLang="zh-CN" sz="1500" dirty="0" smtClean="0">
                <a:solidFill>
                  <a:schemeClr val="bg2">
                    <a:lumMod val="50000"/>
                  </a:schemeClr>
                </a:solidFill>
              </a:rPr>
              <a:t>行</a:t>
            </a:r>
            <a:r>
              <a:rPr lang="zh-CN" altLang="zh-CN" sz="1500" dirty="0">
                <a:solidFill>
                  <a:schemeClr val="bg2">
                    <a:lumMod val="50000"/>
                  </a:schemeClr>
                </a:solidFill>
              </a:rPr>
              <a:t>表示是</a:t>
            </a:r>
            <a:r>
              <a:rPr lang="zh-CN" altLang="zh-CN" sz="1500" dirty="0" smtClean="0">
                <a:solidFill>
                  <a:schemeClr val="bg2">
                    <a:lumMod val="50000"/>
                  </a:schemeClr>
                </a:solidFill>
              </a:rPr>
              <a:t>顶点</a:t>
            </a:r>
            <a:r>
              <a:rPr lang="zh-CN" altLang="en-US" sz="1500" dirty="0" smtClean="0">
                <a:solidFill>
                  <a:schemeClr val="bg2">
                    <a:lumMod val="50000"/>
                  </a:schemeClr>
                </a:solidFill>
              </a:rPr>
              <a:t>的</a:t>
            </a:r>
            <a:r>
              <a:rPr lang="zh-CN" altLang="zh-CN" sz="1500" dirty="0" smtClean="0">
                <a:solidFill>
                  <a:schemeClr val="bg2">
                    <a:lumMod val="50000"/>
                  </a:schemeClr>
                </a:solidFill>
              </a:rPr>
              <a:t>法线</a:t>
            </a:r>
            <a:r>
              <a:rPr lang="zh-CN" altLang="zh-CN" sz="1500" dirty="0">
                <a:solidFill>
                  <a:schemeClr val="bg2">
                    <a:lumMod val="50000"/>
                  </a:schemeClr>
                </a:solidFill>
              </a:rPr>
              <a:t>向量</a:t>
            </a:r>
            <a:r>
              <a:rPr lang="en-US" altLang="zh-CN" sz="1500" dirty="0">
                <a:solidFill>
                  <a:schemeClr val="bg2">
                    <a:lumMod val="50000"/>
                  </a:schemeClr>
                </a:solidFill>
              </a:rPr>
              <a:t>(normal</a:t>
            </a:r>
            <a:r>
              <a:rPr lang="en-US" altLang="zh-CN" sz="1500" dirty="0" smtClean="0">
                <a:solidFill>
                  <a:schemeClr val="bg2">
                    <a:lumMod val="50000"/>
                  </a:schemeClr>
                </a:solidFill>
              </a:rPr>
              <a:t>)</a:t>
            </a:r>
            <a:r>
              <a:rPr lang="zh-CN" altLang="en-US" sz="1500" dirty="0" smtClean="0">
                <a:solidFill>
                  <a:schemeClr val="bg2">
                    <a:lumMod val="50000"/>
                  </a:schemeClr>
                </a:solidFill>
              </a:rPr>
              <a:t>，</a:t>
            </a:r>
            <a:endParaRPr lang="en-US" altLang="zh-CN" sz="1500" dirty="0" smtClean="0">
              <a:solidFill>
                <a:schemeClr val="bg2">
                  <a:lumMod val="50000"/>
                </a:schemeClr>
              </a:solidFill>
            </a:endParaRPr>
          </a:p>
          <a:p>
            <a:pPr marL="1258888"/>
            <a:r>
              <a:rPr lang="en-US" altLang="zh-CN" sz="1500" dirty="0" smtClean="0">
                <a:solidFill>
                  <a:schemeClr val="bg2">
                    <a:lumMod val="50000"/>
                  </a:schemeClr>
                </a:solidFill>
              </a:rPr>
              <a:t>S1-S6</a:t>
            </a:r>
            <a:r>
              <a:rPr lang="zh-CN" altLang="en-US" sz="1500" dirty="0" smtClean="0">
                <a:solidFill>
                  <a:schemeClr val="bg2">
                    <a:lumMod val="50000"/>
                  </a:schemeClr>
                </a:solidFill>
              </a:rPr>
              <a:t>共</a:t>
            </a:r>
            <a:r>
              <a:rPr lang="en-US" altLang="zh-CN" sz="1500" dirty="0" smtClean="0">
                <a:solidFill>
                  <a:schemeClr val="bg2">
                    <a:lumMod val="50000"/>
                  </a:schemeClr>
                </a:solidFill>
              </a:rPr>
              <a:t>6</a:t>
            </a:r>
            <a:r>
              <a:rPr lang="zh-CN" altLang="en-US" sz="1500" dirty="0" smtClean="0">
                <a:solidFill>
                  <a:schemeClr val="bg2">
                    <a:lumMod val="50000"/>
                  </a:schemeClr>
                </a:solidFill>
              </a:rPr>
              <a:t>个多边形面，每个面由</a:t>
            </a:r>
            <a:r>
              <a:rPr lang="en-US" altLang="zh-CN" sz="1500" dirty="0" smtClean="0">
                <a:solidFill>
                  <a:schemeClr val="bg2">
                    <a:lumMod val="50000"/>
                  </a:schemeClr>
                </a:solidFill>
              </a:rPr>
              <a:t>2</a:t>
            </a:r>
            <a:r>
              <a:rPr lang="zh-CN" altLang="en-US" sz="1500" dirty="0" smtClean="0">
                <a:solidFill>
                  <a:schemeClr val="bg2">
                    <a:lumMod val="50000"/>
                  </a:schemeClr>
                </a:solidFill>
              </a:rPr>
              <a:t>个三角形</a:t>
            </a:r>
            <a:r>
              <a:rPr lang="en-US" altLang="zh-CN" sz="1500" dirty="0" smtClean="0">
                <a:solidFill>
                  <a:schemeClr val="bg2">
                    <a:lumMod val="50000"/>
                  </a:schemeClr>
                </a:solidFill>
              </a:rPr>
              <a:t>f</a:t>
            </a:r>
            <a:r>
              <a:rPr lang="zh-CN" altLang="en-US" sz="1500" dirty="0" smtClean="0">
                <a:solidFill>
                  <a:schemeClr val="bg2">
                    <a:lumMod val="50000"/>
                  </a:schemeClr>
                </a:solidFill>
              </a:rPr>
              <a:t>组成</a:t>
            </a:r>
            <a:endParaRPr lang="en-US" altLang="zh-CN" sz="1500" dirty="0" smtClean="0">
              <a:solidFill>
                <a:schemeClr val="bg2">
                  <a:lumMod val="50000"/>
                </a:schemeClr>
              </a:solidFill>
            </a:endParaRPr>
          </a:p>
          <a:p>
            <a:pPr marL="1258888"/>
            <a:r>
              <a:rPr lang="en-US" altLang="zh-CN" sz="1500" dirty="0" smtClean="0">
                <a:solidFill>
                  <a:schemeClr val="bg2">
                    <a:lumMod val="50000"/>
                  </a:schemeClr>
                </a:solidFill>
              </a:rPr>
              <a:t>f</a:t>
            </a:r>
            <a:r>
              <a:rPr lang="zh-CN" altLang="en-US" sz="1500" dirty="0" smtClean="0">
                <a:solidFill>
                  <a:schemeClr val="bg2">
                    <a:lumMod val="50000"/>
                  </a:schemeClr>
                </a:solidFill>
              </a:rPr>
              <a:t>行标识顶点</a:t>
            </a:r>
            <a:r>
              <a:rPr lang="en-US" altLang="zh-CN" sz="1500" dirty="0" smtClean="0">
                <a:solidFill>
                  <a:schemeClr val="bg2">
                    <a:lumMod val="50000"/>
                  </a:schemeClr>
                </a:solidFill>
              </a:rPr>
              <a:t>/</a:t>
            </a:r>
            <a:r>
              <a:rPr lang="zh-CN" altLang="en-US" sz="1500" dirty="0" smtClean="0">
                <a:solidFill>
                  <a:schemeClr val="bg2">
                    <a:lumMod val="50000"/>
                  </a:schemeClr>
                </a:solidFill>
              </a:rPr>
              <a:t>纹理</a:t>
            </a:r>
            <a:r>
              <a:rPr lang="en-US" altLang="zh-CN" sz="1500" dirty="0" smtClean="0">
                <a:solidFill>
                  <a:schemeClr val="bg2">
                    <a:lumMod val="50000"/>
                  </a:schemeClr>
                </a:solidFill>
              </a:rPr>
              <a:t>/</a:t>
            </a:r>
            <a:r>
              <a:rPr lang="zh-CN" altLang="en-US" sz="1500" dirty="0" smtClean="0">
                <a:solidFill>
                  <a:schemeClr val="bg2">
                    <a:lumMod val="50000"/>
                  </a:schemeClr>
                </a:solidFill>
              </a:rPr>
              <a:t>法矢量的索引号</a:t>
            </a:r>
            <a:endParaRPr lang="zh-CN" altLang="zh-CN" sz="1500" dirty="0">
              <a:solidFill>
                <a:schemeClr val="bg2">
                  <a:lumMod val="50000"/>
                </a:schemeClr>
              </a:solidFill>
            </a:endParaRPr>
          </a:p>
          <a:p>
            <a:pPr marL="1260475" lvl="3" indent="-342900" eaLnBrk="1" hangingPunct="0">
              <a:lnSpc>
                <a:spcPct val="100000"/>
              </a:lnSpc>
              <a:spcBef>
                <a:spcPts val="1200"/>
              </a:spcBef>
              <a:buFont typeface="Arial" panose="020B0604020202020204" pitchFamily="34" charset="0"/>
              <a:buChar char="•"/>
              <a:defRPr/>
            </a:pPr>
            <a:endPar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TextBox 2"/>
          <p:cNvSpPr txBox="1"/>
          <p:nvPr/>
        </p:nvSpPr>
        <p:spPr>
          <a:xfrm>
            <a:off x="9696400" y="131448"/>
            <a:ext cx="3744416" cy="6694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100" dirty="0" err="1" smtClean="0">
                <a:solidFill>
                  <a:schemeClr val="bg2">
                    <a:lumMod val="50000"/>
                  </a:schemeClr>
                </a:solidFill>
              </a:rPr>
              <a:t>vn</a:t>
            </a:r>
            <a:r>
              <a:rPr lang="en-US" altLang="zh-CN" sz="1100" dirty="0" smtClean="0">
                <a:solidFill>
                  <a:schemeClr val="bg2">
                    <a:lumMod val="50000"/>
                  </a:schemeClr>
                </a:solidFill>
              </a:rPr>
              <a:t> </a:t>
            </a:r>
            <a:r>
              <a:rPr lang="en-US" altLang="zh-CN" sz="1100" dirty="0">
                <a:solidFill>
                  <a:schemeClr val="bg2">
                    <a:lumMod val="50000"/>
                  </a:schemeClr>
                </a:solidFill>
              </a:rPr>
              <a:t>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err="1">
                <a:solidFill>
                  <a:schemeClr val="bg2">
                    <a:lumMod val="50000"/>
                  </a:schemeClr>
                </a:solidFill>
              </a:rPr>
              <a:t>vn</a:t>
            </a:r>
            <a:r>
              <a:rPr lang="en-US" altLang="zh-CN" sz="1100" dirty="0">
                <a:solidFill>
                  <a:schemeClr val="bg2">
                    <a:lumMod val="50000"/>
                  </a:schemeClr>
                </a:solidFill>
              </a:rPr>
              <a:t> -1.000000 0.000000 0.000000</a:t>
            </a:r>
          </a:p>
          <a:p>
            <a:r>
              <a:rPr lang="en-US" altLang="zh-CN" sz="1100" dirty="0">
                <a:solidFill>
                  <a:schemeClr val="bg2">
                    <a:lumMod val="50000"/>
                  </a:schemeClr>
                </a:solidFill>
              </a:rPr>
              <a:t>s 1</a:t>
            </a:r>
          </a:p>
          <a:p>
            <a:r>
              <a:rPr lang="en-US" altLang="zh-CN" sz="1100" dirty="0">
                <a:solidFill>
                  <a:schemeClr val="bg2">
                    <a:lumMod val="50000"/>
                  </a:schemeClr>
                </a:solidFill>
              </a:rPr>
              <a:t>g pCube1</a:t>
            </a:r>
          </a:p>
          <a:p>
            <a:r>
              <a:rPr lang="en-US" altLang="zh-CN" sz="1100" dirty="0" err="1">
                <a:solidFill>
                  <a:schemeClr val="bg2">
                    <a:lumMod val="50000"/>
                  </a:schemeClr>
                </a:solidFill>
              </a:rPr>
              <a:t>usemtl</a:t>
            </a:r>
            <a:r>
              <a:rPr lang="en-US" altLang="zh-CN" sz="1100" dirty="0">
                <a:solidFill>
                  <a:schemeClr val="bg2">
                    <a:lumMod val="50000"/>
                  </a:schemeClr>
                </a:solidFill>
              </a:rPr>
              <a:t> file1SG</a:t>
            </a:r>
          </a:p>
          <a:p>
            <a:r>
              <a:rPr lang="en-US" altLang="zh-CN" sz="1100" dirty="0">
                <a:solidFill>
                  <a:schemeClr val="bg2">
                    <a:lumMod val="50000"/>
                  </a:schemeClr>
                </a:solidFill>
              </a:rPr>
              <a:t>f 1/1/1 2/2/2 3/3/3</a:t>
            </a:r>
          </a:p>
          <a:p>
            <a:r>
              <a:rPr lang="en-US" altLang="zh-CN" sz="1100" dirty="0">
                <a:solidFill>
                  <a:schemeClr val="bg2">
                    <a:lumMod val="50000"/>
                  </a:schemeClr>
                </a:solidFill>
              </a:rPr>
              <a:t>f 3/3/3 2/2/2 4/4/4</a:t>
            </a:r>
          </a:p>
          <a:p>
            <a:r>
              <a:rPr lang="en-US" altLang="zh-CN" sz="1100" dirty="0">
                <a:solidFill>
                  <a:schemeClr val="bg2">
                    <a:lumMod val="50000"/>
                  </a:schemeClr>
                </a:solidFill>
              </a:rPr>
              <a:t>s 2</a:t>
            </a:r>
          </a:p>
          <a:p>
            <a:r>
              <a:rPr lang="en-US" altLang="zh-CN" sz="1100" dirty="0">
                <a:solidFill>
                  <a:schemeClr val="bg2">
                    <a:lumMod val="50000"/>
                  </a:schemeClr>
                </a:solidFill>
              </a:rPr>
              <a:t>f 3/13/5 4/14/6 5/15/7</a:t>
            </a:r>
          </a:p>
          <a:p>
            <a:r>
              <a:rPr lang="en-US" altLang="zh-CN" sz="1100" dirty="0">
                <a:solidFill>
                  <a:schemeClr val="bg2">
                    <a:lumMod val="50000"/>
                  </a:schemeClr>
                </a:solidFill>
              </a:rPr>
              <a:t>f 5/15/7 4/14/6 6/16/8</a:t>
            </a:r>
          </a:p>
          <a:p>
            <a:r>
              <a:rPr lang="en-US" altLang="zh-CN" sz="1100" dirty="0">
                <a:solidFill>
                  <a:schemeClr val="bg2">
                    <a:lumMod val="50000"/>
                  </a:schemeClr>
                </a:solidFill>
              </a:rPr>
              <a:t>s 3</a:t>
            </a:r>
          </a:p>
          <a:p>
            <a:r>
              <a:rPr lang="en-US" altLang="zh-CN" sz="1100" dirty="0">
                <a:solidFill>
                  <a:schemeClr val="bg2">
                    <a:lumMod val="50000"/>
                  </a:schemeClr>
                </a:solidFill>
              </a:rPr>
              <a:t>f 5/21/9 6/22/10 7/23/11</a:t>
            </a:r>
          </a:p>
          <a:p>
            <a:r>
              <a:rPr lang="en-US" altLang="zh-CN" sz="1100" dirty="0">
                <a:solidFill>
                  <a:schemeClr val="bg2">
                    <a:lumMod val="50000"/>
                  </a:schemeClr>
                </a:solidFill>
              </a:rPr>
              <a:t>f 7/23/11 6/22/10 8/24/12</a:t>
            </a:r>
          </a:p>
          <a:p>
            <a:r>
              <a:rPr lang="en-US" altLang="zh-CN" sz="1100" dirty="0">
                <a:solidFill>
                  <a:schemeClr val="bg2">
                    <a:lumMod val="50000"/>
                  </a:schemeClr>
                </a:solidFill>
              </a:rPr>
              <a:t>s 4</a:t>
            </a:r>
          </a:p>
          <a:p>
            <a:r>
              <a:rPr lang="en-US" altLang="zh-CN" sz="1100" dirty="0">
                <a:solidFill>
                  <a:schemeClr val="bg2">
                    <a:lumMod val="50000"/>
                  </a:schemeClr>
                </a:solidFill>
              </a:rPr>
              <a:t>f 7/17/13 8/18/14 1/19/15</a:t>
            </a:r>
          </a:p>
          <a:p>
            <a:r>
              <a:rPr lang="en-US" altLang="zh-CN" sz="1100" dirty="0">
                <a:solidFill>
                  <a:schemeClr val="bg2">
                    <a:lumMod val="50000"/>
                  </a:schemeClr>
                </a:solidFill>
              </a:rPr>
              <a:t>f 1/19/15 8/18/14 2/20/16</a:t>
            </a:r>
          </a:p>
          <a:p>
            <a:r>
              <a:rPr lang="en-US" altLang="zh-CN" sz="1100" dirty="0">
                <a:solidFill>
                  <a:schemeClr val="bg2">
                    <a:lumMod val="50000"/>
                  </a:schemeClr>
                </a:solidFill>
              </a:rPr>
              <a:t>s 5</a:t>
            </a:r>
          </a:p>
          <a:p>
            <a:r>
              <a:rPr lang="en-US" altLang="zh-CN" sz="1100" dirty="0">
                <a:solidFill>
                  <a:schemeClr val="bg2">
                    <a:lumMod val="50000"/>
                  </a:schemeClr>
                </a:solidFill>
              </a:rPr>
              <a:t>f 2/5/17 8/6/18 4/7/19</a:t>
            </a:r>
          </a:p>
          <a:p>
            <a:r>
              <a:rPr lang="en-US" altLang="zh-CN" sz="1100" dirty="0">
                <a:solidFill>
                  <a:schemeClr val="bg2">
                    <a:lumMod val="50000"/>
                  </a:schemeClr>
                </a:solidFill>
              </a:rPr>
              <a:t>f 4/7/19 8/6/18 6/8/20</a:t>
            </a:r>
          </a:p>
          <a:p>
            <a:r>
              <a:rPr lang="en-US" altLang="zh-CN" sz="1100" dirty="0">
                <a:solidFill>
                  <a:schemeClr val="bg2">
                    <a:lumMod val="50000"/>
                  </a:schemeClr>
                </a:solidFill>
              </a:rPr>
              <a:t>s 6</a:t>
            </a:r>
          </a:p>
          <a:p>
            <a:r>
              <a:rPr lang="en-US" altLang="zh-CN" sz="1100" dirty="0">
                <a:solidFill>
                  <a:schemeClr val="bg2">
                    <a:lumMod val="50000"/>
                  </a:schemeClr>
                </a:solidFill>
              </a:rPr>
              <a:t>f 7/9/21 1/10/22 5/11/23</a:t>
            </a:r>
          </a:p>
          <a:p>
            <a:r>
              <a:rPr lang="en-US" altLang="zh-CN" sz="1100" dirty="0">
                <a:solidFill>
                  <a:schemeClr val="bg2">
                    <a:lumMod val="50000"/>
                  </a:schemeClr>
                </a:solidFill>
              </a:rPr>
              <a:t>f 5/11/23 1/10/22 3/12/24</a:t>
            </a:r>
            <a:endParaRPr kumimoji="0" lang="zh-CN" altLang="en-US" sz="1100" b="0" i="0" u="none" strike="noStrike" cap="none" spc="0" normalizeH="0" baseline="0" dirty="0">
              <a:ln>
                <a:noFill/>
              </a:ln>
              <a:solidFill>
                <a:schemeClr val="bg2">
                  <a:lumMod val="50000"/>
                </a:schemeClr>
              </a:solidFill>
              <a:effectLst/>
              <a:uFillTx/>
              <a:sym typeface="Lato Light"/>
            </a:endParaRPr>
          </a:p>
        </p:txBody>
      </p:sp>
      <p:sp>
        <p:nvSpPr>
          <p:cNvPr id="4" name="TextBox 3"/>
          <p:cNvSpPr txBox="1"/>
          <p:nvPr/>
        </p:nvSpPr>
        <p:spPr>
          <a:xfrm>
            <a:off x="7248128" y="138802"/>
            <a:ext cx="2278827" cy="7032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100" dirty="0" err="1">
                <a:solidFill>
                  <a:schemeClr val="bg2">
                    <a:lumMod val="50000"/>
                  </a:schemeClr>
                </a:solidFill>
              </a:rPr>
              <a:t>mtllib</a:t>
            </a:r>
            <a:r>
              <a:rPr lang="en-US" altLang="zh-CN" sz="1100" dirty="0">
                <a:solidFill>
                  <a:schemeClr val="bg2">
                    <a:lumMod val="50000"/>
                  </a:schemeClr>
                </a:solidFill>
              </a:rPr>
              <a:t> </a:t>
            </a:r>
            <a:r>
              <a:rPr lang="en-US" altLang="zh-CN" sz="1100" dirty="0" err="1">
                <a:solidFill>
                  <a:schemeClr val="bg2">
                    <a:lumMod val="50000"/>
                  </a:schemeClr>
                </a:solidFill>
              </a:rPr>
              <a:t>cube.mtl</a:t>
            </a:r>
            <a:endParaRPr lang="en-US" altLang="zh-CN" sz="1100" dirty="0">
              <a:solidFill>
                <a:schemeClr val="bg2">
                  <a:lumMod val="50000"/>
                </a:schemeClr>
              </a:solidFill>
            </a:endParaRPr>
          </a:p>
          <a:p>
            <a:r>
              <a:rPr lang="en-US" altLang="zh-CN" sz="1100" dirty="0">
                <a:solidFill>
                  <a:schemeClr val="bg2">
                    <a:lumMod val="50000"/>
                  </a:schemeClr>
                </a:solidFill>
              </a:rPr>
              <a:t>g default</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a:solidFill>
                  <a:schemeClr val="bg2">
                    <a:lumMod val="50000"/>
                  </a:schemeClr>
                </a:solidFill>
              </a:rPr>
              <a:t>v 0.500000 -0.500000 -0.500000</a:t>
            </a:r>
          </a:p>
          <a:p>
            <a:r>
              <a:rPr lang="en-US" altLang="zh-CN" sz="1100" dirty="0" err="1">
                <a:solidFill>
                  <a:schemeClr val="bg2">
                    <a:lumMod val="50000"/>
                  </a:schemeClr>
                </a:solidFill>
              </a:rPr>
              <a:t>vt</a:t>
            </a:r>
            <a:r>
              <a:rPr lang="en-US" altLang="zh-CN" sz="1100" dirty="0">
                <a:solidFill>
                  <a:schemeClr val="bg2">
                    <a:lumMod val="50000"/>
                  </a:schemeClr>
                </a:solidFill>
              </a:rPr>
              <a:t> 0.001992 0.001992</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0.001992 0.001992</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0.001992 0.001992</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0.001992 0.001992</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0.001992 0.001992</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0.998008 0.998008</a:t>
            </a:r>
          </a:p>
          <a:p>
            <a:r>
              <a:rPr lang="en-US" altLang="zh-CN" sz="1100" dirty="0" err="1">
                <a:solidFill>
                  <a:schemeClr val="bg2">
                    <a:lumMod val="50000"/>
                  </a:schemeClr>
                </a:solidFill>
              </a:rPr>
              <a:t>vt</a:t>
            </a:r>
            <a:r>
              <a:rPr lang="en-US" altLang="zh-CN" sz="1100" dirty="0">
                <a:solidFill>
                  <a:schemeClr val="bg2">
                    <a:lumMod val="50000"/>
                  </a:schemeClr>
                </a:solidFill>
              </a:rPr>
              <a:t> 0.001992 0.998008</a:t>
            </a:r>
          </a:p>
          <a:p>
            <a:r>
              <a:rPr lang="en-US" altLang="zh-CN" sz="1100" dirty="0" err="1">
                <a:solidFill>
                  <a:schemeClr val="bg2">
                    <a:lumMod val="50000"/>
                  </a:schemeClr>
                </a:solidFill>
              </a:rPr>
              <a:t>vt</a:t>
            </a:r>
            <a:r>
              <a:rPr lang="en-US" altLang="zh-CN" sz="1100" dirty="0">
                <a:solidFill>
                  <a:schemeClr val="bg2">
                    <a:lumMod val="50000"/>
                  </a:schemeClr>
                </a:solidFill>
              </a:rPr>
              <a:t> 0.998008 0.001992</a:t>
            </a:r>
          </a:p>
          <a:p>
            <a:r>
              <a:rPr lang="en-US" altLang="zh-CN" sz="1100" dirty="0" err="1">
                <a:solidFill>
                  <a:schemeClr val="bg2">
                    <a:lumMod val="50000"/>
                  </a:schemeClr>
                </a:solidFill>
              </a:rPr>
              <a:t>vt</a:t>
            </a:r>
            <a:r>
              <a:rPr lang="en-US" altLang="zh-CN" sz="1100" dirty="0">
                <a:solidFill>
                  <a:schemeClr val="bg2">
                    <a:lumMod val="50000"/>
                  </a:schemeClr>
                </a:solidFill>
              </a:rPr>
              <a:t> 0.001992 </a:t>
            </a:r>
            <a:r>
              <a:rPr lang="en-US" altLang="zh-CN" sz="1100" dirty="0" smtClean="0">
                <a:solidFill>
                  <a:schemeClr val="bg2">
                    <a:lumMod val="50000"/>
                  </a:schemeClr>
                </a:solidFill>
              </a:rPr>
              <a:t>0.001992</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0.000000 0.000000 1.000000</a:t>
            </a:r>
          </a:p>
          <a:p>
            <a:r>
              <a:rPr lang="en-US" altLang="zh-CN" sz="1100" dirty="0" err="1">
                <a:solidFill>
                  <a:schemeClr val="bg2">
                    <a:lumMod val="50000"/>
                  </a:schemeClr>
                </a:solidFill>
              </a:rPr>
              <a:t>vn</a:t>
            </a:r>
            <a:r>
              <a:rPr lang="en-US" altLang="zh-CN" sz="1100" dirty="0">
                <a:solidFill>
                  <a:schemeClr val="bg2">
                    <a:lumMod val="50000"/>
                  </a:schemeClr>
                </a:solidFill>
              </a:rPr>
              <a:t> 0.000000 1.000000 0.000000</a:t>
            </a:r>
          </a:p>
          <a:p>
            <a:endParaRPr lang="en-US" altLang="zh-CN" sz="1100" dirty="0">
              <a:solidFill>
                <a:schemeClr val="bg2">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100" b="0" i="0" u="none" strike="noStrike" cap="none" spc="0" normalizeH="0" baseline="0" dirty="0">
              <a:ln>
                <a:noFill/>
              </a:ln>
              <a:solidFill>
                <a:srgbClr val="7F7F7F"/>
              </a:solidFill>
              <a:effectLst/>
              <a:uFillTx/>
              <a:sym typeface="Lato Light"/>
            </a:endParaRPr>
          </a:p>
        </p:txBody>
      </p:sp>
    </p:spTree>
    <p:extLst>
      <p:ext uri="{BB962C8B-B14F-4D97-AF65-F5344CB8AC3E}">
        <p14:creationId xmlns:p14="http://schemas.microsoft.com/office/powerpoint/2010/main" val="2269779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4851">
                                            <p:bg/>
                                          </p:spTgt>
                                        </p:tgtEl>
                                        <p:attrNameLst>
                                          <p:attrName>style.visibility</p:attrName>
                                        </p:attrNameLst>
                                      </p:cBhvr>
                                      <p:to>
                                        <p:strVal val="visible"/>
                                      </p:to>
                                    </p:set>
                                    <p:animEffect transition="in" filter="wipe(up)">
                                      <p:cBhvr>
                                        <p:cTn id="7" dur="500"/>
                                        <p:tgtEl>
                                          <p:spTgt spid="334851">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4851">
                                            <p:txEl>
                                              <p:pRg st="0" end="0"/>
                                            </p:txEl>
                                          </p:spTgt>
                                        </p:tgtEl>
                                        <p:attrNameLst>
                                          <p:attrName>style.visibility</p:attrName>
                                        </p:attrNameLst>
                                      </p:cBhvr>
                                      <p:to>
                                        <p:strVal val="visible"/>
                                      </p:to>
                                    </p:set>
                                    <p:animEffect transition="in" filter="wipe(up)">
                                      <p:cBhvr>
                                        <p:cTn id="12" dur="500"/>
                                        <p:tgtEl>
                                          <p:spTgt spid="3348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4851">
                                            <p:txEl>
                                              <p:pRg st="1" end="1"/>
                                            </p:txEl>
                                          </p:spTgt>
                                        </p:tgtEl>
                                        <p:attrNameLst>
                                          <p:attrName>style.visibility</p:attrName>
                                        </p:attrNameLst>
                                      </p:cBhvr>
                                      <p:to>
                                        <p:strVal val="visible"/>
                                      </p:to>
                                    </p:set>
                                    <p:animEffect transition="in" filter="wipe(up)">
                                      <p:cBhvr>
                                        <p:cTn id="17" dur="500"/>
                                        <p:tgtEl>
                                          <p:spTgt spid="3348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4851">
                                            <p:txEl>
                                              <p:pRg st="2" end="2"/>
                                            </p:txEl>
                                          </p:spTgt>
                                        </p:tgtEl>
                                        <p:attrNameLst>
                                          <p:attrName>style.visibility</p:attrName>
                                        </p:attrNameLst>
                                      </p:cBhvr>
                                      <p:to>
                                        <p:strVal val="visible"/>
                                      </p:to>
                                    </p:set>
                                    <p:animEffect transition="in" filter="wipe(up)">
                                      <p:cBhvr>
                                        <p:cTn id="22" dur="500"/>
                                        <p:tgtEl>
                                          <p:spTgt spid="3348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34851">
                                            <p:txEl>
                                              <p:pRg st="3" end="3"/>
                                            </p:txEl>
                                          </p:spTgt>
                                        </p:tgtEl>
                                        <p:attrNameLst>
                                          <p:attrName>style.visibility</p:attrName>
                                        </p:attrNameLst>
                                      </p:cBhvr>
                                      <p:to>
                                        <p:strVal val="visible"/>
                                      </p:to>
                                    </p:set>
                                    <p:animEffect transition="in" filter="wipe(up)">
                                      <p:cBhvr>
                                        <p:cTn id="27" dur="500"/>
                                        <p:tgtEl>
                                          <p:spTgt spid="3348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34851">
                                            <p:txEl>
                                              <p:pRg st="6" end="6"/>
                                            </p:txEl>
                                          </p:spTgt>
                                        </p:tgtEl>
                                        <p:attrNameLst>
                                          <p:attrName>style.visibility</p:attrName>
                                        </p:attrNameLst>
                                      </p:cBhvr>
                                      <p:to>
                                        <p:strVal val="visible"/>
                                      </p:to>
                                    </p:set>
                                    <p:animEffect transition="in" filter="wipe(up)">
                                      <p:cBhvr>
                                        <p:cTn id="38" dur="500"/>
                                        <p:tgtEl>
                                          <p:spTgt spid="33485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34851">
                                            <p:txEl>
                                              <p:pRg st="7" end="7"/>
                                            </p:txEl>
                                          </p:spTgt>
                                        </p:tgtEl>
                                        <p:attrNameLst>
                                          <p:attrName>style.visibility</p:attrName>
                                        </p:attrNameLst>
                                      </p:cBhvr>
                                      <p:to>
                                        <p:strVal val="visible"/>
                                      </p:to>
                                    </p:set>
                                    <p:animEffect transition="in" filter="wipe(up)">
                                      <p:cBhvr>
                                        <p:cTn id="43" dur="500"/>
                                        <p:tgtEl>
                                          <p:spTgt spid="33485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334851">
                                            <p:txEl>
                                              <p:pRg st="8" end="8"/>
                                            </p:txEl>
                                          </p:spTgt>
                                        </p:tgtEl>
                                        <p:attrNameLst>
                                          <p:attrName>style.visibility</p:attrName>
                                        </p:attrNameLst>
                                      </p:cBhvr>
                                      <p:to>
                                        <p:strVal val="visible"/>
                                      </p:to>
                                    </p:set>
                                    <p:animEffect transition="in" filter="wipe(up)">
                                      <p:cBhvr>
                                        <p:cTn id="48" dur="500"/>
                                        <p:tgtEl>
                                          <p:spTgt spid="334851">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34851">
                                            <p:txEl>
                                              <p:pRg st="9" end="9"/>
                                            </p:txEl>
                                          </p:spTgt>
                                        </p:tgtEl>
                                        <p:attrNameLst>
                                          <p:attrName>style.visibility</p:attrName>
                                        </p:attrNameLst>
                                      </p:cBhvr>
                                      <p:to>
                                        <p:strVal val="visible"/>
                                      </p:to>
                                    </p:set>
                                    <p:animEffect transition="in" filter="wipe(up)">
                                      <p:cBhvr>
                                        <p:cTn id="53" dur="500"/>
                                        <p:tgtEl>
                                          <p:spTgt spid="334851">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34851">
                                            <p:txEl>
                                              <p:pRg st="10" end="10"/>
                                            </p:txEl>
                                          </p:spTgt>
                                        </p:tgtEl>
                                        <p:attrNameLst>
                                          <p:attrName>style.visibility</p:attrName>
                                        </p:attrNameLst>
                                      </p:cBhvr>
                                      <p:to>
                                        <p:strVal val="visible"/>
                                      </p:to>
                                    </p:set>
                                    <p:animEffect transition="in" filter="wipe(up)">
                                      <p:cBhvr>
                                        <p:cTn id="58" dur="500"/>
                                        <p:tgtEl>
                                          <p:spTgt spid="334851">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34851">
                                            <p:txEl>
                                              <p:pRg st="11" end="11"/>
                                            </p:txEl>
                                          </p:spTgt>
                                        </p:tgtEl>
                                        <p:attrNameLst>
                                          <p:attrName>style.visibility</p:attrName>
                                        </p:attrNameLst>
                                      </p:cBhvr>
                                      <p:to>
                                        <p:strVal val="visible"/>
                                      </p:to>
                                    </p:set>
                                    <p:animEffect transition="in" filter="wipe(up)">
                                      <p:cBhvr>
                                        <p:cTn id="63" dur="500"/>
                                        <p:tgtEl>
                                          <p:spTgt spid="33485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uiExpand="1" build="p" animBg="1"/>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35876" name="Group 4"/>
          <p:cNvGraphicFramePr>
            <a:graphicFrameLocks noGrp="1"/>
          </p:cNvGraphicFramePr>
          <p:nvPr>
            <p:ph sz="quarter" idx="2"/>
            <p:extLst>
              <p:ext uri="{D42A27DB-BD31-4B8C-83A1-F6EECF244321}">
                <p14:modId xmlns:p14="http://schemas.microsoft.com/office/powerpoint/2010/main" val="2174650393"/>
              </p:ext>
            </p:extLst>
          </p:nvPr>
        </p:nvGraphicFramePr>
        <p:xfrm>
          <a:off x="4464050" y="2365376"/>
          <a:ext cx="1875367" cy="2143125"/>
        </p:xfrm>
        <a:graphic>
          <a:graphicData uri="http://schemas.openxmlformats.org/drawingml/2006/table">
            <a:tbl>
              <a:tblPr/>
              <a:tblGrid>
                <a:gridCol w="1875367"/>
              </a:tblGrid>
              <a:tr h="4318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Arial" charset="0"/>
                          <a:ea typeface="宋体" pitchFamily="2" charset="-122"/>
                        </a:rPr>
                        <a:t>点表</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7113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x</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y</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z</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x</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y</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z</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x</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y</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z</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x</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y</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z</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x</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y</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z</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Group 12"/>
          <p:cNvGrpSpPr>
            <a:grpSpLocks/>
          </p:cNvGrpSpPr>
          <p:nvPr/>
        </p:nvGrpSpPr>
        <p:grpSpPr bwMode="auto">
          <a:xfrm>
            <a:off x="840317" y="2492376"/>
            <a:ext cx="2783417" cy="2303463"/>
            <a:chOff x="612" y="1616"/>
            <a:chExt cx="1315" cy="1451"/>
          </a:xfrm>
        </p:grpSpPr>
        <p:sp>
          <p:nvSpPr>
            <p:cNvPr id="11308" name="Freeform 13"/>
            <p:cNvSpPr>
              <a:spLocks/>
            </p:cNvSpPr>
            <p:nvPr/>
          </p:nvSpPr>
          <p:spPr bwMode="auto">
            <a:xfrm>
              <a:off x="612" y="1616"/>
              <a:ext cx="1315" cy="1451"/>
            </a:xfrm>
            <a:custGeom>
              <a:avLst/>
              <a:gdLst>
                <a:gd name="T0" fmla="*/ 0 w 1315"/>
                <a:gd name="T1" fmla="*/ 725 h 1451"/>
                <a:gd name="T2" fmla="*/ 1270 w 1315"/>
                <a:gd name="T3" fmla="*/ 0 h 1451"/>
                <a:gd name="T4" fmla="*/ 1315 w 1315"/>
                <a:gd name="T5" fmla="*/ 862 h 1451"/>
                <a:gd name="T6" fmla="*/ 544 w 1315"/>
                <a:gd name="T7" fmla="*/ 1451 h 1451"/>
                <a:gd name="T8" fmla="*/ 590 w 1315"/>
                <a:gd name="T9" fmla="*/ 862 h 1451"/>
                <a:gd name="T10" fmla="*/ 0 w 1315"/>
                <a:gd name="T11" fmla="*/ 725 h 1451"/>
                <a:gd name="T12" fmla="*/ 0 60000 65536"/>
                <a:gd name="T13" fmla="*/ 0 60000 65536"/>
                <a:gd name="T14" fmla="*/ 0 60000 65536"/>
                <a:gd name="T15" fmla="*/ 0 60000 65536"/>
                <a:gd name="T16" fmla="*/ 0 60000 65536"/>
                <a:gd name="T17" fmla="*/ 0 60000 65536"/>
                <a:gd name="T18" fmla="*/ 0 w 1315"/>
                <a:gd name="T19" fmla="*/ 0 h 1451"/>
                <a:gd name="T20" fmla="*/ 1315 w 1315"/>
                <a:gd name="T21" fmla="*/ 1451 h 1451"/>
              </a:gdLst>
              <a:ahLst/>
              <a:cxnLst>
                <a:cxn ang="T12">
                  <a:pos x="T0" y="T1"/>
                </a:cxn>
                <a:cxn ang="T13">
                  <a:pos x="T2" y="T3"/>
                </a:cxn>
                <a:cxn ang="T14">
                  <a:pos x="T4" y="T5"/>
                </a:cxn>
                <a:cxn ang="T15">
                  <a:pos x="T6" y="T7"/>
                </a:cxn>
                <a:cxn ang="T16">
                  <a:pos x="T8" y="T9"/>
                </a:cxn>
                <a:cxn ang="T17">
                  <a:pos x="T10" y="T11"/>
                </a:cxn>
              </a:cxnLst>
              <a:rect l="T18" t="T19" r="T20" b="T21"/>
              <a:pathLst>
                <a:path w="1315" h="1451">
                  <a:moveTo>
                    <a:pt x="0" y="725"/>
                  </a:moveTo>
                  <a:lnTo>
                    <a:pt x="1270" y="0"/>
                  </a:lnTo>
                  <a:lnTo>
                    <a:pt x="1315" y="862"/>
                  </a:lnTo>
                  <a:lnTo>
                    <a:pt x="544" y="1451"/>
                  </a:lnTo>
                  <a:lnTo>
                    <a:pt x="590" y="862"/>
                  </a:lnTo>
                  <a:lnTo>
                    <a:pt x="0" y="725"/>
                  </a:lnTo>
                  <a:close/>
                </a:path>
              </a:pathLst>
            </a:custGeom>
            <a:solidFill>
              <a:schemeClr val="hlink"/>
            </a:solidFill>
            <a:ln w="9525">
              <a:solidFill>
                <a:schemeClr val="tx1"/>
              </a:solidFill>
              <a:round/>
              <a:headEnd/>
              <a:tailEnd/>
            </a:ln>
          </p:spPr>
          <p:txBody>
            <a:bodyPr/>
            <a:lstStyle/>
            <a:p>
              <a:endParaRPr lang="zh-CN" altLang="en-US">
                <a:solidFill>
                  <a:schemeClr val="bg2">
                    <a:lumMod val="50000"/>
                  </a:schemeClr>
                </a:solidFill>
              </a:endParaRPr>
            </a:p>
          </p:txBody>
        </p:sp>
        <p:sp>
          <p:nvSpPr>
            <p:cNvPr id="11309" name="Line 14"/>
            <p:cNvSpPr>
              <a:spLocks noChangeShapeType="1"/>
            </p:cNvSpPr>
            <p:nvPr/>
          </p:nvSpPr>
          <p:spPr bwMode="auto">
            <a:xfrm flipH="1">
              <a:off x="1202" y="1616"/>
              <a:ext cx="680" cy="86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graphicFrame>
        <p:nvGraphicFramePr>
          <p:cNvPr id="335887" name="Group 15"/>
          <p:cNvGraphicFramePr>
            <a:graphicFrameLocks noGrp="1"/>
          </p:cNvGraphicFramePr>
          <p:nvPr>
            <p:ph sz="quarter" idx="3"/>
            <p:extLst>
              <p:ext uri="{D42A27DB-BD31-4B8C-83A1-F6EECF244321}">
                <p14:modId xmlns:p14="http://schemas.microsoft.com/office/powerpoint/2010/main" val="1236828245"/>
              </p:ext>
            </p:extLst>
          </p:nvPr>
        </p:nvGraphicFramePr>
        <p:xfrm>
          <a:off x="6932083" y="2365376"/>
          <a:ext cx="1678517" cy="2359025"/>
        </p:xfrm>
        <a:graphic>
          <a:graphicData uri="http://schemas.openxmlformats.org/drawingml/2006/table">
            <a:tbl>
              <a:tblPr/>
              <a:tblGrid>
                <a:gridCol w="1678517"/>
              </a:tblGrid>
              <a:tr h="4413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Arial" charset="0"/>
                          <a:ea typeface="宋体" pitchFamily="2" charset="-122"/>
                        </a:rPr>
                        <a:t>边表</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19177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6</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V</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5895" name="Text Box 23"/>
          <p:cNvSpPr txBox="1">
            <a:spLocks noChangeArrowheads="1"/>
          </p:cNvSpPr>
          <p:nvPr/>
        </p:nvSpPr>
        <p:spPr bwMode="auto">
          <a:xfrm>
            <a:off x="1608667" y="2708276"/>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2">
                    <a:lumMod val="50000"/>
                  </a:schemeClr>
                </a:solidFill>
              </a:rPr>
              <a:t>E</a:t>
            </a:r>
            <a:r>
              <a:rPr lang="en-US" altLang="zh-CN" baseline="-25000">
                <a:solidFill>
                  <a:schemeClr val="bg2">
                    <a:lumMod val="50000"/>
                  </a:schemeClr>
                </a:solidFill>
              </a:rPr>
              <a:t>1</a:t>
            </a:r>
            <a:r>
              <a:rPr lang="zh-CN" altLang="en-US">
                <a:solidFill>
                  <a:schemeClr val="bg2">
                    <a:lumMod val="50000"/>
                  </a:schemeClr>
                </a:solidFill>
              </a:rPr>
              <a:t>　 </a:t>
            </a:r>
          </a:p>
        </p:txBody>
      </p:sp>
      <p:graphicFrame>
        <p:nvGraphicFramePr>
          <p:cNvPr id="335896" name="Group 24"/>
          <p:cNvGraphicFramePr>
            <a:graphicFrameLocks noGrp="1"/>
          </p:cNvGraphicFramePr>
          <p:nvPr>
            <p:extLst>
              <p:ext uri="{D42A27DB-BD31-4B8C-83A1-F6EECF244321}">
                <p14:modId xmlns:p14="http://schemas.microsoft.com/office/powerpoint/2010/main" val="60815192"/>
              </p:ext>
            </p:extLst>
          </p:nvPr>
        </p:nvGraphicFramePr>
        <p:xfrm>
          <a:off x="9048328" y="2410692"/>
          <a:ext cx="2161539" cy="1234332"/>
        </p:xfrm>
        <a:graphic>
          <a:graphicData uri="http://schemas.openxmlformats.org/drawingml/2006/table">
            <a:tbl>
              <a:tblPr/>
              <a:tblGrid>
                <a:gridCol w="2161539"/>
              </a:tblGrid>
              <a:tr h="33564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dirty="0" smtClean="0">
                          <a:ln>
                            <a:noFill/>
                          </a:ln>
                          <a:solidFill>
                            <a:schemeClr val="bg1"/>
                          </a:solidFill>
                          <a:effectLst/>
                          <a:latin typeface="Arial" charset="0"/>
                          <a:ea typeface="宋体" pitchFamily="2" charset="-122"/>
                        </a:rPr>
                        <a:t>多边形面表</a:t>
                      </a:r>
                    </a:p>
                  </a:txBody>
                  <a:tcPr marL="121920" marR="121920" marT="45693" marB="456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67559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S</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1</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1" u="none" strike="noStrike" cap="none" normalizeH="0" baseline="-25000" dirty="0" smtClean="0">
                          <a:ln>
                            <a:noFill/>
                          </a:ln>
                          <a:solidFill>
                            <a:schemeClr val="bg2">
                              <a:lumMod val="50000"/>
                            </a:schemeClr>
                          </a:solidFill>
                          <a:effectLst/>
                          <a:latin typeface="Arial" charset="0"/>
                          <a:ea typeface="宋体" pitchFamily="2" charset="-122"/>
                        </a:rPr>
                        <a:t>3</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S</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2</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3</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4</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5</a:t>
                      </a:r>
                      <a:r>
                        <a:rPr kumimoji="0" lang="en-US" altLang="zh-CN" sz="1700" b="1" i="0" u="none" strike="noStrike" cap="none" normalizeH="0" baseline="0" dirty="0" smtClean="0">
                          <a:ln>
                            <a:noFill/>
                          </a:ln>
                          <a:solidFill>
                            <a:schemeClr val="bg2">
                              <a:lumMod val="50000"/>
                            </a:schemeClr>
                          </a:solidFill>
                          <a:effectLst/>
                          <a:latin typeface="Arial" charset="0"/>
                          <a:ea typeface="宋体" pitchFamily="2" charset="-122"/>
                        </a:rPr>
                        <a:t>,</a:t>
                      </a:r>
                      <a:r>
                        <a:rPr kumimoji="0" lang="en-US" altLang="zh-CN" sz="1700" b="1" i="1" u="none" strike="noStrike" cap="none" normalizeH="0" baseline="0" dirty="0" smtClean="0">
                          <a:ln>
                            <a:noFill/>
                          </a:ln>
                          <a:solidFill>
                            <a:schemeClr val="bg2">
                              <a:lumMod val="50000"/>
                            </a:schemeClr>
                          </a:solidFill>
                          <a:effectLst/>
                          <a:latin typeface="Arial" charset="0"/>
                          <a:ea typeface="宋体" pitchFamily="2" charset="-122"/>
                        </a:rPr>
                        <a:t>E</a:t>
                      </a:r>
                      <a:r>
                        <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rPr>
                        <a:t>6</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1700" b="1" i="0" u="none" strike="noStrike" cap="none" normalizeH="0" baseline="-25000" dirty="0" smtClean="0">
                        <a:ln>
                          <a:noFill/>
                        </a:ln>
                        <a:solidFill>
                          <a:schemeClr val="bg2">
                            <a:lumMod val="50000"/>
                          </a:schemeClr>
                        </a:solidFill>
                        <a:effectLst/>
                        <a:latin typeface="Arial" charset="0"/>
                        <a:ea typeface="宋体" pitchFamily="2" charset="-122"/>
                      </a:endParaRPr>
                    </a:p>
                  </a:txBody>
                  <a:tcPr marL="121920" marR="121920" marT="45693" marB="4569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Group 32"/>
          <p:cNvGrpSpPr>
            <a:grpSpLocks/>
          </p:cNvGrpSpPr>
          <p:nvPr/>
        </p:nvGrpSpPr>
        <p:grpSpPr bwMode="auto">
          <a:xfrm>
            <a:off x="455083" y="2132013"/>
            <a:ext cx="3746500" cy="2952750"/>
            <a:chOff x="430" y="1389"/>
            <a:chExt cx="1770" cy="1860"/>
          </a:xfrm>
        </p:grpSpPr>
        <p:sp>
          <p:nvSpPr>
            <p:cNvPr id="11303" name="Text Box 33"/>
            <p:cNvSpPr txBox="1">
              <a:spLocks noChangeArrowheads="1"/>
            </p:cNvSpPr>
            <p:nvPr/>
          </p:nvSpPr>
          <p:spPr bwMode="auto">
            <a:xfrm>
              <a:off x="975" y="2432"/>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v</a:t>
              </a:r>
              <a:r>
                <a:rPr lang="en-US" altLang="zh-CN" b="0" baseline="-25000">
                  <a:solidFill>
                    <a:schemeClr val="bg2">
                      <a:lumMod val="50000"/>
                    </a:schemeClr>
                  </a:solidFill>
                </a:rPr>
                <a:t>3</a:t>
              </a:r>
              <a:r>
                <a:rPr lang="zh-CN" altLang="en-US" b="0">
                  <a:solidFill>
                    <a:schemeClr val="bg2">
                      <a:lumMod val="50000"/>
                    </a:schemeClr>
                  </a:solidFill>
                </a:rPr>
                <a:t>　 </a:t>
              </a:r>
            </a:p>
          </p:txBody>
        </p:sp>
        <p:sp>
          <p:nvSpPr>
            <p:cNvPr id="11304" name="Text Box 34"/>
            <p:cNvSpPr txBox="1">
              <a:spLocks noChangeArrowheads="1"/>
            </p:cNvSpPr>
            <p:nvPr/>
          </p:nvSpPr>
          <p:spPr bwMode="auto">
            <a:xfrm>
              <a:off x="1791" y="1389"/>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dirty="0">
                  <a:solidFill>
                    <a:schemeClr val="bg2">
                      <a:lumMod val="50000"/>
                    </a:schemeClr>
                  </a:solidFill>
                </a:rPr>
                <a:t>v</a:t>
              </a:r>
              <a:r>
                <a:rPr lang="en-US" altLang="zh-CN" b="0" baseline="-25000" dirty="0">
                  <a:solidFill>
                    <a:schemeClr val="bg2">
                      <a:lumMod val="50000"/>
                    </a:schemeClr>
                  </a:solidFill>
                </a:rPr>
                <a:t>1</a:t>
              </a:r>
              <a:r>
                <a:rPr lang="zh-CN" altLang="en-US" b="0" dirty="0">
                  <a:solidFill>
                    <a:schemeClr val="bg2">
                      <a:lumMod val="50000"/>
                    </a:schemeClr>
                  </a:solidFill>
                </a:rPr>
                <a:t>　 </a:t>
              </a:r>
            </a:p>
          </p:txBody>
        </p:sp>
        <p:sp>
          <p:nvSpPr>
            <p:cNvPr id="11305" name="Text Box 35"/>
            <p:cNvSpPr txBox="1">
              <a:spLocks noChangeArrowheads="1"/>
            </p:cNvSpPr>
            <p:nvPr/>
          </p:nvSpPr>
          <p:spPr bwMode="auto">
            <a:xfrm>
              <a:off x="430" y="2296"/>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v</a:t>
              </a:r>
              <a:r>
                <a:rPr lang="en-US" altLang="zh-CN" b="0" baseline="-25000">
                  <a:solidFill>
                    <a:schemeClr val="bg2">
                      <a:lumMod val="50000"/>
                    </a:schemeClr>
                  </a:solidFill>
                </a:rPr>
                <a:t>2</a:t>
              </a:r>
              <a:r>
                <a:rPr lang="zh-CN" altLang="en-US" b="0">
                  <a:solidFill>
                    <a:schemeClr val="bg2">
                      <a:lumMod val="50000"/>
                    </a:schemeClr>
                  </a:solidFill>
                </a:rPr>
                <a:t>　 </a:t>
              </a:r>
            </a:p>
          </p:txBody>
        </p:sp>
        <p:sp>
          <p:nvSpPr>
            <p:cNvPr id="11306" name="Text Box 36"/>
            <p:cNvSpPr txBox="1">
              <a:spLocks noChangeArrowheads="1"/>
            </p:cNvSpPr>
            <p:nvPr/>
          </p:nvSpPr>
          <p:spPr bwMode="auto">
            <a:xfrm>
              <a:off x="1020" y="3018"/>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v</a:t>
              </a:r>
              <a:r>
                <a:rPr lang="en-US" altLang="zh-CN" b="0" baseline="-25000">
                  <a:solidFill>
                    <a:schemeClr val="bg2">
                      <a:lumMod val="50000"/>
                    </a:schemeClr>
                  </a:solidFill>
                </a:rPr>
                <a:t>4</a:t>
              </a:r>
              <a:r>
                <a:rPr lang="zh-CN" altLang="en-US" b="0">
                  <a:solidFill>
                    <a:schemeClr val="bg2">
                      <a:lumMod val="50000"/>
                    </a:schemeClr>
                  </a:solidFill>
                </a:rPr>
                <a:t>　 </a:t>
              </a:r>
            </a:p>
          </p:txBody>
        </p:sp>
        <p:sp>
          <p:nvSpPr>
            <p:cNvPr id="11307" name="Text Box 37"/>
            <p:cNvSpPr txBox="1">
              <a:spLocks noChangeArrowheads="1"/>
            </p:cNvSpPr>
            <p:nvPr/>
          </p:nvSpPr>
          <p:spPr bwMode="auto">
            <a:xfrm>
              <a:off x="1882" y="2387"/>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v</a:t>
              </a:r>
              <a:r>
                <a:rPr lang="en-US" altLang="zh-CN" b="0" baseline="-25000">
                  <a:solidFill>
                    <a:schemeClr val="bg2">
                      <a:lumMod val="50000"/>
                    </a:schemeClr>
                  </a:solidFill>
                </a:rPr>
                <a:t>5</a:t>
              </a:r>
              <a:r>
                <a:rPr lang="zh-CN" altLang="en-US" b="0">
                  <a:solidFill>
                    <a:schemeClr val="bg2">
                      <a:lumMod val="50000"/>
                    </a:schemeClr>
                  </a:solidFill>
                </a:rPr>
                <a:t>　 </a:t>
              </a:r>
            </a:p>
          </p:txBody>
        </p:sp>
      </p:grpSp>
      <p:sp>
        <p:nvSpPr>
          <p:cNvPr id="335910" name="Text Box 38"/>
          <p:cNvSpPr txBox="1">
            <a:spLocks noChangeArrowheads="1"/>
          </p:cNvSpPr>
          <p:nvPr/>
        </p:nvSpPr>
        <p:spPr bwMode="auto">
          <a:xfrm>
            <a:off x="1128183" y="3681413"/>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2">
                    <a:lumMod val="50000"/>
                  </a:schemeClr>
                </a:solidFill>
              </a:rPr>
              <a:t>E</a:t>
            </a:r>
            <a:r>
              <a:rPr lang="en-US" altLang="zh-CN" baseline="-25000">
                <a:solidFill>
                  <a:schemeClr val="bg2">
                    <a:lumMod val="50000"/>
                  </a:schemeClr>
                </a:solidFill>
              </a:rPr>
              <a:t>2</a:t>
            </a:r>
            <a:r>
              <a:rPr lang="zh-CN" altLang="en-US">
                <a:solidFill>
                  <a:schemeClr val="bg2">
                    <a:lumMod val="50000"/>
                  </a:schemeClr>
                </a:solidFill>
              </a:rPr>
              <a:t>　 </a:t>
            </a:r>
          </a:p>
        </p:txBody>
      </p:sp>
      <p:sp>
        <p:nvSpPr>
          <p:cNvPr id="335911" name="Text Box 39"/>
          <p:cNvSpPr txBox="1">
            <a:spLocks noChangeArrowheads="1"/>
          </p:cNvSpPr>
          <p:nvPr/>
        </p:nvSpPr>
        <p:spPr bwMode="auto">
          <a:xfrm>
            <a:off x="2377017" y="2995613"/>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dirty="0">
                <a:solidFill>
                  <a:schemeClr val="bg1"/>
                </a:solidFill>
              </a:rPr>
              <a:t>E</a:t>
            </a:r>
            <a:r>
              <a:rPr lang="en-US" altLang="zh-CN" baseline="-25000" dirty="0">
                <a:solidFill>
                  <a:schemeClr val="bg1"/>
                </a:solidFill>
              </a:rPr>
              <a:t>3</a:t>
            </a:r>
            <a:r>
              <a:rPr lang="zh-CN" altLang="en-US" dirty="0">
                <a:solidFill>
                  <a:schemeClr val="bg1"/>
                </a:solidFill>
              </a:rPr>
              <a:t>　 </a:t>
            </a:r>
          </a:p>
        </p:txBody>
      </p:sp>
      <p:sp>
        <p:nvSpPr>
          <p:cNvPr id="335912" name="Text Box 40"/>
          <p:cNvSpPr txBox="1">
            <a:spLocks noChangeArrowheads="1"/>
          </p:cNvSpPr>
          <p:nvPr/>
        </p:nvSpPr>
        <p:spPr bwMode="auto">
          <a:xfrm>
            <a:off x="1513417" y="4219576"/>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2">
                    <a:lumMod val="50000"/>
                  </a:schemeClr>
                </a:solidFill>
              </a:rPr>
              <a:t>E</a:t>
            </a:r>
            <a:r>
              <a:rPr lang="en-US" altLang="zh-CN" baseline="-25000">
                <a:solidFill>
                  <a:schemeClr val="bg2">
                    <a:lumMod val="50000"/>
                  </a:schemeClr>
                </a:solidFill>
              </a:rPr>
              <a:t>4</a:t>
            </a:r>
            <a:r>
              <a:rPr lang="zh-CN" altLang="en-US">
                <a:solidFill>
                  <a:schemeClr val="bg2">
                    <a:lumMod val="50000"/>
                  </a:schemeClr>
                </a:solidFill>
              </a:rPr>
              <a:t>　 </a:t>
            </a:r>
          </a:p>
        </p:txBody>
      </p:sp>
      <p:sp>
        <p:nvSpPr>
          <p:cNvPr id="335913" name="Text Box 41"/>
          <p:cNvSpPr txBox="1">
            <a:spLocks noChangeArrowheads="1"/>
          </p:cNvSpPr>
          <p:nvPr/>
        </p:nvSpPr>
        <p:spPr bwMode="auto">
          <a:xfrm>
            <a:off x="2664883" y="4219576"/>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2">
                    <a:lumMod val="50000"/>
                  </a:schemeClr>
                </a:solidFill>
              </a:rPr>
              <a:t>E</a:t>
            </a:r>
            <a:r>
              <a:rPr lang="en-US" altLang="zh-CN" baseline="-25000">
                <a:solidFill>
                  <a:schemeClr val="bg2">
                    <a:lumMod val="50000"/>
                  </a:schemeClr>
                </a:solidFill>
              </a:rPr>
              <a:t>5</a:t>
            </a:r>
            <a:r>
              <a:rPr lang="zh-CN" altLang="en-US">
                <a:solidFill>
                  <a:schemeClr val="bg2">
                    <a:lumMod val="50000"/>
                  </a:schemeClr>
                </a:solidFill>
              </a:rPr>
              <a:t>　 </a:t>
            </a:r>
          </a:p>
        </p:txBody>
      </p:sp>
      <p:sp>
        <p:nvSpPr>
          <p:cNvPr id="335914" name="Text Box 42"/>
          <p:cNvSpPr txBox="1">
            <a:spLocks noChangeArrowheads="1"/>
          </p:cNvSpPr>
          <p:nvPr/>
        </p:nvSpPr>
        <p:spPr bwMode="auto">
          <a:xfrm>
            <a:off x="3528483" y="2995613"/>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2">
                    <a:lumMod val="50000"/>
                  </a:schemeClr>
                </a:solidFill>
              </a:rPr>
              <a:t>E</a:t>
            </a:r>
            <a:r>
              <a:rPr lang="en-US" altLang="zh-CN" baseline="-25000">
                <a:solidFill>
                  <a:schemeClr val="bg2">
                    <a:lumMod val="50000"/>
                  </a:schemeClr>
                </a:solidFill>
              </a:rPr>
              <a:t>6</a:t>
            </a:r>
            <a:r>
              <a:rPr lang="zh-CN" altLang="en-US">
                <a:solidFill>
                  <a:schemeClr val="bg2">
                    <a:lumMod val="50000"/>
                  </a:schemeClr>
                </a:solidFill>
              </a:rPr>
              <a:t>　 </a:t>
            </a:r>
          </a:p>
        </p:txBody>
      </p:sp>
      <p:sp>
        <p:nvSpPr>
          <p:cNvPr id="335915" name="Text Box 43"/>
          <p:cNvSpPr txBox="1">
            <a:spLocks noChangeArrowheads="1"/>
          </p:cNvSpPr>
          <p:nvPr/>
        </p:nvSpPr>
        <p:spPr bwMode="auto">
          <a:xfrm>
            <a:off x="1608667" y="328453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dirty="0">
                <a:solidFill>
                  <a:schemeClr val="bg1"/>
                </a:solidFill>
              </a:rPr>
              <a:t>S</a:t>
            </a:r>
            <a:r>
              <a:rPr lang="en-US" altLang="zh-CN" baseline="-25000" dirty="0">
                <a:solidFill>
                  <a:schemeClr val="bg1"/>
                </a:solidFill>
              </a:rPr>
              <a:t>1</a:t>
            </a:r>
            <a:r>
              <a:rPr lang="zh-CN" altLang="en-US" dirty="0">
                <a:solidFill>
                  <a:schemeClr val="bg1"/>
                </a:solidFill>
              </a:rPr>
              <a:t>　 </a:t>
            </a:r>
          </a:p>
        </p:txBody>
      </p:sp>
      <p:sp>
        <p:nvSpPr>
          <p:cNvPr id="335916" name="Text Box 44"/>
          <p:cNvSpPr txBox="1">
            <a:spLocks noChangeArrowheads="1"/>
          </p:cNvSpPr>
          <p:nvPr/>
        </p:nvSpPr>
        <p:spPr bwMode="auto">
          <a:xfrm>
            <a:off x="2184401" y="3860801"/>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i="1">
                <a:solidFill>
                  <a:schemeClr val="bg1"/>
                </a:solidFill>
              </a:rPr>
              <a:t>S</a:t>
            </a:r>
            <a:r>
              <a:rPr lang="en-US" altLang="zh-CN" baseline="-25000">
                <a:solidFill>
                  <a:schemeClr val="bg1"/>
                </a:solidFill>
              </a:rPr>
              <a:t>2</a:t>
            </a:r>
            <a:r>
              <a:rPr lang="zh-CN" altLang="en-US">
                <a:solidFill>
                  <a:schemeClr val="bg1"/>
                </a:solidFill>
              </a:rPr>
              <a:t>　 </a:t>
            </a:r>
          </a:p>
        </p:txBody>
      </p:sp>
      <p:sp>
        <p:nvSpPr>
          <p:cNvPr id="25"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4608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35876"/>
                                        </p:tgtEl>
                                        <p:attrNameLst>
                                          <p:attrName>style.visibility</p:attrName>
                                        </p:attrNameLst>
                                      </p:cBhvr>
                                      <p:to>
                                        <p:strVal val="visible"/>
                                      </p:to>
                                    </p:set>
                                    <p:animEffect transition="in" filter="wipe(up)">
                                      <p:cBhvr>
                                        <p:cTn id="15" dur="500"/>
                                        <p:tgtEl>
                                          <p:spTgt spid="3358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3589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3591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359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3591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3591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335914"/>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335887"/>
                                        </p:tgtEl>
                                        <p:attrNameLst>
                                          <p:attrName>style.visibility</p:attrName>
                                        </p:attrNameLst>
                                      </p:cBhvr>
                                      <p:to>
                                        <p:strVal val="visible"/>
                                      </p:to>
                                    </p:set>
                                    <p:animEffect transition="in" filter="wipe(up)">
                                      <p:cBhvr>
                                        <p:cTn id="44" dur="500"/>
                                        <p:tgtEl>
                                          <p:spTgt spid="3358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335915"/>
                                        </p:tgtEl>
                                        <p:attrNameLst>
                                          <p:attrName>style.visibility</p:attrName>
                                        </p:attrNameLst>
                                      </p:cBhvr>
                                      <p:to>
                                        <p:strVal val="visible"/>
                                      </p:to>
                                    </p:set>
                                  </p:childTnLst>
                                </p:cTn>
                              </p:par>
                            </p:childTnLst>
                          </p:cTn>
                        </p:par>
                        <p:par>
                          <p:cTn id="49" fill="hold" nodeType="afterGroup">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33591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335896"/>
                                        </p:tgtEl>
                                        <p:attrNameLst>
                                          <p:attrName>style.visibility</p:attrName>
                                        </p:attrNameLst>
                                      </p:cBhvr>
                                      <p:to>
                                        <p:strVal val="visible"/>
                                      </p:to>
                                    </p:set>
                                    <p:animEffect transition="in" filter="wipe(up)">
                                      <p:cBhvr>
                                        <p:cTn id="56" dur="500"/>
                                        <p:tgtEl>
                                          <p:spTgt spid="33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95" grpId="0" autoUpdateAnimBg="0"/>
      <p:bldP spid="335910" grpId="0" autoUpdateAnimBg="0"/>
      <p:bldP spid="335911" grpId="0" autoUpdateAnimBg="0"/>
      <p:bldP spid="335912" grpId="0" autoUpdateAnimBg="0"/>
      <p:bldP spid="335913" grpId="0" autoUpdateAnimBg="0"/>
      <p:bldP spid="335914" grpId="0" autoUpdateAnimBg="0"/>
      <p:bldP spid="335915" grpId="0" autoUpdateAnimBg="0"/>
      <p:bldP spid="33591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5" name="Rectangle 3"/>
          <p:cNvSpPr>
            <a:spLocks noGrp="1" noChangeArrowheads="1"/>
          </p:cNvSpPr>
          <p:nvPr>
            <p:ph type="body" sz="half" idx="1"/>
          </p:nvPr>
        </p:nvSpPr>
        <p:spPr>
          <a:xfrm>
            <a:off x="755651" y="1752601"/>
            <a:ext cx="7164916" cy="4556125"/>
          </a:xfrm>
        </p:spPr>
        <p:txBody>
          <a:body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pic>
        <p:nvPicPr>
          <p:cNvPr id="1229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5067" y="2801939"/>
            <a:ext cx="3249084" cy="36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2551" y="2794001"/>
            <a:ext cx="3647016" cy="358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内容占位符 8"/>
          <p:cNvSpPr>
            <a:spLocks noGrp="1"/>
          </p:cNvSpPr>
          <p:nvPr>
            <p:ph sz="quarter" idx="2"/>
          </p:nvPr>
        </p:nvSpPr>
        <p:spPr/>
        <p:txBody>
          <a:bodyPr/>
          <a:lstStyle/>
          <a:p>
            <a:endParaRPr lang="zh-CN" altLang="en-US" smtClean="0"/>
          </a:p>
        </p:txBody>
      </p:sp>
      <p:sp>
        <p:nvSpPr>
          <p:cNvPr id="9"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15449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5875">
                                            <p:txEl>
                                              <p:pRg st="0" end="0"/>
                                            </p:txEl>
                                          </p:spTgt>
                                        </p:tgtEl>
                                        <p:attrNameLst>
                                          <p:attrName>style.visibility</p:attrName>
                                        </p:attrNameLst>
                                      </p:cBhvr>
                                      <p:to>
                                        <p:strVal val="visible"/>
                                      </p:to>
                                    </p:set>
                                    <p:animEffect transition="in" filter="wipe(up)">
                                      <p:cBhvr>
                                        <p:cTn id="7" dur="500"/>
                                        <p:tgtEl>
                                          <p:spTgt spid="335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gtEl>
                                        <p:attrNameLst>
                                          <p:attrName>style.visibility</p:attrName>
                                        </p:attrNameLst>
                                      </p:cBhvr>
                                      <p:to>
                                        <p:strVal val="visible"/>
                                      </p:to>
                                    </p:set>
                                    <p:animEffect transition="in" filter="fade">
                                      <p:cBhvr>
                                        <p:cTn id="12" dur="500"/>
                                        <p:tgtEl>
                                          <p:spTgt spid="122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09600" y="188913"/>
            <a:ext cx="10972800" cy="1371600"/>
          </a:xfrm>
        </p:spPr>
        <p:txBody>
          <a:bodyPr>
            <a:normAutofit/>
          </a:bodyPr>
          <a:lstStyle/>
          <a:p>
            <a:pPr lvl="1" eaLnBrk="1" hangingPunct="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本讲内容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435" name="Rectangle 3"/>
          <p:cNvSpPr>
            <a:spLocks noGrp="1" noChangeArrowheads="1"/>
          </p:cNvSpPr>
          <p:nvPr>
            <p:ph type="body" idx="1"/>
          </p:nvPr>
        </p:nvSpPr>
        <p:spPr>
          <a:xfrm>
            <a:off x="767408" y="1628800"/>
            <a:ext cx="11150600" cy="4956175"/>
          </a:xfrm>
        </p:spPr>
        <p:txBody>
          <a:bodyPr>
            <a:normAutofit fontScale="92500" lnSpcReduction="10000"/>
          </a:bodyPr>
          <a:lstStyle/>
          <a:p>
            <a:pPr eaLnBrk="1" hangingPunct="1">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1  </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三维模型要素</a:t>
            </a: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a:p>
            <a:pPr eaLnBrk="1" hangingPunct="1">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	1.1  </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三维</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几何元素</a:t>
            </a:r>
          </a:p>
          <a:p>
            <a:pPr eaLnBrk="1" hangingPunct="1">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	1.2  </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定义</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几何元素</a:t>
            </a:r>
          </a:p>
          <a:p>
            <a:pPr marL="514350" indent="-514350" eaLnBrk="1" hangingPunct="1">
              <a:spcBef>
                <a:spcPts val="2400"/>
              </a:spcBef>
              <a:buAutoNum type="arabicPlain" startAt="2"/>
            </a:pP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三维</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形体建模</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方法</a:t>
            </a: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	2.1</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建模方法</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分类</a:t>
            </a: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	2.2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表面多边形</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法</a:t>
            </a:r>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	2.3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曲面建模</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方法</a:t>
            </a:r>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	2.4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可变形柔性物体的建模</a:t>
            </a:r>
          </a:p>
          <a:p>
            <a:pPr lvl="1" indent="0">
              <a:spcBef>
                <a:spcPts val="2400"/>
              </a:spcBef>
            </a:pP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a:p>
            <a:pPr lvl="1" indent="0">
              <a:spcBef>
                <a:spcPts val="2400"/>
              </a:spcBef>
            </a:pP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marL="514350" lvl="2" indent="-514350">
              <a:spcBef>
                <a:spcPts val="2400"/>
              </a:spcBef>
              <a:buAutoNum type="arabicPlain" startAt="2"/>
            </a:pP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a:p>
            <a:pPr>
              <a:spcBef>
                <a:spcPts val="2400"/>
              </a:spcBef>
            </a:pP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a:p>
            <a:pPr>
              <a:spcBef>
                <a:spcPts val="2400"/>
              </a:spcBef>
            </a:pP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7081983" y="2555189"/>
            <a:ext cx="6768752" cy="5576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2.5 </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扫描表示</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2.6 </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结构实体几何法</a:t>
            </a: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CSG</a:t>
            </a:r>
          </a:p>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2.7 </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八叉树体模型表示方法</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2.8 BSP</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树场景模型表示</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2.9 </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分形几何模型表示法</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lvl="1" indent="0" defTabSz="914216">
              <a:lnSpc>
                <a:spcPct val="8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2.10 </a:t>
            </a:r>
            <a:r>
              <a:rPr lang="zh-CN" altLang="en-US" sz="26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粒子系统模型表示法</a:t>
            </a:r>
          </a:p>
          <a:p>
            <a:pPr lvl="1" indent="0"/>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lvl="1" indent="0"/>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a:p>
            <a:pPr lvl="1" indent="0"/>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247504846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435">
                                            <p:bg/>
                                          </p:spTgt>
                                        </p:tgtEl>
                                        <p:attrNameLst>
                                          <p:attrName>style.visibility</p:attrName>
                                        </p:attrNameLst>
                                      </p:cBhvr>
                                      <p:to>
                                        <p:strVal val="visible"/>
                                      </p:to>
                                    </p:set>
                                    <p:animEffect transition="in" filter="wipe(up)">
                                      <p:cBhvr>
                                        <p:cTn id="7" dur="500"/>
                                        <p:tgtEl>
                                          <p:spTgt spid="1843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435">
                                            <p:txEl>
                                              <p:pRg st="0" end="0"/>
                                            </p:txEl>
                                          </p:spTgt>
                                        </p:tgtEl>
                                        <p:attrNameLst>
                                          <p:attrName>style.visibility</p:attrName>
                                        </p:attrNameLst>
                                      </p:cBhvr>
                                      <p:to>
                                        <p:strVal val="visible"/>
                                      </p:to>
                                    </p:set>
                                    <p:animEffect transition="in" filter="wipe(up)">
                                      <p:cBhvr>
                                        <p:cTn id="12" dur="500"/>
                                        <p:tgtEl>
                                          <p:spTgt spid="184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435">
                                            <p:txEl>
                                              <p:pRg st="1" end="1"/>
                                            </p:txEl>
                                          </p:spTgt>
                                        </p:tgtEl>
                                        <p:attrNameLst>
                                          <p:attrName>style.visibility</p:attrName>
                                        </p:attrNameLst>
                                      </p:cBhvr>
                                      <p:to>
                                        <p:strVal val="visible"/>
                                      </p:to>
                                    </p:set>
                                    <p:animEffect transition="in" filter="wipe(up)">
                                      <p:cBhvr>
                                        <p:cTn id="17" dur="500"/>
                                        <p:tgtEl>
                                          <p:spTgt spid="184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435">
                                            <p:txEl>
                                              <p:pRg st="2" end="2"/>
                                            </p:txEl>
                                          </p:spTgt>
                                        </p:tgtEl>
                                        <p:attrNameLst>
                                          <p:attrName>style.visibility</p:attrName>
                                        </p:attrNameLst>
                                      </p:cBhvr>
                                      <p:to>
                                        <p:strVal val="visible"/>
                                      </p:to>
                                    </p:set>
                                    <p:animEffect transition="in" filter="wipe(up)">
                                      <p:cBhvr>
                                        <p:cTn id="22" dur="500"/>
                                        <p:tgtEl>
                                          <p:spTgt spid="184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435">
                                            <p:txEl>
                                              <p:pRg st="3" end="3"/>
                                            </p:txEl>
                                          </p:spTgt>
                                        </p:tgtEl>
                                        <p:attrNameLst>
                                          <p:attrName>style.visibility</p:attrName>
                                        </p:attrNameLst>
                                      </p:cBhvr>
                                      <p:to>
                                        <p:strVal val="visible"/>
                                      </p:to>
                                    </p:set>
                                    <p:animEffect transition="in" filter="wipe(up)">
                                      <p:cBhvr>
                                        <p:cTn id="27" dur="500"/>
                                        <p:tgtEl>
                                          <p:spTgt spid="18435">
                                            <p:txEl>
                                              <p:pRg st="3" end="3"/>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435">
                                            <p:txEl>
                                              <p:pRg st="4" end="4"/>
                                            </p:txEl>
                                          </p:spTgt>
                                        </p:tgtEl>
                                        <p:attrNameLst>
                                          <p:attrName>style.visibility</p:attrName>
                                        </p:attrNameLst>
                                      </p:cBhvr>
                                      <p:to>
                                        <p:strVal val="visible"/>
                                      </p:to>
                                    </p:set>
                                    <p:animEffect transition="in" filter="wipe(up)">
                                      <p:cBhvr>
                                        <p:cTn id="30" dur="500"/>
                                        <p:tgtEl>
                                          <p:spTgt spid="18435">
                                            <p:txEl>
                                              <p:pRg st="4" end="4"/>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8435">
                                            <p:txEl>
                                              <p:pRg st="5" end="5"/>
                                            </p:txEl>
                                          </p:spTgt>
                                        </p:tgtEl>
                                        <p:attrNameLst>
                                          <p:attrName>style.visibility</p:attrName>
                                        </p:attrNameLst>
                                      </p:cBhvr>
                                      <p:to>
                                        <p:strVal val="visible"/>
                                      </p:to>
                                    </p:set>
                                    <p:animEffect transition="in" filter="wipe(up)">
                                      <p:cBhvr>
                                        <p:cTn id="33" dur="500"/>
                                        <p:tgtEl>
                                          <p:spTgt spid="18435">
                                            <p:txEl>
                                              <p:pRg st="5" end="5"/>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8435">
                                            <p:txEl>
                                              <p:pRg st="6" end="6"/>
                                            </p:txEl>
                                          </p:spTgt>
                                        </p:tgtEl>
                                        <p:attrNameLst>
                                          <p:attrName>style.visibility</p:attrName>
                                        </p:attrNameLst>
                                      </p:cBhvr>
                                      <p:to>
                                        <p:strVal val="visible"/>
                                      </p:to>
                                    </p:set>
                                    <p:animEffect transition="in" filter="wipe(up)">
                                      <p:cBhvr>
                                        <p:cTn id="36" dur="500"/>
                                        <p:tgtEl>
                                          <p:spTgt spid="18435">
                                            <p:txEl>
                                              <p:pRg st="6" end="6"/>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8435">
                                            <p:txEl>
                                              <p:pRg st="7" end="7"/>
                                            </p:txEl>
                                          </p:spTgt>
                                        </p:tgtEl>
                                        <p:attrNameLst>
                                          <p:attrName>style.visibility</p:attrName>
                                        </p:attrNameLst>
                                      </p:cBhvr>
                                      <p:to>
                                        <p:strVal val="visible"/>
                                      </p:to>
                                    </p:set>
                                    <p:animEffect transition="in" filter="wipe(up)">
                                      <p:cBhvr>
                                        <p:cTn id="39" dur="500"/>
                                        <p:tgtEl>
                                          <p:spTgt spid="18435">
                                            <p:txEl>
                                              <p:pRg st="7" end="7"/>
                                            </p:txEl>
                                          </p:spTgt>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内容占位符 1"/>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440085" y="2744804"/>
            <a:ext cx="4726516" cy="3556050"/>
          </a:xfr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4034" y="2708920"/>
            <a:ext cx="3824817" cy="359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3933" y="2726129"/>
            <a:ext cx="3219451" cy="35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Grp="1" noChangeArrowheads="1"/>
          </p:cNvSpPr>
          <p:nvPr>
            <p:ph type="body" sz="half" idx="1"/>
          </p:nvPr>
        </p:nvSpPr>
        <p:spPr>
          <a:xfrm>
            <a:off x="755651" y="1752601"/>
            <a:ext cx="7164916" cy="4556125"/>
          </a:xfrm>
        </p:spPr>
        <p:txBody>
          <a:body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0"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59042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内容占位符 5"/>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43934" y="2730501"/>
            <a:ext cx="5120217" cy="3437027"/>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1584" y="2898776"/>
            <a:ext cx="6398683" cy="305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nvSpPr>
        <p:spPr>
          <a:xfrm>
            <a:off x="797034" y="1844675"/>
            <a:ext cx="7164916" cy="455612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9" name="Rectangle 2"/>
          <p:cNvSpPr>
            <a:spLocks noGrp="1" noChangeArrowheads="1"/>
          </p:cNvSpPr>
          <p:nvPr/>
        </p:nvSpPr>
        <p:spPr>
          <a:xfrm>
            <a:off x="879801" y="457199"/>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58980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3"/>
          <p:cNvSpPr>
            <a:spLocks noGrp="1" noChangeArrowheads="1"/>
          </p:cNvSpPr>
          <p:nvPr/>
        </p:nvSpPr>
        <p:spPr>
          <a:xfrm>
            <a:off x="797034" y="1844675"/>
            <a:ext cx="7164916" cy="455612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pic>
        <p:nvPicPr>
          <p:cNvPr id="9" name="内容占位符 8"/>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320136" y="2019091"/>
            <a:ext cx="2381249" cy="2111263"/>
          </a:xfrm>
        </p:spPr>
      </p:pic>
      <p:pic>
        <p:nvPicPr>
          <p:cNvPr id="15365"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284" y="2636838"/>
            <a:ext cx="3208867" cy="352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8719" y="4464345"/>
            <a:ext cx="2161116" cy="19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31247" y="4491128"/>
            <a:ext cx="2230967" cy="19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nvSpPr>
        <p:spPr>
          <a:xfrm>
            <a:off x="879801" y="457199"/>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1938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内容占位符 2"/>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47652" y="2822576"/>
            <a:ext cx="3788833" cy="3167337"/>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2967" y="2817814"/>
            <a:ext cx="3831167" cy="312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0851" y="2822576"/>
            <a:ext cx="3608916" cy="312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Grp="1" noChangeArrowheads="1"/>
          </p:cNvSpPr>
          <p:nvPr/>
        </p:nvSpPr>
        <p:spPr>
          <a:xfrm>
            <a:off x="797034" y="1844675"/>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0" name="Rectangle 2"/>
          <p:cNvSpPr>
            <a:spLocks noGrp="1" noChangeArrowheads="1"/>
          </p:cNvSpPr>
          <p:nvPr/>
        </p:nvSpPr>
        <p:spPr>
          <a:xfrm>
            <a:off x="879801" y="457199"/>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6737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内容占位符 5"/>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83118" y="2930524"/>
            <a:ext cx="3896783" cy="3226843"/>
          </a:xfr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79418" y="2924174"/>
            <a:ext cx="2978149" cy="317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1201" y="2924174"/>
            <a:ext cx="4044951" cy="324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
          <p:cNvSpPr>
            <a:spLocks noGrp="1" noChangeArrowheads="1"/>
          </p:cNvSpPr>
          <p:nvPr/>
        </p:nvSpPr>
        <p:spPr>
          <a:xfrm>
            <a:off x="797034" y="1844675"/>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8" name="Rectangle 2"/>
          <p:cNvSpPr>
            <a:spLocks noGrp="1" noChangeArrowheads="1"/>
          </p:cNvSpPr>
          <p:nvPr/>
        </p:nvSpPr>
        <p:spPr>
          <a:xfrm>
            <a:off x="879801" y="457199"/>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791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6"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1988840"/>
            <a:ext cx="50546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内容占位符 1"/>
          <p:cNvSpPr>
            <a:spLocks noGrp="1"/>
          </p:cNvSpPr>
          <p:nvPr>
            <p:ph sz="quarter" idx="2"/>
          </p:nvPr>
        </p:nvSpPr>
        <p:spPr/>
        <p:txBody>
          <a:bodyPr/>
          <a:lstStyle/>
          <a:p>
            <a:endParaRPr lang="zh-CN" altLang="en-US" dirty="0" smtClean="0"/>
          </a:p>
        </p:txBody>
      </p:sp>
      <p:sp>
        <p:nvSpPr>
          <p:cNvPr id="10" name="Rectangle 3"/>
          <p:cNvSpPr>
            <a:spLocks noGrp="1" noChangeArrowheads="1"/>
          </p:cNvSpPr>
          <p:nvPr/>
        </p:nvSpPr>
        <p:spPr>
          <a:xfrm>
            <a:off x="797034" y="1412776"/>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1" name="Rectangle 2"/>
          <p:cNvSpPr>
            <a:spLocks noGrp="1" noChangeArrowheads="1"/>
          </p:cNvSpPr>
          <p:nvPr/>
        </p:nvSpPr>
        <p:spPr>
          <a:xfrm>
            <a:off x="879801" y="260648"/>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42798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内容占位符 2"/>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216652" y="2636839"/>
            <a:ext cx="5784849" cy="3600473"/>
          </a:xfrm>
        </p:spPr>
      </p:pic>
      <p:pic>
        <p:nvPicPr>
          <p:cNvPr id="7" name="内容占位符 3"/>
          <p:cNvPicPr>
            <a:picLocks noGrp="1" noChangeAspect="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120652" y="2636839"/>
            <a:ext cx="5784849" cy="3600473"/>
          </a:xfrm>
        </p:spPr>
      </p:pic>
      <p:sp>
        <p:nvSpPr>
          <p:cNvPr id="10" name="Rectangle 3"/>
          <p:cNvSpPr>
            <a:spLocks noGrp="1" noChangeArrowheads="1"/>
          </p:cNvSpPr>
          <p:nvPr/>
        </p:nvSpPr>
        <p:spPr>
          <a:xfrm>
            <a:off x="797034" y="1412776"/>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1" name="Rectangle 2"/>
          <p:cNvSpPr>
            <a:spLocks noGrp="1" noChangeArrowheads="1"/>
          </p:cNvSpPr>
          <p:nvPr/>
        </p:nvSpPr>
        <p:spPr>
          <a:xfrm>
            <a:off x="879801" y="260648"/>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898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4" name="内容占位符 4"/>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135560" y="2263912"/>
            <a:ext cx="7380817" cy="4248992"/>
          </a:xfrm>
        </p:spPr>
      </p:pic>
      <p:sp>
        <p:nvSpPr>
          <p:cNvPr id="9" name="Rectangle 3"/>
          <p:cNvSpPr>
            <a:spLocks noGrp="1" noChangeArrowheads="1"/>
          </p:cNvSpPr>
          <p:nvPr/>
        </p:nvSpPr>
        <p:spPr>
          <a:xfrm>
            <a:off x="797034" y="1412776"/>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0" name="Rectangle 2"/>
          <p:cNvSpPr>
            <a:spLocks noGrp="1" noChangeArrowheads="1"/>
          </p:cNvSpPr>
          <p:nvPr/>
        </p:nvSpPr>
        <p:spPr>
          <a:xfrm>
            <a:off x="879801" y="260648"/>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795458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8" name="内容占位符 5"/>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159000" y="2060848"/>
            <a:ext cx="7569200" cy="4680520"/>
          </a:xfrm>
        </p:spPr>
      </p:pic>
      <p:sp>
        <p:nvSpPr>
          <p:cNvPr id="9" name="Rectangle 3"/>
          <p:cNvSpPr>
            <a:spLocks noGrp="1" noChangeArrowheads="1"/>
          </p:cNvSpPr>
          <p:nvPr/>
        </p:nvSpPr>
        <p:spPr>
          <a:xfrm>
            <a:off x="797034" y="1412776"/>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0" name="Rectangle 2"/>
          <p:cNvSpPr>
            <a:spLocks noGrp="1" noChangeArrowheads="1"/>
          </p:cNvSpPr>
          <p:nvPr/>
        </p:nvSpPr>
        <p:spPr>
          <a:xfrm>
            <a:off x="879801" y="260648"/>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542178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32" name="内容占位符 2"/>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991544" y="2132856"/>
            <a:ext cx="8051800" cy="4617765"/>
          </a:xfrm>
        </p:spPr>
      </p:pic>
      <p:sp>
        <p:nvSpPr>
          <p:cNvPr id="13" name="Rectangle 3"/>
          <p:cNvSpPr>
            <a:spLocks noGrp="1" noChangeArrowheads="1"/>
          </p:cNvSpPr>
          <p:nvPr/>
        </p:nvSpPr>
        <p:spPr>
          <a:xfrm>
            <a:off x="797034" y="1412776"/>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4" name="Rectangle 2"/>
          <p:cNvSpPr>
            <a:spLocks noGrp="1" noChangeArrowheads="1"/>
          </p:cNvSpPr>
          <p:nvPr/>
        </p:nvSpPr>
        <p:spPr>
          <a:xfrm>
            <a:off x="879801" y="260648"/>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184658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24740" y="3789040"/>
            <a:ext cx="2554544"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三维模型要素</a:t>
            </a:r>
            <a:endParaRPr sz="3200" b="1" dirty="0"/>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dirty="0" smtClean="0"/>
                <a:t>1</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623947827"/>
      </p:ext>
    </p:extLst>
  </p:cSld>
  <p:clrMapOvr>
    <a:masterClrMapping/>
  </p:clrMapOvr>
  <p:transition spd="slow" advClick="0" advTm="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333" y="2008238"/>
            <a:ext cx="9076267" cy="47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Grp="1" noChangeArrowheads="1"/>
          </p:cNvSpPr>
          <p:nvPr/>
        </p:nvSpPr>
        <p:spPr>
          <a:xfrm>
            <a:off x="797034" y="1340768"/>
            <a:ext cx="7164916" cy="864245"/>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表面</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法建模实例</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469900" indent="-469900" eaLnBrk="1" hangingPunct="1"/>
            <a:endParaRPr lang="zh-CN" altLang="en-US" sz="2800" dirty="0" smtClean="0"/>
          </a:p>
          <a:p>
            <a:pPr marL="908050" lvl="1" indent="-436563" eaLnBrk="1" hangingPunct="1"/>
            <a:endParaRPr lang="zh-CN" altLang="en-US" sz="2400" dirty="0" smtClean="0"/>
          </a:p>
          <a:p>
            <a:pPr marL="908050" lvl="1" indent="-436563" eaLnBrk="1" hangingPunct="1"/>
            <a:endParaRPr lang="zh-CN" altLang="en-US" sz="2400" dirty="0" smtClean="0"/>
          </a:p>
          <a:p>
            <a:pPr marL="908050" lvl="1" indent="-436563" eaLnBrk="1" hangingPunct="1"/>
            <a:endParaRPr lang="zh-CN" altLang="en-US" sz="2400" dirty="0" smtClean="0"/>
          </a:p>
          <a:p>
            <a:pPr marL="1304925" lvl="2" indent="-395288" eaLnBrk="1" hangingPunct="1"/>
            <a:endParaRPr lang="en-US" altLang="zh-CN" sz="2000" dirty="0" smtClean="0"/>
          </a:p>
        </p:txBody>
      </p:sp>
      <p:sp>
        <p:nvSpPr>
          <p:cNvPr id="11" name="Rectangle 2"/>
          <p:cNvSpPr>
            <a:spLocks noGrp="1" noChangeArrowheads="1"/>
          </p:cNvSpPr>
          <p:nvPr/>
        </p:nvSpPr>
        <p:spPr>
          <a:xfrm>
            <a:off x="879801" y="188640"/>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表面多边形法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862906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type="body" sz="half" idx="1"/>
          </p:nvPr>
        </p:nvSpPr>
        <p:spPr>
          <a:xfrm>
            <a:off x="609600" y="1557338"/>
            <a:ext cx="10924117" cy="4031902"/>
          </a:xfrm>
        </p:spPr>
        <p:txBody>
          <a:bodyPr>
            <a:normAutofit/>
          </a:bodyPr>
          <a:lstStyle/>
          <a:p>
            <a:pPr marL="717550" lvl="1" indent="-342900" hangingPunct="0">
              <a:lnSpc>
                <a:spcPct val="110000"/>
              </a:lnSpc>
              <a:spcBef>
                <a:spcPts val="6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一般曲面建模</a:t>
            </a: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根据曲面的函数式描述，生成到曲面的多边形网格逼近</a:t>
            </a:r>
          </a:p>
          <a:p>
            <a:pPr marL="717550" lvl="1" indent="-342900" eaLnBrk="1" hangingPunct="0">
              <a:lnSpc>
                <a:spcPct val="110000"/>
              </a:lnSpc>
              <a:spcBef>
                <a:spcPts val="6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二次曲面</a:t>
            </a: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用二次方程进行曲面描述，如球面、椭球面、环面、抛物面、</a:t>
            </a: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双曲面</a:t>
            </a:r>
            <a:endPar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908050" lvl="1" indent="-436563" eaLnBrk="1" hangingPunct="1">
              <a:spcBef>
                <a:spcPts val="1800"/>
              </a:spcBef>
              <a:buFont typeface="Wingdings" pitchFamily="2" charset="2"/>
              <a:buNone/>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椭球面</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方程：</a:t>
            </a:r>
          </a:p>
          <a:p>
            <a:pPr marL="717550" lvl="1" indent="-342900" hangingPunct="0">
              <a:lnSpc>
                <a:spcPct val="110000"/>
              </a:lnSpc>
              <a:spcBef>
                <a:spcPts val="6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超二次曲面</a:t>
            </a: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由二次曲面的表达式生成，加入特定参数，便于调整物体的形状，例如</a:t>
            </a:r>
          </a:p>
          <a:p>
            <a:pPr marL="908050" lvl="1" indent="-436563" eaLnBrk="1" hangingPunct="1">
              <a:spcBef>
                <a:spcPts val="1800"/>
              </a:spcBef>
              <a:buSzPct val="60000"/>
              <a:buFont typeface="Wingdings" pitchFamily="2" charset="2"/>
              <a:buNone/>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超</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椭球面方程：</a:t>
            </a:r>
          </a:p>
        </p:txBody>
      </p:sp>
      <p:graphicFrame>
        <p:nvGraphicFramePr>
          <p:cNvPr id="337924" name="Object 4"/>
          <p:cNvGraphicFramePr>
            <a:graphicFrameLocks noGrp="1" noChangeAspect="1"/>
          </p:cNvGraphicFramePr>
          <p:nvPr>
            <p:ph sz="quarter" idx="2"/>
            <p:extLst>
              <p:ext uri="{D42A27DB-BD31-4B8C-83A1-F6EECF244321}">
                <p14:modId xmlns:p14="http://schemas.microsoft.com/office/powerpoint/2010/main" val="2817272927"/>
              </p:ext>
            </p:extLst>
          </p:nvPr>
        </p:nvGraphicFramePr>
        <p:xfrm>
          <a:off x="3863752" y="3429000"/>
          <a:ext cx="3553883" cy="722313"/>
        </p:xfrm>
        <a:graphic>
          <a:graphicData uri="http://schemas.openxmlformats.org/presentationml/2006/ole">
            <mc:AlternateContent xmlns:mc="http://schemas.openxmlformats.org/markup-compatibility/2006">
              <mc:Choice xmlns:v="urn:schemas-microsoft-com:vml" Requires="v">
                <p:oleObj spid="_x0000_s6285" name="Equation" r:id="rId3" imgW="1536700" imgH="469900" progId="Equation.DSMT4">
                  <p:embed/>
                </p:oleObj>
              </mc:Choice>
              <mc:Fallback>
                <p:oleObj name="Equation" r:id="rId3" imgW="1536700" imgH="4699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752" y="3429000"/>
                        <a:ext cx="3553883"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25" name="Object 5"/>
          <p:cNvGraphicFramePr>
            <a:graphicFrameLocks noGrp="1" noChangeAspect="1"/>
          </p:cNvGraphicFramePr>
          <p:nvPr>
            <p:ph sz="quarter" idx="3"/>
            <p:extLst>
              <p:ext uri="{D42A27DB-BD31-4B8C-83A1-F6EECF244321}">
                <p14:modId xmlns:p14="http://schemas.microsoft.com/office/powerpoint/2010/main" val="1956888902"/>
              </p:ext>
            </p:extLst>
          </p:nvPr>
        </p:nvGraphicFramePr>
        <p:xfrm>
          <a:off x="4295800" y="5085184"/>
          <a:ext cx="4607984" cy="885825"/>
        </p:xfrm>
        <a:graphic>
          <a:graphicData uri="http://schemas.openxmlformats.org/presentationml/2006/ole">
            <mc:AlternateContent xmlns:mc="http://schemas.openxmlformats.org/markup-compatibility/2006">
              <mc:Choice xmlns:v="urn:schemas-microsoft-com:vml" Requires="v">
                <p:oleObj spid="_x0000_s6286" name="Equation" r:id="rId5" imgW="2082800" imgH="533400" progId="Equation.DSMT4">
                  <p:embed/>
                </p:oleObj>
              </mc:Choice>
              <mc:Fallback>
                <p:oleObj name="Equation" r:id="rId5" imgW="2082800" imgH="5334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0" y="5085184"/>
                        <a:ext cx="4607984"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曲面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a:t>
            </a:r>
          </a:p>
        </p:txBody>
      </p:sp>
    </p:spTree>
    <p:extLst>
      <p:ext uri="{BB962C8B-B14F-4D97-AF65-F5344CB8AC3E}">
        <p14:creationId xmlns:p14="http://schemas.microsoft.com/office/powerpoint/2010/main" val="8884108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23">
                                            <p:txEl>
                                              <p:pRg st="0" end="0"/>
                                            </p:txEl>
                                          </p:spTgt>
                                        </p:tgtEl>
                                        <p:attrNameLst>
                                          <p:attrName>style.visibility</p:attrName>
                                        </p:attrNameLst>
                                      </p:cBhvr>
                                      <p:to>
                                        <p:strVal val="visible"/>
                                      </p:to>
                                    </p:set>
                                    <p:animEffect transition="in" filter="wipe(up)">
                                      <p:cBhvr>
                                        <p:cTn id="7" dur="500"/>
                                        <p:tgtEl>
                                          <p:spTgt spid="337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7923">
                                            <p:txEl>
                                              <p:pRg st="1" end="1"/>
                                            </p:txEl>
                                          </p:spTgt>
                                        </p:tgtEl>
                                        <p:attrNameLst>
                                          <p:attrName>style.visibility</p:attrName>
                                        </p:attrNameLst>
                                      </p:cBhvr>
                                      <p:to>
                                        <p:strVal val="visible"/>
                                      </p:to>
                                    </p:set>
                                    <p:animEffect transition="in" filter="wipe(up)">
                                      <p:cBhvr>
                                        <p:cTn id="12" dur="500"/>
                                        <p:tgtEl>
                                          <p:spTgt spid="337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7923">
                                            <p:txEl>
                                              <p:pRg st="2" end="2"/>
                                            </p:txEl>
                                          </p:spTgt>
                                        </p:tgtEl>
                                        <p:attrNameLst>
                                          <p:attrName>style.visibility</p:attrName>
                                        </p:attrNameLst>
                                      </p:cBhvr>
                                      <p:to>
                                        <p:strVal val="visible"/>
                                      </p:to>
                                    </p:set>
                                    <p:animEffect transition="in" filter="wipe(up)">
                                      <p:cBhvr>
                                        <p:cTn id="17" dur="500"/>
                                        <p:tgtEl>
                                          <p:spTgt spid="337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7923">
                                            <p:txEl>
                                              <p:pRg st="3" end="3"/>
                                            </p:txEl>
                                          </p:spTgt>
                                        </p:tgtEl>
                                        <p:attrNameLst>
                                          <p:attrName>style.visibility</p:attrName>
                                        </p:attrNameLst>
                                      </p:cBhvr>
                                      <p:to>
                                        <p:strVal val="visible"/>
                                      </p:to>
                                    </p:set>
                                    <p:animEffect transition="in" filter="wipe(up)">
                                      <p:cBhvr>
                                        <p:cTn id="22" dur="500"/>
                                        <p:tgtEl>
                                          <p:spTgt spid="337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37923">
                                            <p:txEl>
                                              <p:pRg st="4" end="4"/>
                                            </p:txEl>
                                          </p:spTgt>
                                        </p:tgtEl>
                                        <p:attrNameLst>
                                          <p:attrName>style.visibility</p:attrName>
                                        </p:attrNameLst>
                                      </p:cBhvr>
                                      <p:to>
                                        <p:strVal val="visible"/>
                                      </p:to>
                                    </p:set>
                                    <p:animEffect transition="in" filter="wipe(up)">
                                      <p:cBhvr>
                                        <p:cTn id="27" dur="500"/>
                                        <p:tgtEl>
                                          <p:spTgt spid="3379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7924"/>
                                        </p:tgtEl>
                                        <p:attrNameLst>
                                          <p:attrName>style.visibility</p:attrName>
                                        </p:attrNameLst>
                                      </p:cBhvr>
                                      <p:to>
                                        <p:strVal val="visible"/>
                                      </p:to>
                                    </p:set>
                                    <p:animEffect transition="in" filter="wipe(left)">
                                      <p:cBhvr>
                                        <p:cTn id="32" dur="500"/>
                                        <p:tgtEl>
                                          <p:spTgt spid="3379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37923">
                                            <p:txEl>
                                              <p:pRg st="5" end="5"/>
                                            </p:txEl>
                                          </p:spTgt>
                                        </p:tgtEl>
                                        <p:attrNameLst>
                                          <p:attrName>style.visibility</p:attrName>
                                        </p:attrNameLst>
                                      </p:cBhvr>
                                      <p:to>
                                        <p:strVal val="visible"/>
                                      </p:to>
                                    </p:set>
                                    <p:animEffect transition="in" filter="wipe(up)">
                                      <p:cBhvr>
                                        <p:cTn id="37" dur="500"/>
                                        <p:tgtEl>
                                          <p:spTgt spid="3379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37923">
                                            <p:txEl>
                                              <p:pRg st="6" end="6"/>
                                            </p:txEl>
                                          </p:spTgt>
                                        </p:tgtEl>
                                        <p:attrNameLst>
                                          <p:attrName>style.visibility</p:attrName>
                                        </p:attrNameLst>
                                      </p:cBhvr>
                                      <p:to>
                                        <p:strVal val="visible"/>
                                      </p:to>
                                    </p:set>
                                    <p:animEffect transition="in" filter="wipe(up)">
                                      <p:cBhvr>
                                        <p:cTn id="42" dur="500"/>
                                        <p:tgtEl>
                                          <p:spTgt spid="3379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37923">
                                            <p:txEl>
                                              <p:pRg st="7" end="7"/>
                                            </p:txEl>
                                          </p:spTgt>
                                        </p:tgtEl>
                                        <p:attrNameLst>
                                          <p:attrName>style.visibility</p:attrName>
                                        </p:attrNameLst>
                                      </p:cBhvr>
                                      <p:to>
                                        <p:strVal val="visible"/>
                                      </p:to>
                                    </p:set>
                                    <p:animEffect transition="in" filter="wipe(up)">
                                      <p:cBhvr>
                                        <p:cTn id="47" dur="500"/>
                                        <p:tgtEl>
                                          <p:spTgt spid="33792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37925"/>
                                        </p:tgtEl>
                                        <p:attrNameLst>
                                          <p:attrName>style.visibility</p:attrName>
                                        </p:attrNameLst>
                                      </p:cBhvr>
                                      <p:to>
                                        <p:strVal val="visible"/>
                                      </p:to>
                                    </p:set>
                                    <p:animEffect transition="in" filter="wipe(left)">
                                      <p:cBhvr>
                                        <p:cTn id="52" dur="500"/>
                                        <p:tgtEl>
                                          <p:spTgt spid="33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sz="half" idx="1"/>
          </p:nvPr>
        </p:nvSpPr>
        <p:spPr>
          <a:xfrm>
            <a:off x="609600" y="1557338"/>
            <a:ext cx="10924117" cy="3886200"/>
          </a:xfrm>
        </p:spPr>
        <p:txBody>
          <a:bodyPr>
            <a:normAutofit/>
          </a:bodyPr>
          <a:lstStyle/>
          <a:p>
            <a:pPr marL="717550" lvl="1" indent="-342900" eaLnBrk="1" hangingPunct="0">
              <a:lnSpc>
                <a:spcPct val="110000"/>
              </a:lnSpc>
              <a:spcBef>
                <a:spcPts val="6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隐式曲面建模</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2213456"/>
            <a:ext cx="7488767"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曲面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a:t>
            </a:r>
          </a:p>
        </p:txBody>
      </p:sp>
    </p:spTree>
    <p:extLst>
      <p:ext uri="{BB962C8B-B14F-4D97-AF65-F5344CB8AC3E}">
        <p14:creationId xmlns:p14="http://schemas.microsoft.com/office/powerpoint/2010/main" val="10304891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sz="half" idx="1"/>
          </p:nvPr>
        </p:nvSpPr>
        <p:spPr>
          <a:xfrm>
            <a:off x="609600" y="1557338"/>
            <a:ext cx="10924117" cy="3886200"/>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样条参数曲面建模</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曲面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a:t>
            </a:r>
          </a:p>
        </p:txBody>
      </p:sp>
      <p:graphicFrame>
        <p:nvGraphicFramePr>
          <p:cNvPr id="5" name="Object 3"/>
          <p:cNvGraphicFramePr>
            <a:graphicFrameLocks noGrp="1" noChangeAspect="1"/>
          </p:cNvGraphicFramePr>
          <p:nvPr>
            <p:ph sz="half" idx="2"/>
            <p:extLst>
              <p:ext uri="{D42A27DB-BD31-4B8C-83A1-F6EECF244321}">
                <p14:modId xmlns:p14="http://schemas.microsoft.com/office/powerpoint/2010/main" val="1015826781"/>
              </p:ext>
            </p:extLst>
          </p:nvPr>
        </p:nvGraphicFramePr>
        <p:xfrm>
          <a:off x="2128893" y="2348880"/>
          <a:ext cx="6496050" cy="1008063"/>
        </p:xfrm>
        <a:graphic>
          <a:graphicData uri="http://schemas.openxmlformats.org/presentationml/2006/ole">
            <mc:AlternateContent xmlns:mc="http://schemas.openxmlformats.org/markup-compatibility/2006">
              <mc:Choice xmlns:v="urn:schemas-microsoft-com:vml" Requires="v">
                <p:oleObj spid="_x0000_s12334" name="Equation" r:id="rId3" imgW="2870200" imgH="444500" progId="Equation.DSMT4">
                  <p:embed/>
                </p:oleObj>
              </mc:Choice>
              <mc:Fallback>
                <p:oleObj name="Equation" r:id="rId3" imgW="28702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93" y="2348880"/>
                        <a:ext cx="6496050"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4"/>
          <p:cNvGrpSpPr>
            <a:grpSpLocks/>
          </p:cNvGrpSpPr>
          <p:nvPr/>
        </p:nvGrpSpPr>
        <p:grpSpPr bwMode="auto">
          <a:xfrm>
            <a:off x="3074987" y="3837755"/>
            <a:ext cx="4103688" cy="1836738"/>
            <a:chOff x="227" y="2886"/>
            <a:chExt cx="2585" cy="1157"/>
          </a:xfrm>
        </p:grpSpPr>
        <p:sp>
          <p:nvSpPr>
            <p:cNvPr id="8" name="Freeform 5"/>
            <p:cNvSpPr>
              <a:spLocks/>
            </p:cNvSpPr>
            <p:nvPr/>
          </p:nvSpPr>
          <p:spPr bwMode="auto">
            <a:xfrm>
              <a:off x="227" y="3249"/>
              <a:ext cx="839" cy="771"/>
            </a:xfrm>
            <a:custGeom>
              <a:avLst/>
              <a:gdLst>
                <a:gd name="T0" fmla="*/ 0 w 839"/>
                <a:gd name="T1" fmla="*/ 0 h 771"/>
                <a:gd name="T2" fmla="*/ 272 w 839"/>
                <a:gd name="T3" fmla="*/ 113 h 771"/>
                <a:gd name="T4" fmla="*/ 567 w 839"/>
                <a:gd name="T5" fmla="*/ 318 h 771"/>
                <a:gd name="T6" fmla="*/ 839 w 839"/>
                <a:gd name="T7" fmla="*/ 771 h 771"/>
                <a:gd name="T8" fmla="*/ 0 60000 65536"/>
                <a:gd name="T9" fmla="*/ 0 60000 65536"/>
                <a:gd name="T10" fmla="*/ 0 60000 65536"/>
                <a:gd name="T11" fmla="*/ 0 60000 65536"/>
                <a:gd name="T12" fmla="*/ 0 w 839"/>
                <a:gd name="T13" fmla="*/ 0 h 771"/>
                <a:gd name="T14" fmla="*/ 839 w 839"/>
                <a:gd name="T15" fmla="*/ 771 h 771"/>
              </a:gdLst>
              <a:ahLst/>
              <a:cxnLst>
                <a:cxn ang="T8">
                  <a:pos x="T0" y="T1"/>
                </a:cxn>
                <a:cxn ang="T9">
                  <a:pos x="T2" y="T3"/>
                </a:cxn>
                <a:cxn ang="T10">
                  <a:pos x="T4" y="T5"/>
                </a:cxn>
                <a:cxn ang="T11">
                  <a:pos x="T6" y="T7"/>
                </a:cxn>
              </a:cxnLst>
              <a:rect l="T12" t="T13" r="T14" b="T15"/>
              <a:pathLst>
                <a:path w="839" h="771">
                  <a:moveTo>
                    <a:pt x="0" y="0"/>
                  </a:moveTo>
                  <a:cubicBezTo>
                    <a:pt x="89" y="30"/>
                    <a:pt x="178" y="60"/>
                    <a:pt x="272" y="113"/>
                  </a:cubicBezTo>
                  <a:cubicBezTo>
                    <a:pt x="366" y="166"/>
                    <a:pt x="473" y="208"/>
                    <a:pt x="567" y="318"/>
                  </a:cubicBezTo>
                  <a:cubicBezTo>
                    <a:pt x="661" y="428"/>
                    <a:pt x="750" y="599"/>
                    <a:pt x="839" y="771"/>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6"/>
            <p:cNvSpPr>
              <a:spLocks/>
            </p:cNvSpPr>
            <p:nvPr/>
          </p:nvSpPr>
          <p:spPr bwMode="auto">
            <a:xfrm>
              <a:off x="1860" y="2898"/>
              <a:ext cx="952" cy="895"/>
            </a:xfrm>
            <a:custGeom>
              <a:avLst/>
              <a:gdLst>
                <a:gd name="T0" fmla="*/ 0 w 952"/>
                <a:gd name="T1" fmla="*/ 79 h 895"/>
                <a:gd name="T2" fmla="*/ 204 w 952"/>
                <a:gd name="T3" fmla="*/ 11 h 895"/>
                <a:gd name="T4" fmla="*/ 476 w 952"/>
                <a:gd name="T5" fmla="*/ 147 h 895"/>
                <a:gd name="T6" fmla="*/ 771 w 952"/>
                <a:gd name="T7" fmla="*/ 442 h 895"/>
                <a:gd name="T8" fmla="*/ 952 w 952"/>
                <a:gd name="T9" fmla="*/ 895 h 895"/>
                <a:gd name="T10" fmla="*/ 0 60000 65536"/>
                <a:gd name="T11" fmla="*/ 0 60000 65536"/>
                <a:gd name="T12" fmla="*/ 0 60000 65536"/>
                <a:gd name="T13" fmla="*/ 0 60000 65536"/>
                <a:gd name="T14" fmla="*/ 0 60000 65536"/>
                <a:gd name="T15" fmla="*/ 0 w 952"/>
                <a:gd name="T16" fmla="*/ 0 h 895"/>
                <a:gd name="T17" fmla="*/ 952 w 952"/>
                <a:gd name="T18" fmla="*/ 895 h 895"/>
              </a:gdLst>
              <a:ahLst/>
              <a:cxnLst>
                <a:cxn ang="T10">
                  <a:pos x="T0" y="T1"/>
                </a:cxn>
                <a:cxn ang="T11">
                  <a:pos x="T2" y="T3"/>
                </a:cxn>
                <a:cxn ang="T12">
                  <a:pos x="T4" y="T5"/>
                </a:cxn>
                <a:cxn ang="T13">
                  <a:pos x="T6" y="T7"/>
                </a:cxn>
                <a:cxn ang="T14">
                  <a:pos x="T8" y="T9"/>
                </a:cxn>
              </a:cxnLst>
              <a:rect l="T15" t="T16" r="T17" b="T18"/>
              <a:pathLst>
                <a:path w="952" h="895">
                  <a:moveTo>
                    <a:pt x="0" y="79"/>
                  </a:moveTo>
                  <a:cubicBezTo>
                    <a:pt x="62" y="39"/>
                    <a:pt x="125" y="0"/>
                    <a:pt x="204" y="11"/>
                  </a:cubicBezTo>
                  <a:cubicBezTo>
                    <a:pt x="283" y="22"/>
                    <a:pt x="382" y="75"/>
                    <a:pt x="476" y="147"/>
                  </a:cubicBezTo>
                  <a:cubicBezTo>
                    <a:pt x="570" y="219"/>
                    <a:pt x="692" y="317"/>
                    <a:pt x="771" y="442"/>
                  </a:cubicBezTo>
                  <a:cubicBezTo>
                    <a:pt x="850" y="567"/>
                    <a:pt x="901" y="731"/>
                    <a:pt x="952" y="895"/>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7"/>
            <p:cNvSpPr>
              <a:spLocks/>
            </p:cNvSpPr>
            <p:nvPr/>
          </p:nvSpPr>
          <p:spPr bwMode="auto">
            <a:xfrm>
              <a:off x="1066" y="3695"/>
              <a:ext cx="1746" cy="348"/>
            </a:xfrm>
            <a:custGeom>
              <a:avLst/>
              <a:gdLst>
                <a:gd name="T0" fmla="*/ 0 w 1746"/>
                <a:gd name="T1" fmla="*/ 348 h 348"/>
                <a:gd name="T2" fmla="*/ 340 w 1746"/>
                <a:gd name="T3" fmla="*/ 166 h 348"/>
                <a:gd name="T4" fmla="*/ 748 w 1746"/>
                <a:gd name="T5" fmla="*/ 76 h 348"/>
                <a:gd name="T6" fmla="*/ 1202 w 1746"/>
                <a:gd name="T7" fmla="*/ 8 h 348"/>
                <a:gd name="T8" fmla="*/ 1497 w 1746"/>
                <a:gd name="T9" fmla="*/ 30 h 348"/>
                <a:gd name="T10" fmla="*/ 1746 w 1746"/>
                <a:gd name="T11" fmla="*/ 98 h 348"/>
                <a:gd name="T12" fmla="*/ 0 60000 65536"/>
                <a:gd name="T13" fmla="*/ 0 60000 65536"/>
                <a:gd name="T14" fmla="*/ 0 60000 65536"/>
                <a:gd name="T15" fmla="*/ 0 60000 65536"/>
                <a:gd name="T16" fmla="*/ 0 60000 65536"/>
                <a:gd name="T17" fmla="*/ 0 60000 65536"/>
                <a:gd name="T18" fmla="*/ 0 w 1746"/>
                <a:gd name="T19" fmla="*/ 0 h 348"/>
                <a:gd name="T20" fmla="*/ 1746 w 1746"/>
                <a:gd name="T21" fmla="*/ 348 h 348"/>
              </a:gdLst>
              <a:ahLst/>
              <a:cxnLst>
                <a:cxn ang="T12">
                  <a:pos x="T0" y="T1"/>
                </a:cxn>
                <a:cxn ang="T13">
                  <a:pos x="T2" y="T3"/>
                </a:cxn>
                <a:cxn ang="T14">
                  <a:pos x="T4" y="T5"/>
                </a:cxn>
                <a:cxn ang="T15">
                  <a:pos x="T6" y="T7"/>
                </a:cxn>
                <a:cxn ang="T16">
                  <a:pos x="T8" y="T9"/>
                </a:cxn>
                <a:cxn ang="T17">
                  <a:pos x="T10" y="T11"/>
                </a:cxn>
              </a:cxnLst>
              <a:rect l="T18" t="T19" r="T20" b="T21"/>
              <a:pathLst>
                <a:path w="1746" h="348">
                  <a:moveTo>
                    <a:pt x="0" y="348"/>
                  </a:moveTo>
                  <a:cubicBezTo>
                    <a:pt x="107" y="279"/>
                    <a:pt x="215" y="211"/>
                    <a:pt x="340" y="166"/>
                  </a:cubicBezTo>
                  <a:cubicBezTo>
                    <a:pt x="465" y="121"/>
                    <a:pt x="604" y="102"/>
                    <a:pt x="748" y="76"/>
                  </a:cubicBezTo>
                  <a:cubicBezTo>
                    <a:pt x="892" y="50"/>
                    <a:pt x="1077" y="16"/>
                    <a:pt x="1202" y="8"/>
                  </a:cubicBezTo>
                  <a:cubicBezTo>
                    <a:pt x="1327" y="0"/>
                    <a:pt x="1406" y="15"/>
                    <a:pt x="1497" y="30"/>
                  </a:cubicBezTo>
                  <a:cubicBezTo>
                    <a:pt x="1588" y="45"/>
                    <a:pt x="1667" y="71"/>
                    <a:pt x="1746" y="98"/>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8"/>
            <p:cNvSpPr>
              <a:spLocks/>
            </p:cNvSpPr>
            <p:nvPr/>
          </p:nvSpPr>
          <p:spPr bwMode="auto">
            <a:xfrm>
              <a:off x="227" y="2905"/>
              <a:ext cx="1633" cy="344"/>
            </a:xfrm>
            <a:custGeom>
              <a:avLst/>
              <a:gdLst>
                <a:gd name="T0" fmla="*/ 0 w 1633"/>
                <a:gd name="T1" fmla="*/ 344 h 344"/>
                <a:gd name="T2" fmla="*/ 294 w 1633"/>
                <a:gd name="T3" fmla="*/ 163 h 344"/>
                <a:gd name="T4" fmla="*/ 907 w 1633"/>
                <a:gd name="T5" fmla="*/ 49 h 344"/>
                <a:gd name="T6" fmla="*/ 1383 w 1633"/>
                <a:gd name="T7" fmla="*/ 4 h 344"/>
                <a:gd name="T8" fmla="*/ 1633 w 1633"/>
                <a:gd name="T9" fmla="*/ 72 h 344"/>
                <a:gd name="T10" fmla="*/ 0 60000 65536"/>
                <a:gd name="T11" fmla="*/ 0 60000 65536"/>
                <a:gd name="T12" fmla="*/ 0 60000 65536"/>
                <a:gd name="T13" fmla="*/ 0 60000 65536"/>
                <a:gd name="T14" fmla="*/ 0 60000 65536"/>
                <a:gd name="T15" fmla="*/ 0 w 1633"/>
                <a:gd name="T16" fmla="*/ 0 h 344"/>
                <a:gd name="T17" fmla="*/ 1633 w 1633"/>
                <a:gd name="T18" fmla="*/ 344 h 344"/>
              </a:gdLst>
              <a:ahLst/>
              <a:cxnLst>
                <a:cxn ang="T10">
                  <a:pos x="T0" y="T1"/>
                </a:cxn>
                <a:cxn ang="T11">
                  <a:pos x="T2" y="T3"/>
                </a:cxn>
                <a:cxn ang="T12">
                  <a:pos x="T4" y="T5"/>
                </a:cxn>
                <a:cxn ang="T13">
                  <a:pos x="T6" y="T7"/>
                </a:cxn>
                <a:cxn ang="T14">
                  <a:pos x="T8" y="T9"/>
                </a:cxn>
              </a:cxnLst>
              <a:rect l="T15" t="T16" r="T17" b="T18"/>
              <a:pathLst>
                <a:path w="1633" h="344">
                  <a:moveTo>
                    <a:pt x="0" y="344"/>
                  </a:moveTo>
                  <a:cubicBezTo>
                    <a:pt x="71" y="278"/>
                    <a:pt x="143" y="212"/>
                    <a:pt x="294" y="163"/>
                  </a:cubicBezTo>
                  <a:cubicBezTo>
                    <a:pt x="445" y="114"/>
                    <a:pt x="726" y="75"/>
                    <a:pt x="907" y="49"/>
                  </a:cubicBezTo>
                  <a:cubicBezTo>
                    <a:pt x="1088" y="23"/>
                    <a:pt x="1262" y="0"/>
                    <a:pt x="1383" y="4"/>
                  </a:cubicBezTo>
                  <a:cubicBezTo>
                    <a:pt x="1504" y="8"/>
                    <a:pt x="1568" y="40"/>
                    <a:pt x="1633" y="72"/>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Freeform 9"/>
            <p:cNvSpPr>
              <a:spLocks/>
            </p:cNvSpPr>
            <p:nvPr/>
          </p:nvSpPr>
          <p:spPr bwMode="auto">
            <a:xfrm>
              <a:off x="227" y="2886"/>
              <a:ext cx="2585" cy="1157"/>
            </a:xfrm>
            <a:custGeom>
              <a:avLst/>
              <a:gdLst/>
              <a:ahLst/>
              <a:cxnLst>
                <a:cxn ang="0">
                  <a:pos x="0" y="363"/>
                </a:cxn>
                <a:cxn ang="0">
                  <a:pos x="90" y="386"/>
                </a:cxn>
                <a:cxn ang="0">
                  <a:pos x="181" y="431"/>
                </a:cxn>
                <a:cxn ang="0">
                  <a:pos x="272" y="476"/>
                </a:cxn>
                <a:cxn ang="0">
                  <a:pos x="408" y="545"/>
                </a:cxn>
                <a:cxn ang="0">
                  <a:pos x="544" y="658"/>
                </a:cxn>
                <a:cxn ang="0">
                  <a:pos x="657" y="794"/>
                </a:cxn>
                <a:cxn ang="0">
                  <a:pos x="748" y="975"/>
                </a:cxn>
                <a:cxn ang="0">
                  <a:pos x="816" y="1089"/>
                </a:cxn>
                <a:cxn ang="0">
                  <a:pos x="839" y="1157"/>
                </a:cxn>
                <a:cxn ang="0">
                  <a:pos x="907" y="1111"/>
                </a:cxn>
                <a:cxn ang="0">
                  <a:pos x="1020" y="1043"/>
                </a:cxn>
                <a:cxn ang="0">
                  <a:pos x="1134" y="998"/>
                </a:cxn>
                <a:cxn ang="0">
                  <a:pos x="1247" y="953"/>
                </a:cxn>
                <a:cxn ang="0">
                  <a:pos x="1360" y="930"/>
                </a:cxn>
                <a:cxn ang="0">
                  <a:pos x="1474" y="907"/>
                </a:cxn>
                <a:cxn ang="0">
                  <a:pos x="1587" y="885"/>
                </a:cxn>
                <a:cxn ang="0">
                  <a:pos x="1723" y="862"/>
                </a:cxn>
                <a:cxn ang="0">
                  <a:pos x="1837" y="839"/>
                </a:cxn>
                <a:cxn ang="0">
                  <a:pos x="1995" y="817"/>
                </a:cxn>
                <a:cxn ang="0">
                  <a:pos x="2154" y="817"/>
                </a:cxn>
                <a:cxn ang="0">
                  <a:pos x="2290" y="817"/>
                </a:cxn>
                <a:cxn ang="0">
                  <a:pos x="2404" y="862"/>
                </a:cxn>
                <a:cxn ang="0">
                  <a:pos x="2517" y="885"/>
                </a:cxn>
                <a:cxn ang="0">
                  <a:pos x="2585" y="907"/>
                </a:cxn>
                <a:cxn ang="0">
                  <a:pos x="2562" y="794"/>
                </a:cxn>
                <a:cxn ang="0">
                  <a:pos x="2494" y="658"/>
                </a:cxn>
                <a:cxn ang="0">
                  <a:pos x="2472" y="567"/>
                </a:cxn>
                <a:cxn ang="0">
                  <a:pos x="2358" y="386"/>
                </a:cxn>
                <a:cxn ang="0">
                  <a:pos x="2290" y="318"/>
                </a:cxn>
                <a:cxn ang="0">
                  <a:pos x="2131" y="182"/>
                </a:cxn>
                <a:cxn ang="0">
                  <a:pos x="1973" y="68"/>
                </a:cxn>
                <a:cxn ang="0">
                  <a:pos x="1859" y="23"/>
                </a:cxn>
                <a:cxn ang="0">
                  <a:pos x="1746" y="0"/>
                </a:cxn>
                <a:cxn ang="0">
                  <a:pos x="1564" y="0"/>
                </a:cxn>
                <a:cxn ang="0">
                  <a:pos x="1315" y="23"/>
                </a:cxn>
                <a:cxn ang="0">
                  <a:pos x="1043" y="46"/>
                </a:cxn>
                <a:cxn ang="0">
                  <a:pos x="771" y="91"/>
                </a:cxn>
                <a:cxn ang="0">
                  <a:pos x="589" y="114"/>
                </a:cxn>
                <a:cxn ang="0">
                  <a:pos x="431" y="136"/>
                </a:cxn>
                <a:cxn ang="0">
                  <a:pos x="294" y="182"/>
                </a:cxn>
                <a:cxn ang="0">
                  <a:pos x="181" y="227"/>
                </a:cxn>
                <a:cxn ang="0">
                  <a:pos x="90" y="272"/>
                </a:cxn>
                <a:cxn ang="0">
                  <a:pos x="0" y="363"/>
                </a:cxn>
              </a:cxnLst>
              <a:rect l="0" t="0" r="r" b="b"/>
              <a:pathLst>
                <a:path w="2585" h="1157">
                  <a:moveTo>
                    <a:pt x="0" y="363"/>
                  </a:moveTo>
                  <a:lnTo>
                    <a:pt x="90" y="386"/>
                  </a:lnTo>
                  <a:lnTo>
                    <a:pt x="181" y="431"/>
                  </a:lnTo>
                  <a:lnTo>
                    <a:pt x="272" y="476"/>
                  </a:lnTo>
                  <a:lnTo>
                    <a:pt x="408" y="545"/>
                  </a:lnTo>
                  <a:lnTo>
                    <a:pt x="544" y="658"/>
                  </a:lnTo>
                  <a:lnTo>
                    <a:pt x="657" y="794"/>
                  </a:lnTo>
                  <a:lnTo>
                    <a:pt x="748" y="975"/>
                  </a:lnTo>
                  <a:lnTo>
                    <a:pt x="816" y="1089"/>
                  </a:lnTo>
                  <a:lnTo>
                    <a:pt x="839" y="1157"/>
                  </a:lnTo>
                  <a:lnTo>
                    <a:pt x="907" y="1111"/>
                  </a:lnTo>
                  <a:lnTo>
                    <a:pt x="1020" y="1043"/>
                  </a:lnTo>
                  <a:lnTo>
                    <a:pt x="1134" y="998"/>
                  </a:lnTo>
                  <a:lnTo>
                    <a:pt x="1247" y="953"/>
                  </a:lnTo>
                  <a:lnTo>
                    <a:pt x="1360" y="930"/>
                  </a:lnTo>
                  <a:lnTo>
                    <a:pt x="1474" y="907"/>
                  </a:lnTo>
                  <a:lnTo>
                    <a:pt x="1587" y="885"/>
                  </a:lnTo>
                  <a:lnTo>
                    <a:pt x="1723" y="862"/>
                  </a:lnTo>
                  <a:lnTo>
                    <a:pt x="1837" y="839"/>
                  </a:lnTo>
                  <a:lnTo>
                    <a:pt x="1995" y="817"/>
                  </a:lnTo>
                  <a:lnTo>
                    <a:pt x="2154" y="817"/>
                  </a:lnTo>
                  <a:lnTo>
                    <a:pt x="2290" y="817"/>
                  </a:lnTo>
                  <a:lnTo>
                    <a:pt x="2404" y="862"/>
                  </a:lnTo>
                  <a:lnTo>
                    <a:pt x="2517" y="885"/>
                  </a:lnTo>
                  <a:lnTo>
                    <a:pt x="2585" y="907"/>
                  </a:lnTo>
                  <a:lnTo>
                    <a:pt x="2562" y="794"/>
                  </a:lnTo>
                  <a:lnTo>
                    <a:pt x="2494" y="658"/>
                  </a:lnTo>
                  <a:lnTo>
                    <a:pt x="2472" y="567"/>
                  </a:lnTo>
                  <a:lnTo>
                    <a:pt x="2358" y="386"/>
                  </a:lnTo>
                  <a:lnTo>
                    <a:pt x="2290" y="318"/>
                  </a:lnTo>
                  <a:lnTo>
                    <a:pt x="2131" y="182"/>
                  </a:lnTo>
                  <a:lnTo>
                    <a:pt x="1973" y="68"/>
                  </a:lnTo>
                  <a:lnTo>
                    <a:pt x="1859" y="23"/>
                  </a:lnTo>
                  <a:lnTo>
                    <a:pt x="1746" y="0"/>
                  </a:lnTo>
                  <a:lnTo>
                    <a:pt x="1564" y="0"/>
                  </a:lnTo>
                  <a:lnTo>
                    <a:pt x="1315" y="23"/>
                  </a:lnTo>
                  <a:lnTo>
                    <a:pt x="1043" y="46"/>
                  </a:lnTo>
                  <a:lnTo>
                    <a:pt x="771" y="91"/>
                  </a:lnTo>
                  <a:lnTo>
                    <a:pt x="589" y="114"/>
                  </a:lnTo>
                  <a:lnTo>
                    <a:pt x="431" y="136"/>
                  </a:lnTo>
                  <a:lnTo>
                    <a:pt x="294" y="182"/>
                  </a:lnTo>
                  <a:lnTo>
                    <a:pt x="181" y="227"/>
                  </a:lnTo>
                  <a:lnTo>
                    <a:pt x="90" y="272"/>
                  </a:lnTo>
                  <a:lnTo>
                    <a:pt x="0" y="363"/>
                  </a:lnTo>
                  <a:close/>
                </a:path>
              </a:pathLst>
            </a:custGeom>
            <a:gradFill rotWithShape="1">
              <a:gsLst>
                <a:gs pos="0">
                  <a:schemeClr val="hlink">
                    <a:alpha val="62000"/>
                  </a:schemeClr>
                </a:gs>
                <a:gs pos="100000">
                  <a:schemeClr val="hlink">
                    <a:gamma/>
                    <a:shade val="46275"/>
                    <a:invGamma/>
                    <a:alpha val="59000"/>
                  </a:schemeClr>
                </a:gs>
              </a:gsLst>
              <a:lin ang="5400000" scaled="1"/>
            </a:gradFill>
            <a:ln w="9525">
              <a:noFill/>
              <a:round/>
              <a:headEnd/>
              <a:tailEnd/>
            </a:ln>
            <a:effectLst/>
          </p:spPr>
          <p:txBody>
            <a:bodyPr/>
            <a:lstStyle/>
            <a:p>
              <a:pPr>
                <a:defRPr/>
              </a:pPr>
              <a:endParaRPr lang="zh-CN" altLang="en-US">
                <a:latin typeface="Arial" charset="0"/>
              </a:endParaRPr>
            </a:p>
          </p:txBody>
        </p:sp>
      </p:grpSp>
      <p:grpSp>
        <p:nvGrpSpPr>
          <p:cNvPr id="13" name="Group 11"/>
          <p:cNvGrpSpPr>
            <a:grpSpLocks/>
          </p:cNvGrpSpPr>
          <p:nvPr/>
        </p:nvGrpSpPr>
        <p:grpSpPr bwMode="auto">
          <a:xfrm>
            <a:off x="3059112" y="3693293"/>
            <a:ext cx="4140200" cy="1981200"/>
            <a:chOff x="204" y="2795"/>
            <a:chExt cx="2608" cy="1248"/>
          </a:xfrm>
        </p:grpSpPr>
        <p:sp>
          <p:nvSpPr>
            <p:cNvPr id="14" name="Freeform 12"/>
            <p:cNvSpPr>
              <a:spLocks/>
            </p:cNvSpPr>
            <p:nvPr/>
          </p:nvSpPr>
          <p:spPr bwMode="auto">
            <a:xfrm>
              <a:off x="499" y="2818"/>
              <a:ext cx="1587" cy="476"/>
            </a:xfrm>
            <a:custGeom>
              <a:avLst/>
              <a:gdLst>
                <a:gd name="T0" fmla="*/ 0 w 1587"/>
                <a:gd name="T1" fmla="*/ 476 h 476"/>
                <a:gd name="T2" fmla="*/ 295 w 1587"/>
                <a:gd name="T3" fmla="*/ 250 h 476"/>
                <a:gd name="T4" fmla="*/ 1020 w 1587"/>
                <a:gd name="T5" fmla="*/ 182 h 476"/>
                <a:gd name="T6" fmla="*/ 1587 w 1587"/>
                <a:gd name="T7" fmla="*/ 0 h 476"/>
                <a:gd name="T8" fmla="*/ 0 60000 65536"/>
                <a:gd name="T9" fmla="*/ 0 60000 65536"/>
                <a:gd name="T10" fmla="*/ 0 60000 65536"/>
                <a:gd name="T11" fmla="*/ 0 60000 65536"/>
                <a:gd name="T12" fmla="*/ 0 w 1587"/>
                <a:gd name="T13" fmla="*/ 0 h 476"/>
                <a:gd name="T14" fmla="*/ 1587 w 1587"/>
                <a:gd name="T15" fmla="*/ 476 h 476"/>
              </a:gdLst>
              <a:ahLst/>
              <a:cxnLst>
                <a:cxn ang="T8">
                  <a:pos x="T0" y="T1"/>
                </a:cxn>
                <a:cxn ang="T9">
                  <a:pos x="T2" y="T3"/>
                </a:cxn>
                <a:cxn ang="T10">
                  <a:pos x="T4" y="T5"/>
                </a:cxn>
                <a:cxn ang="T11">
                  <a:pos x="T6" y="T7"/>
                </a:cxn>
              </a:cxnLst>
              <a:rect l="T12" t="T13" r="T14" b="T15"/>
              <a:pathLst>
                <a:path w="1587" h="476">
                  <a:moveTo>
                    <a:pt x="0" y="476"/>
                  </a:moveTo>
                  <a:lnTo>
                    <a:pt x="295" y="250"/>
                  </a:lnTo>
                  <a:lnTo>
                    <a:pt x="1020" y="182"/>
                  </a:lnTo>
                  <a:lnTo>
                    <a:pt x="1587" y="0"/>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3"/>
            <p:cNvSpPr>
              <a:spLocks/>
            </p:cNvSpPr>
            <p:nvPr/>
          </p:nvSpPr>
          <p:spPr bwMode="auto">
            <a:xfrm>
              <a:off x="204" y="2795"/>
              <a:ext cx="2608" cy="1248"/>
            </a:xfrm>
            <a:custGeom>
              <a:avLst/>
              <a:gdLst>
                <a:gd name="T0" fmla="*/ 0 w 2608"/>
                <a:gd name="T1" fmla="*/ 454 h 1248"/>
                <a:gd name="T2" fmla="*/ 385 w 2608"/>
                <a:gd name="T3" fmla="*/ 114 h 1248"/>
                <a:gd name="T4" fmla="*/ 1247 w 2608"/>
                <a:gd name="T5" fmla="*/ 0 h 1248"/>
                <a:gd name="T6" fmla="*/ 1656 w 2608"/>
                <a:gd name="T7" fmla="*/ 182 h 1248"/>
                <a:gd name="T8" fmla="*/ 1882 w 2608"/>
                <a:gd name="T9" fmla="*/ 23 h 1248"/>
                <a:gd name="T10" fmla="*/ 2427 w 2608"/>
                <a:gd name="T11" fmla="*/ 409 h 1248"/>
                <a:gd name="T12" fmla="*/ 2608 w 2608"/>
                <a:gd name="T13" fmla="*/ 998 h 1248"/>
                <a:gd name="T14" fmla="*/ 2086 w 2608"/>
                <a:gd name="T15" fmla="*/ 794 h 1248"/>
                <a:gd name="T16" fmla="*/ 1225 w 2608"/>
                <a:gd name="T17" fmla="*/ 976 h 1248"/>
                <a:gd name="T18" fmla="*/ 862 w 2608"/>
                <a:gd name="T19" fmla="*/ 1248 h 1248"/>
                <a:gd name="T20" fmla="*/ 726 w 2608"/>
                <a:gd name="T21" fmla="*/ 772 h 1248"/>
                <a:gd name="T22" fmla="*/ 295 w 2608"/>
                <a:gd name="T23" fmla="*/ 499 h 1248"/>
                <a:gd name="T24" fmla="*/ 0 w 2608"/>
                <a:gd name="T25" fmla="*/ 454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8"/>
                <a:gd name="T40" fmla="*/ 0 h 1248"/>
                <a:gd name="T41" fmla="*/ 2608 w 2608"/>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8" h="1248">
                  <a:moveTo>
                    <a:pt x="0" y="454"/>
                  </a:moveTo>
                  <a:lnTo>
                    <a:pt x="385" y="114"/>
                  </a:lnTo>
                  <a:lnTo>
                    <a:pt x="1247" y="0"/>
                  </a:lnTo>
                  <a:lnTo>
                    <a:pt x="1656" y="182"/>
                  </a:lnTo>
                  <a:lnTo>
                    <a:pt x="1882" y="23"/>
                  </a:lnTo>
                  <a:lnTo>
                    <a:pt x="2427" y="409"/>
                  </a:lnTo>
                  <a:lnTo>
                    <a:pt x="2608" y="998"/>
                  </a:lnTo>
                  <a:lnTo>
                    <a:pt x="2086" y="794"/>
                  </a:lnTo>
                  <a:lnTo>
                    <a:pt x="1225" y="976"/>
                  </a:lnTo>
                  <a:lnTo>
                    <a:pt x="862" y="1248"/>
                  </a:lnTo>
                  <a:lnTo>
                    <a:pt x="726" y="772"/>
                  </a:lnTo>
                  <a:lnTo>
                    <a:pt x="295" y="499"/>
                  </a:lnTo>
                  <a:lnTo>
                    <a:pt x="0" y="454"/>
                  </a:lnTo>
                  <a:close/>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14"/>
            <p:cNvSpPr>
              <a:spLocks/>
            </p:cNvSpPr>
            <p:nvPr/>
          </p:nvSpPr>
          <p:spPr bwMode="auto">
            <a:xfrm>
              <a:off x="930" y="3204"/>
              <a:ext cx="1701" cy="340"/>
            </a:xfrm>
            <a:custGeom>
              <a:avLst/>
              <a:gdLst>
                <a:gd name="T0" fmla="*/ 0 w 1701"/>
                <a:gd name="T1" fmla="*/ 340 h 340"/>
                <a:gd name="T2" fmla="*/ 340 w 1701"/>
                <a:gd name="T3" fmla="*/ 113 h 340"/>
                <a:gd name="T4" fmla="*/ 839 w 1701"/>
                <a:gd name="T5" fmla="*/ 45 h 340"/>
                <a:gd name="T6" fmla="*/ 1701 w 1701"/>
                <a:gd name="T7" fmla="*/ 0 h 340"/>
                <a:gd name="T8" fmla="*/ 0 60000 65536"/>
                <a:gd name="T9" fmla="*/ 0 60000 65536"/>
                <a:gd name="T10" fmla="*/ 0 60000 65536"/>
                <a:gd name="T11" fmla="*/ 0 60000 65536"/>
                <a:gd name="T12" fmla="*/ 0 w 1701"/>
                <a:gd name="T13" fmla="*/ 0 h 340"/>
                <a:gd name="T14" fmla="*/ 1701 w 1701"/>
                <a:gd name="T15" fmla="*/ 340 h 340"/>
              </a:gdLst>
              <a:ahLst/>
              <a:cxnLst>
                <a:cxn ang="T8">
                  <a:pos x="T0" y="T1"/>
                </a:cxn>
                <a:cxn ang="T9">
                  <a:pos x="T2" y="T3"/>
                </a:cxn>
                <a:cxn ang="T10">
                  <a:pos x="T4" y="T5"/>
                </a:cxn>
                <a:cxn ang="T11">
                  <a:pos x="T6" y="T7"/>
                </a:cxn>
              </a:cxnLst>
              <a:rect l="T12" t="T13" r="T14" b="T15"/>
              <a:pathLst>
                <a:path w="1701" h="340">
                  <a:moveTo>
                    <a:pt x="0" y="340"/>
                  </a:moveTo>
                  <a:lnTo>
                    <a:pt x="340" y="113"/>
                  </a:lnTo>
                  <a:lnTo>
                    <a:pt x="839" y="45"/>
                  </a:lnTo>
                  <a:lnTo>
                    <a:pt x="1701" y="0"/>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5"/>
            <p:cNvSpPr>
              <a:spLocks/>
            </p:cNvSpPr>
            <p:nvPr/>
          </p:nvSpPr>
          <p:spPr bwMode="auto">
            <a:xfrm>
              <a:off x="589" y="2909"/>
              <a:ext cx="817" cy="862"/>
            </a:xfrm>
            <a:custGeom>
              <a:avLst/>
              <a:gdLst>
                <a:gd name="T0" fmla="*/ 0 w 817"/>
                <a:gd name="T1" fmla="*/ 0 h 862"/>
                <a:gd name="T2" fmla="*/ 205 w 817"/>
                <a:gd name="T3" fmla="*/ 159 h 862"/>
                <a:gd name="T4" fmla="*/ 704 w 817"/>
                <a:gd name="T5" fmla="*/ 408 h 862"/>
                <a:gd name="T6" fmla="*/ 817 w 817"/>
                <a:gd name="T7" fmla="*/ 862 h 862"/>
                <a:gd name="T8" fmla="*/ 0 60000 65536"/>
                <a:gd name="T9" fmla="*/ 0 60000 65536"/>
                <a:gd name="T10" fmla="*/ 0 60000 65536"/>
                <a:gd name="T11" fmla="*/ 0 60000 65536"/>
                <a:gd name="T12" fmla="*/ 0 w 817"/>
                <a:gd name="T13" fmla="*/ 0 h 862"/>
                <a:gd name="T14" fmla="*/ 817 w 817"/>
                <a:gd name="T15" fmla="*/ 862 h 862"/>
              </a:gdLst>
              <a:ahLst/>
              <a:cxnLst>
                <a:cxn ang="T8">
                  <a:pos x="T0" y="T1"/>
                </a:cxn>
                <a:cxn ang="T9">
                  <a:pos x="T2" y="T3"/>
                </a:cxn>
                <a:cxn ang="T10">
                  <a:pos x="T4" y="T5"/>
                </a:cxn>
                <a:cxn ang="T11">
                  <a:pos x="T6" y="T7"/>
                </a:cxn>
              </a:cxnLst>
              <a:rect l="T12" t="T13" r="T14" b="T15"/>
              <a:pathLst>
                <a:path w="817" h="862">
                  <a:moveTo>
                    <a:pt x="0" y="0"/>
                  </a:moveTo>
                  <a:lnTo>
                    <a:pt x="205" y="159"/>
                  </a:lnTo>
                  <a:lnTo>
                    <a:pt x="704" y="408"/>
                  </a:lnTo>
                  <a:lnTo>
                    <a:pt x="817" y="862"/>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Freeform 16"/>
            <p:cNvSpPr>
              <a:spLocks/>
            </p:cNvSpPr>
            <p:nvPr/>
          </p:nvSpPr>
          <p:spPr bwMode="auto">
            <a:xfrm>
              <a:off x="1451" y="2795"/>
              <a:ext cx="817" cy="794"/>
            </a:xfrm>
            <a:custGeom>
              <a:avLst/>
              <a:gdLst>
                <a:gd name="T0" fmla="*/ 0 w 817"/>
                <a:gd name="T1" fmla="*/ 0 h 794"/>
                <a:gd name="T2" fmla="*/ 46 w 817"/>
                <a:gd name="T3" fmla="*/ 205 h 794"/>
                <a:gd name="T4" fmla="*/ 522 w 817"/>
                <a:gd name="T5" fmla="*/ 454 h 794"/>
                <a:gd name="T6" fmla="*/ 817 w 817"/>
                <a:gd name="T7" fmla="*/ 794 h 794"/>
                <a:gd name="T8" fmla="*/ 0 60000 65536"/>
                <a:gd name="T9" fmla="*/ 0 60000 65536"/>
                <a:gd name="T10" fmla="*/ 0 60000 65536"/>
                <a:gd name="T11" fmla="*/ 0 60000 65536"/>
                <a:gd name="T12" fmla="*/ 0 w 817"/>
                <a:gd name="T13" fmla="*/ 0 h 794"/>
                <a:gd name="T14" fmla="*/ 817 w 817"/>
                <a:gd name="T15" fmla="*/ 794 h 794"/>
              </a:gdLst>
              <a:ahLst/>
              <a:cxnLst>
                <a:cxn ang="T8">
                  <a:pos x="T0" y="T1"/>
                </a:cxn>
                <a:cxn ang="T9">
                  <a:pos x="T2" y="T3"/>
                </a:cxn>
                <a:cxn ang="T10">
                  <a:pos x="T4" y="T5"/>
                </a:cxn>
                <a:cxn ang="T11">
                  <a:pos x="T6" y="T7"/>
                </a:cxn>
              </a:cxnLst>
              <a:rect l="T12" t="T13" r="T14" b="T15"/>
              <a:pathLst>
                <a:path w="817" h="794">
                  <a:moveTo>
                    <a:pt x="0" y="0"/>
                  </a:moveTo>
                  <a:lnTo>
                    <a:pt x="46" y="205"/>
                  </a:lnTo>
                  <a:lnTo>
                    <a:pt x="522" y="454"/>
                  </a:lnTo>
                  <a:lnTo>
                    <a:pt x="817" y="794"/>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 name="TextBox 1"/>
          <p:cNvSpPr txBox="1"/>
          <p:nvPr/>
        </p:nvSpPr>
        <p:spPr>
          <a:xfrm>
            <a:off x="2393314" y="6022769"/>
            <a:ext cx="63369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zh-CN" altLang="en-US" sz="1800" b="1" i="0" u="none" strike="noStrike" cap="none" spc="0" normalizeH="0" baseline="0" dirty="0" smtClean="0">
                <a:ln>
                  <a:noFill/>
                </a:ln>
                <a:solidFill>
                  <a:schemeClr val="bg2">
                    <a:lumMod val="50000"/>
                  </a:schemeClr>
                </a:solidFill>
                <a:effectLst/>
                <a:uFillTx/>
                <a:sym typeface="Lato Light"/>
              </a:rPr>
              <a:t>由控制网格和参数曲面方程表示的双三次</a:t>
            </a:r>
            <a:r>
              <a:rPr lang="en-US" altLang="zh-CN" b="1" dirty="0" err="1" smtClean="0">
                <a:solidFill>
                  <a:schemeClr val="bg2">
                    <a:lumMod val="50000"/>
                  </a:schemeClr>
                </a:solidFill>
              </a:rPr>
              <a:t>Bèzier</a:t>
            </a:r>
            <a:r>
              <a:rPr lang="zh-CN" altLang="en-US" b="1" dirty="0" smtClean="0">
                <a:solidFill>
                  <a:schemeClr val="bg2">
                    <a:lumMod val="50000"/>
                  </a:schemeClr>
                </a:solidFill>
              </a:rPr>
              <a:t>曲面</a:t>
            </a:r>
            <a:endParaRPr kumimoji="0" lang="zh-CN" altLang="en-US" sz="1800" b="1" i="0" u="none" strike="noStrike" cap="none" spc="0" normalizeH="0" baseline="0" dirty="0">
              <a:ln>
                <a:noFill/>
              </a:ln>
              <a:solidFill>
                <a:schemeClr val="bg2">
                  <a:lumMod val="50000"/>
                </a:schemeClr>
              </a:solidFill>
              <a:effectLst/>
              <a:uFillTx/>
              <a:sym typeface="Lato Light"/>
            </a:endParaRPr>
          </a:p>
        </p:txBody>
      </p:sp>
    </p:spTree>
    <p:extLst>
      <p:ext uri="{BB962C8B-B14F-4D97-AF65-F5344CB8AC3E}">
        <p14:creationId xmlns:p14="http://schemas.microsoft.com/office/powerpoint/2010/main" val="154003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type="body" sz="half" idx="1"/>
          </p:nvPr>
        </p:nvSpPr>
        <p:spPr>
          <a:xfrm>
            <a:off x="609601" y="1628775"/>
            <a:ext cx="10231967" cy="38862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模拟物体的表面形状而保持总体积不变；</a:t>
            </a: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采用分布函数进行柔性物体的建模，例如高斯密度函数：</a:t>
            </a:r>
          </a:p>
          <a:p>
            <a:pPr marL="469900" indent="-469900" eaLnBrk="1" hangingPunct="1"/>
            <a:endParaRPr lang="en-US" altLang="zh-CN" sz="2800" dirty="0" smtClean="0"/>
          </a:p>
        </p:txBody>
      </p:sp>
      <p:graphicFrame>
        <p:nvGraphicFramePr>
          <p:cNvPr id="338948" name="Object 4"/>
          <p:cNvGraphicFramePr>
            <a:graphicFrameLocks noGrp="1" noChangeAspect="1"/>
          </p:cNvGraphicFramePr>
          <p:nvPr>
            <p:ph sz="half" idx="2"/>
            <p:extLst>
              <p:ext uri="{D42A27DB-BD31-4B8C-83A1-F6EECF244321}">
                <p14:modId xmlns:p14="http://schemas.microsoft.com/office/powerpoint/2010/main" val="114036079"/>
              </p:ext>
            </p:extLst>
          </p:nvPr>
        </p:nvGraphicFramePr>
        <p:xfrm>
          <a:off x="2446867" y="2996952"/>
          <a:ext cx="5382683" cy="538162"/>
        </p:xfrm>
        <a:graphic>
          <a:graphicData uri="http://schemas.openxmlformats.org/presentationml/2006/ole">
            <mc:AlternateContent xmlns:mc="http://schemas.openxmlformats.org/markup-compatibility/2006">
              <mc:Choice xmlns:v="urn:schemas-microsoft-com:vml" Requires="v">
                <p:oleObj spid="_x0000_s7238" name="Equation" r:id="rId4" imgW="1854200" imgH="279400" progId="Equation.DSMT4">
                  <p:embed/>
                </p:oleObj>
              </mc:Choice>
              <mc:Fallback>
                <p:oleObj name="Equation" r:id="rId4" imgW="1854200" imgH="2794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867" y="2996952"/>
                        <a:ext cx="538268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527051" y="4221164"/>
            <a:ext cx="4127500" cy="1914525"/>
            <a:chOff x="249" y="2659"/>
            <a:chExt cx="1950" cy="1206"/>
          </a:xfrm>
        </p:grpSpPr>
        <p:sp>
          <p:nvSpPr>
            <p:cNvPr id="26647" name="Line 6"/>
            <p:cNvSpPr>
              <a:spLocks noChangeShapeType="1"/>
            </p:cNvSpPr>
            <p:nvPr/>
          </p:nvSpPr>
          <p:spPr bwMode="auto">
            <a:xfrm>
              <a:off x="249" y="3633"/>
              <a:ext cx="1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6648" name="Line 7"/>
            <p:cNvSpPr>
              <a:spLocks noChangeShapeType="1"/>
            </p:cNvSpPr>
            <p:nvPr/>
          </p:nvSpPr>
          <p:spPr bwMode="auto">
            <a:xfrm flipV="1">
              <a:off x="1156" y="2659"/>
              <a:ext cx="0" cy="1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6649" name="Group 8"/>
            <p:cNvGrpSpPr>
              <a:grpSpLocks/>
            </p:cNvGrpSpPr>
            <p:nvPr/>
          </p:nvGrpSpPr>
          <p:grpSpPr bwMode="auto">
            <a:xfrm>
              <a:off x="294" y="2998"/>
              <a:ext cx="1724" cy="635"/>
              <a:chOff x="294" y="2998"/>
              <a:chExt cx="1724" cy="635"/>
            </a:xfrm>
          </p:grpSpPr>
          <p:sp>
            <p:nvSpPr>
              <p:cNvPr id="26655" name="Freeform 9"/>
              <p:cNvSpPr>
                <a:spLocks/>
              </p:cNvSpPr>
              <p:nvPr/>
            </p:nvSpPr>
            <p:spPr bwMode="auto">
              <a:xfrm>
                <a:off x="294"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26656" name="Freeform 10"/>
              <p:cNvSpPr>
                <a:spLocks/>
              </p:cNvSpPr>
              <p:nvPr/>
            </p:nvSpPr>
            <p:spPr bwMode="auto">
              <a:xfrm flipH="1">
                <a:off x="1156"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grpSp>
        <p:sp>
          <p:nvSpPr>
            <p:cNvPr id="26650" name="Line 11"/>
            <p:cNvSpPr>
              <a:spLocks noChangeShapeType="1"/>
            </p:cNvSpPr>
            <p:nvPr/>
          </p:nvSpPr>
          <p:spPr bwMode="auto">
            <a:xfrm>
              <a:off x="929" y="3271"/>
              <a:ext cx="0" cy="4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6651" name="Line 12"/>
            <p:cNvSpPr>
              <a:spLocks noChangeShapeType="1"/>
            </p:cNvSpPr>
            <p:nvPr/>
          </p:nvSpPr>
          <p:spPr bwMode="auto">
            <a:xfrm>
              <a:off x="1383" y="3271"/>
              <a:ext cx="0" cy="4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6652" name="Text Box 13"/>
            <p:cNvSpPr txBox="1">
              <a:spLocks noChangeArrowheads="1"/>
            </p:cNvSpPr>
            <p:nvPr/>
          </p:nvSpPr>
          <p:spPr bwMode="auto">
            <a:xfrm>
              <a:off x="929" y="2817"/>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b</a:t>
              </a:r>
            </a:p>
          </p:txBody>
        </p:sp>
        <p:sp>
          <p:nvSpPr>
            <p:cNvPr id="26653" name="Text Box 14"/>
            <p:cNvSpPr txBox="1">
              <a:spLocks noChangeArrowheads="1"/>
            </p:cNvSpPr>
            <p:nvPr/>
          </p:nvSpPr>
          <p:spPr bwMode="auto">
            <a:xfrm>
              <a:off x="747" y="3633"/>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a:solidFill>
                    <a:schemeClr val="bg2">
                      <a:lumMod val="50000"/>
                    </a:schemeClr>
                  </a:solidFill>
                </a:rPr>
                <a:t>-</a:t>
              </a:r>
              <a:r>
                <a:rPr lang="en-US" altLang="zh-CN" b="0" i="1">
                  <a:solidFill>
                    <a:schemeClr val="bg2">
                      <a:lumMod val="50000"/>
                    </a:schemeClr>
                  </a:solidFill>
                </a:rPr>
                <a:t>a</a:t>
              </a:r>
            </a:p>
          </p:txBody>
        </p:sp>
        <p:sp>
          <p:nvSpPr>
            <p:cNvPr id="26654" name="Text Box 15"/>
            <p:cNvSpPr txBox="1">
              <a:spLocks noChangeArrowheads="1"/>
            </p:cNvSpPr>
            <p:nvPr/>
          </p:nvSpPr>
          <p:spPr bwMode="auto">
            <a:xfrm>
              <a:off x="1264" y="3634"/>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b="0" i="1">
                  <a:solidFill>
                    <a:schemeClr val="bg2">
                      <a:lumMod val="50000"/>
                    </a:schemeClr>
                  </a:solidFill>
                </a:rPr>
                <a:t>a</a:t>
              </a:r>
            </a:p>
          </p:txBody>
        </p:sp>
      </p:grpSp>
      <p:grpSp>
        <p:nvGrpSpPr>
          <p:cNvPr id="4" name="Group 16"/>
          <p:cNvGrpSpPr>
            <a:grpSpLocks/>
          </p:cNvGrpSpPr>
          <p:nvPr/>
        </p:nvGrpSpPr>
        <p:grpSpPr bwMode="auto">
          <a:xfrm>
            <a:off x="6000752" y="4354514"/>
            <a:ext cx="5566833" cy="1817687"/>
            <a:chOff x="2835" y="2743"/>
            <a:chExt cx="2630" cy="1145"/>
          </a:xfrm>
        </p:grpSpPr>
        <p:sp>
          <p:nvSpPr>
            <p:cNvPr id="26632" name="Line 17"/>
            <p:cNvSpPr>
              <a:spLocks noChangeShapeType="1"/>
            </p:cNvSpPr>
            <p:nvPr/>
          </p:nvSpPr>
          <p:spPr bwMode="auto">
            <a:xfrm>
              <a:off x="2835" y="3621"/>
              <a:ext cx="26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33" name="Group 18"/>
            <p:cNvGrpSpPr>
              <a:grpSpLocks/>
            </p:cNvGrpSpPr>
            <p:nvPr/>
          </p:nvGrpSpPr>
          <p:grpSpPr bwMode="auto">
            <a:xfrm>
              <a:off x="2835" y="3294"/>
              <a:ext cx="1451" cy="327"/>
              <a:chOff x="294" y="2998"/>
              <a:chExt cx="1724" cy="635"/>
            </a:xfrm>
          </p:grpSpPr>
          <p:sp>
            <p:nvSpPr>
              <p:cNvPr id="26645" name="Freeform 19"/>
              <p:cNvSpPr>
                <a:spLocks/>
              </p:cNvSpPr>
              <p:nvPr/>
            </p:nvSpPr>
            <p:spPr bwMode="auto">
              <a:xfrm>
                <a:off x="294"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Freeform 20"/>
              <p:cNvSpPr>
                <a:spLocks/>
              </p:cNvSpPr>
              <p:nvPr/>
            </p:nvSpPr>
            <p:spPr bwMode="auto">
              <a:xfrm flipH="1">
                <a:off x="1156"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634" name="Group 21"/>
            <p:cNvGrpSpPr>
              <a:grpSpLocks/>
            </p:cNvGrpSpPr>
            <p:nvPr/>
          </p:nvGrpSpPr>
          <p:grpSpPr bwMode="auto">
            <a:xfrm>
              <a:off x="3198" y="3348"/>
              <a:ext cx="1270" cy="273"/>
              <a:chOff x="294" y="2998"/>
              <a:chExt cx="1724" cy="635"/>
            </a:xfrm>
          </p:grpSpPr>
          <p:sp>
            <p:nvSpPr>
              <p:cNvPr id="26643" name="Freeform 22"/>
              <p:cNvSpPr>
                <a:spLocks/>
              </p:cNvSpPr>
              <p:nvPr/>
            </p:nvSpPr>
            <p:spPr bwMode="auto">
              <a:xfrm>
                <a:off x="294"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4" name="Freeform 23"/>
              <p:cNvSpPr>
                <a:spLocks/>
              </p:cNvSpPr>
              <p:nvPr/>
            </p:nvSpPr>
            <p:spPr bwMode="auto">
              <a:xfrm flipH="1">
                <a:off x="1156"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635" name="Group 24"/>
            <p:cNvGrpSpPr>
              <a:grpSpLocks/>
            </p:cNvGrpSpPr>
            <p:nvPr/>
          </p:nvGrpSpPr>
          <p:grpSpPr bwMode="auto">
            <a:xfrm>
              <a:off x="3560" y="3113"/>
              <a:ext cx="1497" cy="508"/>
              <a:chOff x="294" y="2998"/>
              <a:chExt cx="1724" cy="635"/>
            </a:xfrm>
          </p:grpSpPr>
          <p:sp>
            <p:nvSpPr>
              <p:cNvPr id="26641" name="Freeform 25"/>
              <p:cNvSpPr>
                <a:spLocks/>
              </p:cNvSpPr>
              <p:nvPr/>
            </p:nvSpPr>
            <p:spPr bwMode="auto">
              <a:xfrm>
                <a:off x="294"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2" name="Freeform 26"/>
              <p:cNvSpPr>
                <a:spLocks/>
              </p:cNvSpPr>
              <p:nvPr/>
            </p:nvSpPr>
            <p:spPr bwMode="auto">
              <a:xfrm flipH="1">
                <a:off x="1156"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636" name="Group 27"/>
            <p:cNvGrpSpPr>
              <a:grpSpLocks/>
            </p:cNvGrpSpPr>
            <p:nvPr/>
          </p:nvGrpSpPr>
          <p:grpSpPr bwMode="auto">
            <a:xfrm>
              <a:off x="3969" y="2840"/>
              <a:ext cx="1451" cy="781"/>
              <a:chOff x="294" y="2998"/>
              <a:chExt cx="1724" cy="635"/>
            </a:xfrm>
          </p:grpSpPr>
          <p:sp>
            <p:nvSpPr>
              <p:cNvPr id="26639" name="Freeform 28"/>
              <p:cNvSpPr>
                <a:spLocks/>
              </p:cNvSpPr>
              <p:nvPr/>
            </p:nvSpPr>
            <p:spPr bwMode="auto">
              <a:xfrm>
                <a:off x="294"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0" name="Freeform 29"/>
              <p:cNvSpPr>
                <a:spLocks/>
              </p:cNvSpPr>
              <p:nvPr/>
            </p:nvSpPr>
            <p:spPr bwMode="auto">
              <a:xfrm flipH="1">
                <a:off x="1156" y="2998"/>
                <a:ext cx="862" cy="635"/>
              </a:xfrm>
              <a:custGeom>
                <a:avLst/>
                <a:gdLst>
                  <a:gd name="T0" fmla="*/ 0 w 862"/>
                  <a:gd name="T1" fmla="*/ 635 h 635"/>
                  <a:gd name="T2" fmla="*/ 317 w 862"/>
                  <a:gd name="T3" fmla="*/ 545 h 635"/>
                  <a:gd name="T4" fmla="*/ 544 w 862"/>
                  <a:gd name="T5" fmla="*/ 409 h 635"/>
                  <a:gd name="T6" fmla="*/ 680 w 862"/>
                  <a:gd name="T7" fmla="*/ 182 h 635"/>
                  <a:gd name="T8" fmla="*/ 771 w 862"/>
                  <a:gd name="T9" fmla="*/ 46 h 635"/>
                  <a:gd name="T10" fmla="*/ 862 w 862"/>
                  <a:gd name="T11" fmla="*/ 0 h 635"/>
                  <a:gd name="T12" fmla="*/ 0 60000 65536"/>
                  <a:gd name="T13" fmla="*/ 0 60000 65536"/>
                  <a:gd name="T14" fmla="*/ 0 60000 65536"/>
                  <a:gd name="T15" fmla="*/ 0 60000 65536"/>
                  <a:gd name="T16" fmla="*/ 0 60000 65536"/>
                  <a:gd name="T17" fmla="*/ 0 60000 65536"/>
                  <a:gd name="T18" fmla="*/ 0 w 862"/>
                  <a:gd name="T19" fmla="*/ 0 h 635"/>
                  <a:gd name="T20" fmla="*/ 862 w 86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862" h="635">
                    <a:moveTo>
                      <a:pt x="0" y="635"/>
                    </a:moveTo>
                    <a:cubicBezTo>
                      <a:pt x="113" y="609"/>
                      <a:pt x="226" y="583"/>
                      <a:pt x="317" y="545"/>
                    </a:cubicBezTo>
                    <a:cubicBezTo>
                      <a:pt x="408" y="507"/>
                      <a:pt x="484" y="469"/>
                      <a:pt x="544" y="409"/>
                    </a:cubicBezTo>
                    <a:cubicBezTo>
                      <a:pt x="604" y="349"/>
                      <a:pt x="642" y="242"/>
                      <a:pt x="680" y="182"/>
                    </a:cubicBezTo>
                    <a:cubicBezTo>
                      <a:pt x="718" y="122"/>
                      <a:pt x="741" y="76"/>
                      <a:pt x="771" y="46"/>
                    </a:cubicBezTo>
                    <a:cubicBezTo>
                      <a:pt x="801" y="16"/>
                      <a:pt x="847" y="8"/>
                      <a:pt x="8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637" name="Freeform 30"/>
            <p:cNvSpPr>
              <a:spLocks/>
            </p:cNvSpPr>
            <p:nvPr/>
          </p:nvSpPr>
          <p:spPr bwMode="auto">
            <a:xfrm>
              <a:off x="2880" y="2743"/>
              <a:ext cx="2495" cy="869"/>
            </a:xfrm>
            <a:custGeom>
              <a:avLst/>
              <a:gdLst>
                <a:gd name="T0" fmla="*/ 0 w 2495"/>
                <a:gd name="T1" fmla="*/ 823 h 869"/>
                <a:gd name="T2" fmla="*/ 227 w 2495"/>
                <a:gd name="T3" fmla="*/ 732 h 869"/>
                <a:gd name="T4" fmla="*/ 363 w 2495"/>
                <a:gd name="T5" fmla="*/ 642 h 869"/>
                <a:gd name="T6" fmla="*/ 590 w 2495"/>
                <a:gd name="T7" fmla="*/ 460 h 869"/>
                <a:gd name="T8" fmla="*/ 771 w 2495"/>
                <a:gd name="T9" fmla="*/ 460 h 869"/>
                <a:gd name="T10" fmla="*/ 862 w 2495"/>
                <a:gd name="T11" fmla="*/ 506 h 869"/>
                <a:gd name="T12" fmla="*/ 998 w 2495"/>
                <a:gd name="T13" fmla="*/ 506 h 869"/>
                <a:gd name="T14" fmla="*/ 1089 w 2495"/>
                <a:gd name="T15" fmla="*/ 551 h 869"/>
                <a:gd name="T16" fmla="*/ 1179 w 2495"/>
                <a:gd name="T17" fmla="*/ 506 h 869"/>
                <a:gd name="T18" fmla="*/ 1270 w 2495"/>
                <a:gd name="T19" fmla="*/ 415 h 869"/>
                <a:gd name="T20" fmla="*/ 1315 w 2495"/>
                <a:gd name="T21" fmla="*/ 279 h 869"/>
                <a:gd name="T22" fmla="*/ 1452 w 2495"/>
                <a:gd name="T23" fmla="*/ 233 h 869"/>
                <a:gd name="T24" fmla="*/ 1542 w 2495"/>
                <a:gd name="T25" fmla="*/ 279 h 869"/>
                <a:gd name="T26" fmla="*/ 1633 w 2495"/>
                <a:gd name="T27" fmla="*/ 233 h 869"/>
                <a:gd name="T28" fmla="*/ 1678 w 2495"/>
                <a:gd name="T29" fmla="*/ 97 h 869"/>
                <a:gd name="T30" fmla="*/ 1814 w 2495"/>
                <a:gd name="T31" fmla="*/ 7 h 869"/>
                <a:gd name="T32" fmla="*/ 1905 w 2495"/>
                <a:gd name="T33" fmla="*/ 52 h 869"/>
                <a:gd name="T34" fmla="*/ 1996 w 2495"/>
                <a:gd name="T35" fmla="*/ 188 h 869"/>
                <a:gd name="T36" fmla="*/ 2087 w 2495"/>
                <a:gd name="T37" fmla="*/ 460 h 869"/>
                <a:gd name="T38" fmla="*/ 2223 w 2495"/>
                <a:gd name="T39" fmla="*/ 687 h 869"/>
                <a:gd name="T40" fmla="*/ 2404 w 2495"/>
                <a:gd name="T41" fmla="*/ 823 h 869"/>
                <a:gd name="T42" fmla="*/ 2495 w 2495"/>
                <a:gd name="T43" fmla="*/ 869 h 8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95"/>
                <a:gd name="T67" fmla="*/ 0 h 869"/>
                <a:gd name="T68" fmla="*/ 2495 w 2495"/>
                <a:gd name="T69" fmla="*/ 869 h 8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95" h="869">
                  <a:moveTo>
                    <a:pt x="0" y="823"/>
                  </a:moveTo>
                  <a:cubicBezTo>
                    <a:pt x="83" y="792"/>
                    <a:pt x="167" y="762"/>
                    <a:pt x="227" y="732"/>
                  </a:cubicBezTo>
                  <a:cubicBezTo>
                    <a:pt x="287" y="702"/>
                    <a:pt x="303" y="687"/>
                    <a:pt x="363" y="642"/>
                  </a:cubicBezTo>
                  <a:cubicBezTo>
                    <a:pt x="423" y="597"/>
                    <a:pt x="522" y="490"/>
                    <a:pt x="590" y="460"/>
                  </a:cubicBezTo>
                  <a:cubicBezTo>
                    <a:pt x="658" y="430"/>
                    <a:pt x="726" y="452"/>
                    <a:pt x="771" y="460"/>
                  </a:cubicBezTo>
                  <a:cubicBezTo>
                    <a:pt x="816" y="468"/>
                    <a:pt x="824" y="498"/>
                    <a:pt x="862" y="506"/>
                  </a:cubicBezTo>
                  <a:cubicBezTo>
                    <a:pt x="900" y="514"/>
                    <a:pt x="960" y="499"/>
                    <a:pt x="998" y="506"/>
                  </a:cubicBezTo>
                  <a:cubicBezTo>
                    <a:pt x="1036" y="513"/>
                    <a:pt x="1059" y="551"/>
                    <a:pt x="1089" y="551"/>
                  </a:cubicBezTo>
                  <a:cubicBezTo>
                    <a:pt x="1119" y="551"/>
                    <a:pt x="1149" y="529"/>
                    <a:pt x="1179" y="506"/>
                  </a:cubicBezTo>
                  <a:cubicBezTo>
                    <a:pt x="1209" y="483"/>
                    <a:pt x="1247" y="453"/>
                    <a:pt x="1270" y="415"/>
                  </a:cubicBezTo>
                  <a:cubicBezTo>
                    <a:pt x="1293" y="377"/>
                    <a:pt x="1285" y="309"/>
                    <a:pt x="1315" y="279"/>
                  </a:cubicBezTo>
                  <a:cubicBezTo>
                    <a:pt x="1345" y="249"/>
                    <a:pt x="1414" y="233"/>
                    <a:pt x="1452" y="233"/>
                  </a:cubicBezTo>
                  <a:cubicBezTo>
                    <a:pt x="1490" y="233"/>
                    <a:pt x="1512" y="279"/>
                    <a:pt x="1542" y="279"/>
                  </a:cubicBezTo>
                  <a:cubicBezTo>
                    <a:pt x="1572" y="279"/>
                    <a:pt x="1610" y="263"/>
                    <a:pt x="1633" y="233"/>
                  </a:cubicBezTo>
                  <a:cubicBezTo>
                    <a:pt x="1656" y="203"/>
                    <a:pt x="1648" y="135"/>
                    <a:pt x="1678" y="97"/>
                  </a:cubicBezTo>
                  <a:cubicBezTo>
                    <a:pt x="1708" y="59"/>
                    <a:pt x="1776" y="14"/>
                    <a:pt x="1814" y="7"/>
                  </a:cubicBezTo>
                  <a:cubicBezTo>
                    <a:pt x="1852" y="0"/>
                    <a:pt x="1875" y="22"/>
                    <a:pt x="1905" y="52"/>
                  </a:cubicBezTo>
                  <a:cubicBezTo>
                    <a:pt x="1935" y="82"/>
                    <a:pt x="1966" y="120"/>
                    <a:pt x="1996" y="188"/>
                  </a:cubicBezTo>
                  <a:cubicBezTo>
                    <a:pt x="2026" y="256"/>
                    <a:pt x="2049" y="377"/>
                    <a:pt x="2087" y="460"/>
                  </a:cubicBezTo>
                  <a:cubicBezTo>
                    <a:pt x="2125" y="543"/>
                    <a:pt x="2170" y="626"/>
                    <a:pt x="2223" y="687"/>
                  </a:cubicBezTo>
                  <a:cubicBezTo>
                    <a:pt x="2276" y="748"/>
                    <a:pt x="2359" y="793"/>
                    <a:pt x="2404" y="823"/>
                  </a:cubicBezTo>
                  <a:cubicBezTo>
                    <a:pt x="2449" y="853"/>
                    <a:pt x="2472" y="861"/>
                    <a:pt x="2495" y="869"/>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8" name="Text Box 31"/>
            <p:cNvSpPr txBox="1">
              <a:spLocks noChangeArrowheads="1"/>
            </p:cNvSpPr>
            <p:nvPr/>
          </p:nvSpPr>
          <p:spPr bwMode="auto">
            <a:xfrm>
              <a:off x="3107" y="3657"/>
              <a:ext cx="23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dirty="0">
                  <a:solidFill>
                    <a:schemeClr val="bg2">
                      <a:lumMod val="50000"/>
                    </a:schemeClr>
                  </a:solidFill>
                </a:rPr>
                <a:t>四个高斯凸形复合而成的柔性物体</a:t>
              </a:r>
            </a:p>
          </p:txBody>
        </p:sp>
      </p:grpSp>
      <p:sp>
        <p:nvSpPr>
          <p:cNvPr id="35"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2.4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可</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变形柔性物体的建模</a:t>
            </a:r>
          </a:p>
        </p:txBody>
      </p:sp>
    </p:spTree>
    <p:extLst>
      <p:ext uri="{BB962C8B-B14F-4D97-AF65-F5344CB8AC3E}">
        <p14:creationId xmlns:p14="http://schemas.microsoft.com/office/powerpoint/2010/main" val="6597093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animEffect transition="in" filter="wipe(up)">
                                      <p:cBhvr>
                                        <p:cTn id="7" dur="500"/>
                                        <p:tgtEl>
                                          <p:spTgt spid="338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8947">
                                            <p:txEl>
                                              <p:pRg st="1" end="1"/>
                                            </p:txEl>
                                          </p:spTgt>
                                        </p:tgtEl>
                                        <p:attrNameLst>
                                          <p:attrName>style.visibility</p:attrName>
                                        </p:attrNameLst>
                                      </p:cBhvr>
                                      <p:to>
                                        <p:strVal val="visible"/>
                                      </p:to>
                                    </p:set>
                                    <p:animEffect transition="in" filter="wipe(up)">
                                      <p:cBhvr>
                                        <p:cTn id="12" dur="500"/>
                                        <p:tgtEl>
                                          <p:spTgt spid="338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8948"/>
                                        </p:tgtEl>
                                        <p:attrNameLst>
                                          <p:attrName>style.visibility</p:attrName>
                                        </p:attrNameLst>
                                      </p:cBhvr>
                                      <p:to>
                                        <p:strVal val="visible"/>
                                      </p:to>
                                    </p:set>
                                    <p:animEffect transition="in" filter="wipe(left)">
                                      <p:cBhvr>
                                        <p:cTn id="17" dur="500"/>
                                        <p:tgtEl>
                                          <p:spTgt spid="3389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body" sz="half" idx="1"/>
          </p:nvPr>
        </p:nvSpPr>
        <p:spPr>
          <a:xfrm>
            <a:off x="658285" y="1658219"/>
            <a:ext cx="10430933" cy="38862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Swept surface/ Volume</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通过平移、旋转及其他对称变换来构造三维模型</a:t>
            </a: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指定二维形状以及在空间区域内的移动</a:t>
            </a:r>
          </a:p>
          <a:p>
            <a:pPr marL="469900" indent="-469900" eaLnBrk="1" hangingPunct="1"/>
            <a:endParaRPr lang="en-US" altLang="zh-CN" sz="2800" dirty="0" smtClean="0"/>
          </a:p>
        </p:txBody>
      </p:sp>
      <p:pic>
        <p:nvPicPr>
          <p:cNvPr id="340996" name="Picture 4" descr="扫描体-环"/>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486151" y="3900489"/>
            <a:ext cx="4030133" cy="1874837"/>
          </a:xfrm>
        </p:spPr>
      </p:pic>
      <p:grpSp>
        <p:nvGrpSpPr>
          <p:cNvPr id="2" name="Group 6"/>
          <p:cNvGrpSpPr>
            <a:grpSpLocks/>
          </p:cNvGrpSpPr>
          <p:nvPr/>
        </p:nvGrpSpPr>
        <p:grpSpPr bwMode="auto">
          <a:xfrm>
            <a:off x="1246718" y="4113214"/>
            <a:ext cx="1824567" cy="1476375"/>
            <a:chOff x="1020" y="2523"/>
            <a:chExt cx="1044" cy="1225"/>
          </a:xfrm>
        </p:grpSpPr>
        <p:sp>
          <p:nvSpPr>
            <p:cNvPr id="27658" name="Line 7"/>
            <p:cNvSpPr>
              <a:spLocks noChangeShapeType="1"/>
            </p:cNvSpPr>
            <p:nvPr/>
          </p:nvSpPr>
          <p:spPr bwMode="auto">
            <a:xfrm>
              <a:off x="1020" y="2523"/>
              <a:ext cx="0" cy="1225"/>
            </a:xfrm>
            <a:prstGeom prst="line">
              <a:avLst/>
            </a:prstGeom>
            <a:noFill/>
            <a:ln w="19050">
              <a:solidFill>
                <a:srgbClr val="0000F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Oval 8"/>
            <p:cNvSpPr>
              <a:spLocks noChangeArrowheads="1"/>
            </p:cNvSpPr>
            <p:nvPr/>
          </p:nvSpPr>
          <p:spPr bwMode="auto">
            <a:xfrm>
              <a:off x="1292" y="2840"/>
              <a:ext cx="772" cy="545"/>
            </a:xfrm>
            <a:prstGeom prst="ellipse">
              <a:avLst/>
            </a:prstGeom>
            <a:noFill/>
            <a:ln w="952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41001" name="Text Box 9"/>
          <p:cNvSpPr txBox="1">
            <a:spLocks noChangeArrowheads="1"/>
          </p:cNvSpPr>
          <p:nvPr/>
        </p:nvSpPr>
        <p:spPr bwMode="auto">
          <a:xfrm>
            <a:off x="719668" y="3536951"/>
            <a:ext cx="12488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b="0" dirty="0">
                <a:solidFill>
                  <a:schemeClr val="bg2">
                    <a:lumMod val="50000"/>
                  </a:schemeClr>
                </a:solidFill>
              </a:rPr>
              <a:t>旋转轴</a:t>
            </a:r>
          </a:p>
        </p:txBody>
      </p:sp>
      <p:sp>
        <p:nvSpPr>
          <p:cNvPr id="341002" name="Line 10"/>
          <p:cNvSpPr>
            <a:spLocks noChangeAspect="1" noChangeShapeType="1"/>
          </p:cNvSpPr>
          <p:nvPr/>
        </p:nvSpPr>
        <p:spPr bwMode="auto">
          <a:xfrm>
            <a:off x="5473700" y="3571875"/>
            <a:ext cx="2117" cy="1347788"/>
          </a:xfrm>
          <a:prstGeom prst="line">
            <a:avLst/>
          </a:prstGeom>
          <a:noFill/>
          <a:ln w="19050">
            <a:solidFill>
              <a:srgbClr val="0000F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41003" name="Picture 11" descr="1"/>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823200" y="3824288"/>
            <a:ext cx="3657600" cy="2057400"/>
          </a:xfrm>
        </p:spPr>
      </p:pic>
      <p:sp>
        <p:nvSpPr>
          <p:cNvPr id="13"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295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wipe(up)">
                                      <p:cBhvr>
                                        <p:cTn id="7" dur="500"/>
                                        <p:tgtEl>
                                          <p:spTgt spid="340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wipe(up)">
                                      <p:cBhvr>
                                        <p:cTn id="12" dur="500"/>
                                        <p:tgtEl>
                                          <p:spTgt spid="340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wipe(up)">
                                      <p:cBhvr>
                                        <p:cTn id="17" dur="500"/>
                                        <p:tgtEl>
                                          <p:spTgt spid="3409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4100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100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099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41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uiExpand="1" build="p"/>
      <p:bldP spid="341001" grpId="0"/>
      <p:bldP spid="3410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内容占位符 4"/>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711624" y="2152402"/>
            <a:ext cx="6625167" cy="4705598"/>
          </a:xfrm>
        </p:spPr>
      </p:pic>
      <p:sp>
        <p:nvSpPr>
          <p:cNvPr id="8" name="Rectangle 3"/>
          <p:cNvSpPr txBox="1">
            <a:spLocks noChangeArrowheads="1"/>
          </p:cNvSpPr>
          <p:nvPr/>
        </p:nvSpPr>
        <p:spPr>
          <a:xfrm>
            <a:off x="658285" y="1658219"/>
            <a:ext cx="10430933" cy="3886200"/>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旋转扫描建模实例</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69900" indent="-469900"/>
            <a:endParaRPr lang="en-US" altLang="zh-CN" sz="2800" dirty="0" smtClean="0"/>
          </a:p>
        </p:txBody>
      </p:sp>
      <p:sp>
        <p:nvSpPr>
          <p:cNvPr id="9"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0486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wipe(left)">
                                      <p:cBhvr>
                                        <p:cTn id="12"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127448" y="2276872"/>
            <a:ext cx="8822914" cy="3816424"/>
          </a:xfrm>
        </p:spPr>
      </p:pic>
      <p:sp>
        <p:nvSpPr>
          <p:cNvPr id="7"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 name="Rectangle 3"/>
          <p:cNvSpPr>
            <a:spLocks noGrp="1" noChangeArrowheads="1"/>
          </p:cNvSpPr>
          <p:nvPr/>
        </p:nvSpPr>
        <p:spPr>
          <a:xfrm>
            <a:off x="880533" y="1485900"/>
            <a:ext cx="10430933" cy="3886200"/>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沿路径拉伸扫描的表面建模</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69900" indent="-469900" eaLnBrk="1" hangingPunct="1"/>
            <a:endParaRPr lang="en-US" altLang="zh-CN" sz="2800" dirty="0" smtClean="0"/>
          </a:p>
        </p:txBody>
      </p:sp>
      <p:sp>
        <p:nvSpPr>
          <p:cNvPr id="5" name="TextBox 4"/>
          <p:cNvSpPr txBox="1"/>
          <p:nvPr/>
        </p:nvSpPr>
        <p:spPr>
          <a:xfrm>
            <a:off x="1127448" y="5104583"/>
            <a:ext cx="11521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bg1"/>
                </a:solidFill>
                <a:effectLst/>
                <a:uFillTx/>
                <a:latin typeface="Lato Light"/>
                <a:ea typeface="Lato Light"/>
                <a:cs typeface="Lato Light"/>
                <a:sym typeface="Lato Light"/>
              </a:rPr>
              <a:t>轮廓曲线</a:t>
            </a:r>
            <a:endParaRPr kumimoji="0" lang="zh-CN" altLang="en-US" sz="1800" b="0" i="0" u="none" strike="noStrike" cap="none" spc="0" normalizeH="0" baseline="0" dirty="0">
              <a:ln>
                <a:noFill/>
              </a:ln>
              <a:solidFill>
                <a:schemeClr val="bg1"/>
              </a:solidFill>
              <a:effectLst/>
              <a:uFillTx/>
              <a:latin typeface="Lato Light"/>
              <a:ea typeface="Lato Light"/>
              <a:cs typeface="Lato Light"/>
              <a:sym typeface="Lato Light"/>
            </a:endParaRPr>
          </a:p>
        </p:txBody>
      </p:sp>
      <p:sp>
        <p:nvSpPr>
          <p:cNvPr id="10" name="TextBox 9"/>
          <p:cNvSpPr txBox="1"/>
          <p:nvPr/>
        </p:nvSpPr>
        <p:spPr>
          <a:xfrm>
            <a:off x="3905784" y="3465585"/>
            <a:ext cx="11521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bg1"/>
                </a:solidFill>
                <a:effectLst/>
                <a:uFillTx/>
                <a:latin typeface="Lato Light"/>
                <a:ea typeface="Lato Light"/>
                <a:cs typeface="Lato Light"/>
                <a:sym typeface="Lato Light"/>
              </a:rPr>
              <a:t>扫描路径曲线</a:t>
            </a:r>
            <a:endParaRPr kumimoji="0" lang="zh-CN" altLang="en-US" sz="1800" b="0" i="0" u="none" strike="noStrike" cap="none" spc="0" normalizeH="0" baseline="0" dirty="0">
              <a:ln>
                <a:noFill/>
              </a:ln>
              <a:solidFill>
                <a:schemeClr val="bg1"/>
              </a:solidFill>
              <a:effectLst/>
              <a:uFillTx/>
              <a:latin typeface="Lato Light"/>
              <a:ea typeface="Lato Light"/>
              <a:cs typeface="Lato Light"/>
              <a:sym typeface="Lato Light"/>
            </a:endParaRPr>
          </a:p>
        </p:txBody>
      </p:sp>
      <p:sp>
        <p:nvSpPr>
          <p:cNvPr id="11" name="右箭头 10"/>
          <p:cNvSpPr/>
          <p:nvPr/>
        </p:nvSpPr>
        <p:spPr>
          <a:xfrm>
            <a:off x="5042744" y="4221088"/>
            <a:ext cx="3558368" cy="288032"/>
          </a:xfrm>
          <a:prstGeom prst="rightArrow">
            <a:avLst>
              <a:gd name="adj1" fmla="val 50000"/>
              <a:gd name="adj2" fmla="val 103506"/>
            </a:avLst>
          </a:prstGeom>
          <a:solidFill>
            <a:srgbClr val="00B0F0"/>
          </a:solid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2" name="矩形 1"/>
          <p:cNvSpPr/>
          <p:nvPr/>
        </p:nvSpPr>
        <p:spPr>
          <a:xfrm>
            <a:off x="5057912" y="2060848"/>
            <a:ext cx="5690628" cy="432048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3539483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2" presetClass="exit" presetSubtype="2" fill="hold" grpId="0" nodeType="withEffect">
                                  <p:stCondLst>
                                    <p:cond delay="0"/>
                                  </p:stCondLst>
                                  <p:childTnLst>
                                    <p:anim calcmode="lin" valueType="num">
                                      <p:cBhvr additive="base">
                                        <p:cTn id="25" dur="1100"/>
                                        <p:tgtEl>
                                          <p:spTgt spid="2"/>
                                        </p:tgtEl>
                                        <p:attrNameLst>
                                          <p:attrName>ppt_x</p:attrName>
                                        </p:attrNameLst>
                                      </p:cBhvr>
                                      <p:tavLst>
                                        <p:tav tm="0">
                                          <p:val>
                                            <p:strVal val="ppt_x"/>
                                          </p:val>
                                        </p:tav>
                                        <p:tav tm="100000">
                                          <p:val>
                                            <p:strVal val="1+ppt_w/2"/>
                                          </p:val>
                                        </p:tav>
                                      </p:tavLst>
                                    </p:anim>
                                    <p:anim calcmode="lin" valueType="num">
                                      <p:cBhvr additive="base">
                                        <p:cTn id="26" dur="1100"/>
                                        <p:tgtEl>
                                          <p:spTgt spid="2"/>
                                        </p:tgtEl>
                                        <p:attrNameLst>
                                          <p:attrName>ppt_y</p:attrName>
                                        </p:attrNameLst>
                                      </p:cBhvr>
                                      <p:tavLst>
                                        <p:tav tm="0">
                                          <p:val>
                                            <p:strVal val="ppt_y"/>
                                          </p:val>
                                        </p:tav>
                                        <p:tav tm="100000">
                                          <p:val>
                                            <p:strVal val="ppt_y"/>
                                          </p:val>
                                        </p:tav>
                                      </p:tavLst>
                                    </p:anim>
                                    <p:set>
                                      <p:cBhvr>
                                        <p:cTn id="27" dur="1" fill="hold">
                                          <p:stCondLst>
                                            <p:cond delay="10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sz="half" idx="1"/>
          </p:nvPr>
        </p:nvSpPr>
        <p:spPr>
          <a:xfrm>
            <a:off x="609600" y="1484784"/>
            <a:ext cx="10430933" cy="38862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路径拉伸扫描</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建模实例</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30724" name="内容占位符 2"/>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127448" y="2132856"/>
            <a:ext cx="9675284" cy="4571950"/>
          </a:xfrm>
        </p:spPr>
      </p:pic>
      <p:sp>
        <p:nvSpPr>
          <p:cNvPr id="8"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024623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4"/>
          <p:cNvPicPr>
            <a:picLocks noChangeAspect="1"/>
          </p:cNvPicPr>
          <p:nvPr/>
        </p:nvPicPr>
        <p:blipFill>
          <a:blip r:embed="rId3">
            <a:extLst>
              <a:ext uri="{28A0092B-C50C-407E-A947-70E740481C1C}">
                <a14:useLocalDpi xmlns:a14="http://schemas.microsoft.com/office/drawing/2010/main" val="0"/>
              </a:ext>
            </a:extLst>
          </a:blip>
          <a:srcRect b="17744"/>
          <a:stretch>
            <a:fillRect/>
          </a:stretch>
        </p:blipFill>
        <p:spPr bwMode="auto">
          <a:xfrm>
            <a:off x="1775885" y="2636838"/>
            <a:ext cx="8352367"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nvSpPr>
        <p:spPr>
          <a:xfrm>
            <a:off x="119336"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9" name="Rectangle 3"/>
          <p:cNvSpPr>
            <a:spLocks noGrp="1" noChangeArrowheads="1"/>
          </p:cNvSpPr>
          <p:nvPr/>
        </p:nvSpPr>
        <p:spPr>
          <a:xfrm>
            <a:off x="880533" y="1485900"/>
            <a:ext cx="10430933" cy="3886200"/>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沿路径拉伸扫描的表面建模实例</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69900" indent="-469900" eaLnBrk="1" hangingPunct="1"/>
            <a:endParaRPr lang="en-US" altLang="zh-CN" sz="2800" dirty="0" smtClean="0"/>
          </a:p>
        </p:txBody>
      </p:sp>
    </p:spTree>
    <p:extLst>
      <p:ext uri="{BB962C8B-B14F-4D97-AF65-F5344CB8AC3E}">
        <p14:creationId xmlns:p14="http://schemas.microsoft.com/office/powerpoint/2010/main" val="4325145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pPr lvl="1" eaLnBrk="1" hangingPunct="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三维几何元素</a:t>
            </a:r>
          </a:p>
        </p:txBody>
      </p:sp>
      <p:sp>
        <p:nvSpPr>
          <p:cNvPr id="328707" name="Rectangle 3"/>
          <p:cNvSpPr>
            <a:spLocks noGrp="1" noChangeArrowheads="1"/>
          </p:cNvSpPr>
          <p:nvPr>
            <p:ph type="body" idx="1"/>
          </p:nvPr>
        </p:nvSpPr>
        <p:spPr>
          <a:xfrm>
            <a:off x="609601" y="1981200"/>
            <a:ext cx="10037233" cy="3886200"/>
          </a:xfrm>
        </p:spPr>
        <p:txBody>
          <a:bodyPr>
            <a:normAutofit fontScale="92500" lnSpcReduction="10000"/>
          </a:bodyPr>
          <a:lstStyle/>
          <a:p>
            <a:pPr marL="717550" lvl="1" indent="-342900" eaLnBrk="1" hangingPunct="0">
              <a:lnSpc>
                <a:spcPct val="12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顶点</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Vertex</a:t>
            </a:r>
          </a:p>
          <a:p>
            <a:pPr marL="717550" lvl="1" indent="-342900" eaLnBrk="1" hangingPunct="0">
              <a:lnSpc>
                <a:spcPct val="12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边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Edge</a:t>
            </a:r>
          </a:p>
          <a:p>
            <a:pPr marL="717550" lvl="1" indent="-342900" eaLnBrk="1" hangingPunct="0">
              <a:lnSpc>
                <a:spcPct val="12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面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Surface</a:t>
            </a:r>
          </a:p>
          <a:p>
            <a:pPr marL="717550" lvl="1" indent="-342900" eaLnBrk="1" hangingPunct="0">
              <a:lnSpc>
                <a:spcPct val="12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环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Loop</a:t>
            </a:r>
          </a:p>
          <a:p>
            <a:pPr marL="1260475" lvl="3" indent="-342900" hangingPunct="0">
              <a:lnSpc>
                <a:spcPct val="110000"/>
              </a:lnSpc>
              <a:spcBef>
                <a:spcPts val="24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有序有向边（直线段和曲线段）组成的面的封闭边界；</a:t>
            </a:r>
          </a:p>
          <a:p>
            <a:pPr marL="1260475" lvl="3" indent="-342900" hangingPunct="0">
              <a:lnSpc>
                <a:spcPct val="110000"/>
              </a:lnSpc>
              <a:spcBef>
                <a:spcPts val="24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边不可相交，相邻两边共享一个顶点；</a:t>
            </a:r>
          </a:p>
          <a:p>
            <a:pPr marL="1260475" lvl="3" indent="-342900" hangingPunct="0">
              <a:lnSpc>
                <a:spcPct val="110000"/>
              </a:lnSpc>
              <a:spcBef>
                <a:spcPts val="24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外环与内环</a:t>
            </a:r>
          </a:p>
        </p:txBody>
      </p:sp>
      <p:sp>
        <p:nvSpPr>
          <p:cNvPr id="328708" name="Freeform 4"/>
          <p:cNvSpPr>
            <a:spLocks/>
          </p:cNvSpPr>
          <p:nvPr/>
        </p:nvSpPr>
        <p:spPr bwMode="auto">
          <a:xfrm>
            <a:off x="6096001" y="1881188"/>
            <a:ext cx="3071284" cy="1439862"/>
          </a:xfrm>
          <a:custGeom>
            <a:avLst/>
            <a:gdLst>
              <a:gd name="T0" fmla="*/ 0 w 1451"/>
              <a:gd name="T1" fmla="*/ 2147483647 h 907"/>
              <a:gd name="T2" fmla="*/ 2147483647 w 1451"/>
              <a:gd name="T3" fmla="*/ 2147483647 h 907"/>
              <a:gd name="T4" fmla="*/ 2147483647 w 1451"/>
              <a:gd name="T5" fmla="*/ 0 h 907"/>
              <a:gd name="T6" fmla="*/ 2147483647 w 1451"/>
              <a:gd name="T7" fmla="*/ 2147483647 h 907"/>
              <a:gd name="T8" fmla="*/ 2147483647 w 1451"/>
              <a:gd name="T9" fmla="*/ 2147483647 h 907"/>
              <a:gd name="T10" fmla="*/ 2147483647 w 1451"/>
              <a:gd name="T11" fmla="*/ 2147483647 h 907"/>
              <a:gd name="T12" fmla="*/ 2147483647 w 1451"/>
              <a:gd name="T13" fmla="*/ 2147483647 h 907"/>
              <a:gd name="T14" fmla="*/ 0 w 1451"/>
              <a:gd name="T15" fmla="*/ 2147483647 h 907"/>
              <a:gd name="T16" fmla="*/ 0 60000 65536"/>
              <a:gd name="T17" fmla="*/ 0 60000 65536"/>
              <a:gd name="T18" fmla="*/ 0 60000 65536"/>
              <a:gd name="T19" fmla="*/ 0 60000 65536"/>
              <a:gd name="T20" fmla="*/ 0 60000 65536"/>
              <a:gd name="T21" fmla="*/ 0 60000 65536"/>
              <a:gd name="T22" fmla="*/ 0 60000 65536"/>
              <a:gd name="T23" fmla="*/ 0 60000 65536"/>
              <a:gd name="T24" fmla="*/ 0 w 1451"/>
              <a:gd name="T25" fmla="*/ 0 h 907"/>
              <a:gd name="T26" fmla="*/ 1451 w 1451"/>
              <a:gd name="T27" fmla="*/ 907 h 9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1" h="907">
                <a:moveTo>
                  <a:pt x="0" y="363"/>
                </a:moveTo>
                <a:lnTo>
                  <a:pt x="317" y="45"/>
                </a:lnTo>
                <a:lnTo>
                  <a:pt x="816" y="0"/>
                </a:lnTo>
                <a:lnTo>
                  <a:pt x="1315" y="181"/>
                </a:lnTo>
                <a:lnTo>
                  <a:pt x="1451" y="635"/>
                </a:lnTo>
                <a:lnTo>
                  <a:pt x="998" y="907"/>
                </a:lnTo>
                <a:lnTo>
                  <a:pt x="317" y="862"/>
                </a:lnTo>
                <a:lnTo>
                  <a:pt x="0" y="363"/>
                </a:lnTo>
                <a:close/>
              </a:path>
            </a:pathLst>
          </a:custGeom>
          <a:solidFill>
            <a:schemeClr val="accent1"/>
          </a:solidFill>
          <a:ln w="38100">
            <a:solidFill>
              <a:srgbClr val="002060"/>
            </a:solidFill>
            <a:round/>
            <a:headEnd/>
            <a:tailEnd/>
          </a:ln>
        </p:spPr>
        <p:txBody>
          <a:bodyPr/>
          <a:lstStyle/>
          <a:p>
            <a:endParaRPr lang="zh-CN" altLang="en-US"/>
          </a:p>
        </p:txBody>
      </p:sp>
      <p:sp>
        <p:nvSpPr>
          <p:cNvPr id="328709" name="Freeform 5"/>
          <p:cNvSpPr>
            <a:spLocks/>
          </p:cNvSpPr>
          <p:nvPr/>
        </p:nvSpPr>
        <p:spPr bwMode="auto">
          <a:xfrm>
            <a:off x="7054851" y="2097089"/>
            <a:ext cx="1056216" cy="719137"/>
          </a:xfrm>
          <a:custGeom>
            <a:avLst/>
            <a:gdLst>
              <a:gd name="T0" fmla="*/ 0 w 499"/>
              <a:gd name="T1" fmla="*/ 2147483647 h 453"/>
              <a:gd name="T2" fmla="*/ 2147483647 w 499"/>
              <a:gd name="T3" fmla="*/ 2147483647 h 453"/>
              <a:gd name="T4" fmla="*/ 2147483647 w 499"/>
              <a:gd name="T5" fmla="*/ 2147483647 h 453"/>
              <a:gd name="T6" fmla="*/ 2147483647 w 499"/>
              <a:gd name="T7" fmla="*/ 2147483647 h 453"/>
              <a:gd name="T8" fmla="*/ 2147483647 w 499"/>
              <a:gd name="T9" fmla="*/ 0 h 453"/>
              <a:gd name="T10" fmla="*/ 0 w 499"/>
              <a:gd name="T11" fmla="*/ 2147483647 h 453"/>
              <a:gd name="T12" fmla="*/ 0 60000 65536"/>
              <a:gd name="T13" fmla="*/ 0 60000 65536"/>
              <a:gd name="T14" fmla="*/ 0 60000 65536"/>
              <a:gd name="T15" fmla="*/ 0 60000 65536"/>
              <a:gd name="T16" fmla="*/ 0 60000 65536"/>
              <a:gd name="T17" fmla="*/ 0 60000 65536"/>
              <a:gd name="T18" fmla="*/ 0 w 499"/>
              <a:gd name="T19" fmla="*/ 0 h 453"/>
              <a:gd name="T20" fmla="*/ 499 w 499"/>
              <a:gd name="T21" fmla="*/ 453 h 453"/>
            </a:gdLst>
            <a:ahLst/>
            <a:cxnLst>
              <a:cxn ang="T12">
                <a:pos x="T0" y="T1"/>
              </a:cxn>
              <a:cxn ang="T13">
                <a:pos x="T2" y="T3"/>
              </a:cxn>
              <a:cxn ang="T14">
                <a:pos x="T4" y="T5"/>
              </a:cxn>
              <a:cxn ang="T15">
                <a:pos x="T6" y="T7"/>
              </a:cxn>
              <a:cxn ang="T16">
                <a:pos x="T8" y="T9"/>
              </a:cxn>
              <a:cxn ang="T17">
                <a:pos x="T10" y="T11"/>
              </a:cxn>
            </a:cxnLst>
            <a:rect l="T18" t="T19" r="T20" b="T21"/>
            <a:pathLst>
              <a:path w="499" h="453">
                <a:moveTo>
                  <a:pt x="0" y="181"/>
                </a:moveTo>
                <a:lnTo>
                  <a:pt x="91" y="408"/>
                </a:lnTo>
                <a:lnTo>
                  <a:pt x="499" y="453"/>
                </a:lnTo>
                <a:lnTo>
                  <a:pt x="409" y="91"/>
                </a:lnTo>
                <a:lnTo>
                  <a:pt x="136" y="0"/>
                </a:lnTo>
                <a:lnTo>
                  <a:pt x="0" y="181"/>
                </a:lnTo>
                <a:close/>
              </a:path>
            </a:pathLst>
          </a:custGeom>
          <a:solidFill>
            <a:schemeClr val="bg1"/>
          </a:solidFill>
          <a:ln w="38100">
            <a:solidFill>
              <a:srgbClr val="00B050"/>
            </a:solidFill>
            <a:round/>
            <a:headEnd/>
            <a:tailEnd/>
          </a:ln>
        </p:spPr>
        <p:txBody>
          <a:bodyPr/>
          <a:lstStyle/>
          <a:p>
            <a:endParaRPr lang="zh-CN" altLang="en-US"/>
          </a:p>
        </p:txBody>
      </p:sp>
      <p:sp>
        <p:nvSpPr>
          <p:cNvPr id="328710" name="Freeform 6"/>
          <p:cNvSpPr>
            <a:spLocks/>
          </p:cNvSpPr>
          <p:nvPr/>
        </p:nvSpPr>
        <p:spPr bwMode="auto">
          <a:xfrm>
            <a:off x="5808134" y="2168526"/>
            <a:ext cx="114300" cy="576263"/>
          </a:xfrm>
          <a:custGeom>
            <a:avLst/>
            <a:gdLst>
              <a:gd name="T0" fmla="*/ 2147483647 w 54"/>
              <a:gd name="T1" fmla="*/ 0 h 363"/>
              <a:gd name="T2" fmla="*/ 2147483647 w 54"/>
              <a:gd name="T3" fmla="*/ 2147483647 h 363"/>
              <a:gd name="T4" fmla="*/ 2147483647 w 54"/>
              <a:gd name="T5" fmla="*/ 2147483647 h 363"/>
              <a:gd name="T6" fmla="*/ 2147483647 w 54"/>
              <a:gd name="T7" fmla="*/ 2147483647 h 363"/>
              <a:gd name="T8" fmla="*/ 0 60000 65536"/>
              <a:gd name="T9" fmla="*/ 0 60000 65536"/>
              <a:gd name="T10" fmla="*/ 0 60000 65536"/>
              <a:gd name="T11" fmla="*/ 0 60000 65536"/>
              <a:gd name="T12" fmla="*/ 0 w 54"/>
              <a:gd name="T13" fmla="*/ 0 h 363"/>
              <a:gd name="T14" fmla="*/ 54 w 54"/>
              <a:gd name="T15" fmla="*/ 363 h 363"/>
            </a:gdLst>
            <a:ahLst/>
            <a:cxnLst>
              <a:cxn ang="T8">
                <a:pos x="T0" y="T1"/>
              </a:cxn>
              <a:cxn ang="T9">
                <a:pos x="T2" y="T3"/>
              </a:cxn>
              <a:cxn ang="T10">
                <a:pos x="T4" y="T5"/>
              </a:cxn>
              <a:cxn ang="T11">
                <a:pos x="T6" y="T7"/>
              </a:cxn>
            </a:cxnLst>
            <a:rect l="T12" t="T13" r="T14" b="T15"/>
            <a:pathLst>
              <a:path w="54" h="363">
                <a:moveTo>
                  <a:pt x="54" y="0"/>
                </a:moveTo>
                <a:cubicBezTo>
                  <a:pt x="35" y="45"/>
                  <a:pt x="16" y="91"/>
                  <a:pt x="8" y="136"/>
                </a:cubicBezTo>
                <a:cubicBezTo>
                  <a:pt x="0" y="181"/>
                  <a:pt x="0" y="235"/>
                  <a:pt x="8" y="273"/>
                </a:cubicBezTo>
                <a:cubicBezTo>
                  <a:pt x="16" y="311"/>
                  <a:pt x="35" y="337"/>
                  <a:pt x="54" y="363"/>
                </a:cubicBezTo>
              </a:path>
            </a:pathLst>
          </a:custGeom>
          <a:noFill/>
          <a:ln w="19050">
            <a:solidFill>
              <a:schemeClr val="bg2">
                <a:lumMod val="50000"/>
              </a:schemeClr>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328711" name="Freeform 7"/>
          <p:cNvSpPr>
            <a:spLocks/>
          </p:cNvSpPr>
          <p:nvPr/>
        </p:nvSpPr>
        <p:spPr bwMode="auto">
          <a:xfrm>
            <a:off x="7249585" y="2228851"/>
            <a:ext cx="478367" cy="155575"/>
          </a:xfrm>
          <a:custGeom>
            <a:avLst/>
            <a:gdLst>
              <a:gd name="T0" fmla="*/ 0 w 226"/>
              <a:gd name="T1" fmla="*/ 2147483647 h 98"/>
              <a:gd name="T2" fmla="*/ 2147483647 w 226"/>
              <a:gd name="T3" fmla="*/ 2147483647 h 98"/>
              <a:gd name="T4" fmla="*/ 2147483647 w 226"/>
              <a:gd name="T5" fmla="*/ 2147483647 h 98"/>
              <a:gd name="T6" fmla="*/ 0 60000 65536"/>
              <a:gd name="T7" fmla="*/ 0 60000 65536"/>
              <a:gd name="T8" fmla="*/ 0 60000 65536"/>
              <a:gd name="T9" fmla="*/ 0 w 226"/>
              <a:gd name="T10" fmla="*/ 0 h 98"/>
              <a:gd name="T11" fmla="*/ 226 w 226"/>
              <a:gd name="T12" fmla="*/ 98 h 98"/>
            </a:gdLst>
            <a:ahLst/>
            <a:cxnLst>
              <a:cxn ang="T6">
                <a:pos x="T0" y="T1"/>
              </a:cxn>
              <a:cxn ang="T7">
                <a:pos x="T2" y="T3"/>
              </a:cxn>
              <a:cxn ang="T8">
                <a:pos x="T4" y="T5"/>
              </a:cxn>
            </a:cxnLst>
            <a:rect l="T9" t="T10" r="T11" b="T12"/>
            <a:pathLst>
              <a:path w="226" h="98">
                <a:moveTo>
                  <a:pt x="0" y="98"/>
                </a:moveTo>
                <a:cubicBezTo>
                  <a:pt x="26" y="56"/>
                  <a:pt x="52" y="14"/>
                  <a:pt x="90" y="7"/>
                </a:cubicBezTo>
                <a:cubicBezTo>
                  <a:pt x="128" y="0"/>
                  <a:pt x="203" y="45"/>
                  <a:pt x="226" y="53"/>
                </a:cubicBezTo>
              </a:path>
            </a:pathLst>
          </a:custGeom>
          <a:noFill/>
          <a:ln w="19050">
            <a:solidFill>
              <a:schemeClr val="bg2">
                <a:lumMod val="50000"/>
              </a:schemeClr>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328712" name="Text Box 8"/>
          <p:cNvSpPr txBox="1">
            <a:spLocks noChangeArrowheads="1"/>
          </p:cNvSpPr>
          <p:nvPr/>
        </p:nvSpPr>
        <p:spPr bwMode="auto">
          <a:xfrm>
            <a:off x="5520267" y="2744788"/>
            <a:ext cx="1153584"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sz="1600">
                <a:solidFill>
                  <a:schemeClr val="bg2">
                    <a:lumMod val="50000"/>
                  </a:schemeClr>
                </a:solidFill>
              </a:rPr>
              <a:t>外环</a:t>
            </a:r>
          </a:p>
        </p:txBody>
      </p:sp>
      <p:sp>
        <p:nvSpPr>
          <p:cNvPr id="328713" name="Text Box 9"/>
          <p:cNvSpPr txBox="1">
            <a:spLocks noChangeArrowheads="1"/>
          </p:cNvSpPr>
          <p:nvPr/>
        </p:nvSpPr>
        <p:spPr bwMode="auto">
          <a:xfrm>
            <a:off x="7249585" y="2384425"/>
            <a:ext cx="115358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sz="1600">
                <a:solidFill>
                  <a:schemeClr val="bg2">
                    <a:lumMod val="50000"/>
                  </a:schemeClr>
                </a:solidFill>
              </a:rPr>
              <a:t>内环</a:t>
            </a:r>
          </a:p>
        </p:txBody>
      </p:sp>
    </p:spTree>
    <p:extLst>
      <p:ext uri="{BB962C8B-B14F-4D97-AF65-F5344CB8AC3E}">
        <p14:creationId xmlns:p14="http://schemas.microsoft.com/office/powerpoint/2010/main" val="3776865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wipe(left)">
                                      <p:cBhvr>
                                        <p:cTn id="7" dur="500"/>
                                        <p:tgtEl>
                                          <p:spTgt spid="328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8707">
                                            <p:txEl>
                                              <p:pRg st="0" end="0"/>
                                            </p:txEl>
                                          </p:spTgt>
                                        </p:tgtEl>
                                        <p:attrNameLst>
                                          <p:attrName>style.visibility</p:attrName>
                                        </p:attrNameLst>
                                      </p:cBhvr>
                                      <p:to>
                                        <p:strVal val="visible"/>
                                      </p:to>
                                    </p:set>
                                    <p:animEffect transition="in" filter="wipe(up)">
                                      <p:cBhvr>
                                        <p:cTn id="12" dur="500"/>
                                        <p:tgtEl>
                                          <p:spTgt spid="3287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28707">
                                            <p:txEl>
                                              <p:pRg st="1" end="1"/>
                                            </p:txEl>
                                          </p:spTgt>
                                        </p:tgtEl>
                                        <p:attrNameLst>
                                          <p:attrName>style.visibility</p:attrName>
                                        </p:attrNameLst>
                                      </p:cBhvr>
                                      <p:to>
                                        <p:strVal val="visible"/>
                                      </p:to>
                                    </p:set>
                                    <p:animEffect transition="in" filter="wipe(up)">
                                      <p:cBhvr>
                                        <p:cTn id="17" dur="500"/>
                                        <p:tgtEl>
                                          <p:spTgt spid="3287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28707">
                                            <p:txEl>
                                              <p:pRg st="2" end="2"/>
                                            </p:txEl>
                                          </p:spTgt>
                                        </p:tgtEl>
                                        <p:attrNameLst>
                                          <p:attrName>style.visibility</p:attrName>
                                        </p:attrNameLst>
                                      </p:cBhvr>
                                      <p:to>
                                        <p:strVal val="visible"/>
                                      </p:to>
                                    </p:set>
                                    <p:animEffect transition="in" filter="wipe(up)">
                                      <p:cBhvr>
                                        <p:cTn id="22" dur="500"/>
                                        <p:tgtEl>
                                          <p:spTgt spid="3287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28707">
                                            <p:txEl>
                                              <p:pRg st="3" end="3"/>
                                            </p:txEl>
                                          </p:spTgt>
                                        </p:tgtEl>
                                        <p:attrNameLst>
                                          <p:attrName>style.visibility</p:attrName>
                                        </p:attrNameLst>
                                      </p:cBhvr>
                                      <p:to>
                                        <p:strVal val="visible"/>
                                      </p:to>
                                    </p:set>
                                    <p:animEffect transition="in" filter="wipe(up)">
                                      <p:cBhvr>
                                        <p:cTn id="27" dur="500"/>
                                        <p:tgtEl>
                                          <p:spTgt spid="3287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28707">
                                            <p:txEl>
                                              <p:pRg st="4" end="4"/>
                                            </p:txEl>
                                          </p:spTgt>
                                        </p:tgtEl>
                                        <p:attrNameLst>
                                          <p:attrName>style.visibility</p:attrName>
                                        </p:attrNameLst>
                                      </p:cBhvr>
                                      <p:to>
                                        <p:strVal val="visible"/>
                                      </p:to>
                                    </p:set>
                                    <p:animEffect transition="in" filter="wipe(up)">
                                      <p:cBhvr>
                                        <p:cTn id="32" dur="500"/>
                                        <p:tgtEl>
                                          <p:spTgt spid="32870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8708"/>
                                        </p:tgtEl>
                                        <p:attrNameLst>
                                          <p:attrName>style.visibility</p:attrName>
                                        </p:attrNameLst>
                                      </p:cBhvr>
                                      <p:to>
                                        <p:strVal val="visible"/>
                                      </p:to>
                                    </p:set>
                                  </p:childTnLst>
                                </p:cTn>
                              </p:par>
                              <p:par>
                                <p:cTn id="37" presetID="22" presetClass="entr" presetSubtype="1" fill="hold" grpId="0" nodeType="withEffect">
                                  <p:stCondLst>
                                    <p:cond delay="0"/>
                                  </p:stCondLst>
                                  <p:childTnLst>
                                    <p:set>
                                      <p:cBhvr>
                                        <p:cTn id="38" dur="1" fill="hold">
                                          <p:stCondLst>
                                            <p:cond delay="0"/>
                                          </p:stCondLst>
                                        </p:cTn>
                                        <p:tgtEl>
                                          <p:spTgt spid="328707">
                                            <p:txEl>
                                              <p:pRg st="5" end="5"/>
                                            </p:txEl>
                                          </p:spTgt>
                                        </p:tgtEl>
                                        <p:attrNameLst>
                                          <p:attrName>style.visibility</p:attrName>
                                        </p:attrNameLst>
                                      </p:cBhvr>
                                      <p:to>
                                        <p:strVal val="visible"/>
                                      </p:to>
                                    </p:set>
                                    <p:animEffect transition="in" filter="wipe(up)">
                                      <p:cBhvr>
                                        <p:cTn id="39" dur="500"/>
                                        <p:tgtEl>
                                          <p:spTgt spid="328707">
                                            <p:txEl>
                                              <p:pRg st="5" end="5"/>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28707">
                                            <p:txEl>
                                              <p:pRg st="6" end="6"/>
                                            </p:txEl>
                                          </p:spTgt>
                                        </p:tgtEl>
                                        <p:attrNameLst>
                                          <p:attrName>style.visibility</p:attrName>
                                        </p:attrNameLst>
                                      </p:cBhvr>
                                      <p:to>
                                        <p:strVal val="visible"/>
                                      </p:to>
                                    </p:set>
                                    <p:animEffect transition="in" filter="wipe(up)">
                                      <p:cBhvr>
                                        <p:cTn id="42" dur="500"/>
                                        <p:tgtEl>
                                          <p:spTgt spid="32870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87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87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87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87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8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nimBg="1"/>
      <p:bldP spid="328707" grpId="0" uiExpand="1" build="p"/>
      <p:bldP spid="328708" grpId="0" uiExpand="1" animBg="1"/>
      <p:bldP spid="328709" grpId="0" animBg="1"/>
      <p:bldP spid="328710" grpId="0" animBg="1"/>
      <p:bldP spid="328711" grpId="0" animBg="1"/>
      <p:bldP spid="328712" grpId="0"/>
      <p:bldP spid="3287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内容占位符 8"/>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328" y="2636912"/>
            <a:ext cx="12039600" cy="3529013"/>
          </a:xfrm>
        </p:spPr>
      </p:pic>
      <p:sp>
        <p:nvSpPr>
          <p:cNvPr id="7" name="Rectangle 2"/>
          <p:cNvSpPr>
            <a:spLocks noGrp="1" noChangeArrowheads="1"/>
          </p:cNvSpPr>
          <p:nvPr/>
        </p:nvSpPr>
        <p:spPr>
          <a:xfrm>
            <a:off x="407368" y="332656"/>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扫描表示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 name="Rectangle 3"/>
          <p:cNvSpPr>
            <a:spLocks noGrp="1" noChangeArrowheads="1"/>
          </p:cNvSpPr>
          <p:nvPr/>
        </p:nvSpPr>
        <p:spPr>
          <a:xfrm>
            <a:off x="1168565" y="1485900"/>
            <a:ext cx="10430933" cy="3886200"/>
          </a:xfrm>
          <a:prstGeom prst="rect">
            <a:avLst/>
          </a:prstGeom>
          <a:ln w="12700">
            <a:miter lim="400000"/>
          </a:ln>
        </p:spPr>
        <p:txBody>
          <a:bodyPr lIns="91421" tIns="91421" rIns="91421" bIns="91421">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沿路径拉伸扫描的表面建模</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defTabSz="914216">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ontserrat Hairline"/>
              </a:rPr>
              <a:t>轮廓形状渐变插值</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Montserrat Hairline"/>
            </a:endParaRPr>
          </a:p>
          <a:p>
            <a:pPr marL="469900" indent="-469900" eaLnBrk="1" hangingPunct="1"/>
            <a:endParaRPr lang="en-US" altLang="zh-CN" sz="2800" dirty="0" smtClean="0"/>
          </a:p>
        </p:txBody>
      </p:sp>
    </p:spTree>
    <p:extLst>
      <p:ext uri="{BB962C8B-B14F-4D97-AF65-F5344CB8AC3E}">
        <p14:creationId xmlns:p14="http://schemas.microsoft.com/office/powerpoint/2010/main" val="1947711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type="body" idx="1"/>
          </p:nvPr>
        </p:nvSpPr>
        <p:spPr>
          <a:xfrm>
            <a:off x="630503" y="1484784"/>
            <a:ext cx="10972800" cy="38862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Constructive </a:t>
            </a: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Solid Geometry</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通过指定两</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个参数化的体素间</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的并、交或差操作而生成一个新的</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物体</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体素</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eaLnBrk="1" hangingPunct="0">
              <a:lnSpc>
                <a:spcPct val="100000"/>
              </a:lnSpc>
              <a:spcBef>
                <a:spcPts val="1200"/>
              </a:spcBef>
              <a:buFont typeface="Arial" panose="020B0604020202020204" pitchFamily="34" charset="0"/>
              <a:buChar char="•"/>
              <a:defRPr/>
            </a:pPr>
            <a:endParaRPr lang="en-US" altLang="zh-CN"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eaLnBrk="1" hangingPunct="0">
              <a:lnSpc>
                <a:spcPct val="100000"/>
              </a:lnSpc>
              <a:spcBef>
                <a:spcPts val="1200"/>
              </a:spcBef>
              <a:buFont typeface="Arial" panose="020B0604020202020204" pitchFamily="34" charset="0"/>
              <a:buChar char="•"/>
              <a:defRPr/>
            </a:pP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操作</a:t>
            </a:r>
            <a:endPar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908050" lvl="1" indent="-436563" eaLnBrk="1" hangingPunct="1"/>
            <a:endParaRPr lang="zh-CN" altLang="en-US" sz="2600" dirty="0" smtClean="0"/>
          </a:p>
          <a:p>
            <a:pPr marL="469900" indent="-469900" eaLnBrk="1" hangingPunct="1"/>
            <a:endParaRPr lang="en-US" altLang="zh-CN" dirty="0" smtClean="0"/>
          </a:p>
        </p:txBody>
      </p:sp>
      <p:sp>
        <p:nvSpPr>
          <p:cNvPr id="21" name="Rectangle 2"/>
          <p:cNvSpPr>
            <a:spLocks noGrp="1" noChangeArrowheads="1"/>
          </p:cNvSpPr>
          <p:nvPr/>
        </p:nvSpPr>
        <p:spPr>
          <a:xfrm>
            <a:off x="112620" y="299552"/>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结构</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实体几何法</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CSG</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224" y="2840091"/>
            <a:ext cx="8572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028" y="2830978"/>
            <a:ext cx="7143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662" y="2910159"/>
            <a:ext cx="6667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524" y="2780928"/>
            <a:ext cx="897298" cy="78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809" y="2719585"/>
            <a:ext cx="737706" cy="89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8288" y="2929136"/>
            <a:ext cx="8953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
          <p:cNvSpPr txBox="1">
            <a:spLocks noChangeArrowheads="1"/>
          </p:cNvSpPr>
          <p:nvPr/>
        </p:nvSpPr>
        <p:spPr bwMode="auto">
          <a:xfrm>
            <a:off x="1463293" y="6021288"/>
            <a:ext cx="1990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lang="zh-CN" altLang="en-US" b="1" dirty="0">
                <a:solidFill>
                  <a:schemeClr val="bg2">
                    <a:lumMod val="50000"/>
                  </a:schemeClr>
                </a:solidFill>
              </a:rPr>
              <a:t>并运算</a:t>
            </a:r>
            <a:r>
              <a:rPr lang="en-US" altLang="zh-CN" b="1" dirty="0">
                <a:solidFill>
                  <a:schemeClr val="bg2">
                    <a:lumMod val="50000"/>
                  </a:schemeClr>
                </a:solidFill>
              </a:rPr>
              <a:t>(U)</a:t>
            </a:r>
            <a:endParaRPr lang="zh-CN" altLang="en-US" b="1" dirty="0">
              <a:solidFill>
                <a:schemeClr val="bg2">
                  <a:lumMod val="50000"/>
                </a:schemeClr>
              </a:solidFill>
            </a:endParaRPr>
          </a:p>
        </p:txBody>
      </p:sp>
      <p:pic>
        <p:nvPicPr>
          <p:cNvPr id="2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4521" y="4217700"/>
            <a:ext cx="10382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657" y="4300250"/>
            <a:ext cx="11366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7"/>
          <p:cNvSpPr txBox="1">
            <a:spLocks noChangeArrowheads="1"/>
          </p:cNvSpPr>
          <p:nvPr/>
        </p:nvSpPr>
        <p:spPr bwMode="auto">
          <a:xfrm>
            <a:off x="4236384" y="6028769"/>
            <a:ext cx="3273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lang="zh-CN" altLang="en-US" b="1" dirty="0">
                <a:solidFill>
                  <a:schemeClr val="bg2">
                    <a:lumMod val="50000"/>
                  </a:schemeClr>
                </a:solidFill>
              </a:rPr>
              <a:t>交运算 </a:t>
            </a:r>
            <a:r>
              <a:rPr lang="en-US" altLang="zh-CN" b="1" dirty="0">
                <a:solidFill>
                  <a:schemeClr val="bg2">
                    <a:lumMod val="50000"/>
                  </a:schemeClr>
                </a:solidFill>
              </a:rPr>
              <a:t>( ∩ ) </a:t>
            </a:r>
            <a:endParaRPr lang="zh-CN" altLang="en-US" b="1" dirty="0">
              <a:solidFill>
                <a:schemeClr val="bg2">
                  <a:lumMod val="50000"/>
                </a:schemeClr>
              </a:solidFill>
            </a:endParaRPr>
          </a:p>
        </p:txBody>
      </p:sp>
      <p:pic>
        <p:nvPicPr>
          <p:cNvPr id="32"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808" y="4083225"/>
            <a:ext cx="2831679" cy="1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p:cNvSpPr txBox="1">
            <a:spLocks noChangeArrowheads="1"/>
          </p:cNvSpPr>
          <p:nvPr/>
        </p:nvSpPr>
        <p:spPr bwMode="auto">
          <a:xfrm>
            <a:off x="8263632" y="6044966"/>
            <a:ext cx="2640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lang="zh-CN" altLang="en-US" b="1" dirty="0">
                <a:solidFill>
                  <a:schemeClr val="bg2">
                    <a:lumMod val="50000"/>
                  </a:schemeClr>
                </a:solidFill>
              </a:rPr>
              <a:t>差运算</a:t>
            </a:r>
            <a:r>
              <a:rPr lang="en-US" altLang="zh-CN" b="1" dirty="0">
                <a:solidFill>
                  <a:schemeClr val="bg2">
                    <a:lumMod val="50000"/>
                  </a:schemeClr>
                </a:solidFill>
              </a:rPr>
              <a:t>( </a:t>
            </a:r>
            <a:r>
              <a:rPr lang="zh-CN" altLang="en-US" b="1" dirty="0">
                <a:solidFill>
                  <a:schemeClr val="bg2">
                    <a:lumMod val="50000"/>
                  </a:schemeClr>
                </a:solidFill>
              </a:rPr>
              <a:t>－</a:t>
            </a:r>
            <a:r>
              <a:rPr lang="en-US" altLang="zh-CN" b="1" dirty="0">
                <a:solidFill>
                  <a:schemeClr val="bg2">
                    <a:lumMod val="50000"/>
                  </a:schemeClr>
                </a:solidFill>
              </a:rPr>
              <a:t> ) </a:t>
            </a:r>
            <a:endParaRPr lang="zh-CN" altLang="en-US" b="1" dirty="0">
              <a:solidFill>
                <a:schemeClr val="bg2">
                  <a:lumMod val="50000"/>
                </a:schemeClr>
              </a:solidFill>
            </a:endParaRPr>
          </a:p>
        </p:txBody>
      </p:sp>
      <p:pic>
        <p:nvPicPr>
          <p:cNvPr id="34"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0216" y="4138275"/>
            <a:ext cx="2928243" cy="189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510186" y="3749648"/>
            <a:ext cx="1012987" cy="936104"/>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36" name="矩形 35"/>
          <p:cNvSpPr/>
          <p:nvPr/>
        </p:nvSpPr>
        <p:spPr>
          <a:xfrm>
            <a:off x="8328249" y="4086189"/>
            <a:ext cx="1682582" cy="936104"/>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1191138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04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30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30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304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304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uiExpand="1" build="p" animBg="1"/>
      <p:bldP spid="28" grpId="0"/>
      <p:bldP spid="31" grpId="0"/>
      <p:bldP spid="33" grpId="0"/>
      <p:bldP spid="5" grpId="0" animBg="1"/>
      <p:bldP spid="5" grpId="1" animBg="1"/>
      <p:bldP spid="36" grpId="0" animBg="1"/>
      <p:bldP spid="3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609600" y="1700213"/>
            <a:ext cx="10972800" cy="38862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模型的二叉树表示</a:t>
            </a:r>
          </a:p>
          <a:p>
            <a:pPr marL="908050" lvl="1" indent="-436563" eaLnBrk="1" hangingPunct="1"/>
            <a:endParaRPr lang="zh-CN" altLang="en-US" sz="2600" dirty="0" smtClean="0">
              <a:solidFill>
                <a:schemeClr val="bg2">
                  <a:lumMod val="50000"/>
                </a:schemeClr>
              </a:solidFill>
            </a:endParaRPr>
          </a:p>
          <a:p>
            <a:pPr marL="469900" indent="-469900" eaLnBrk="1" hangingPunct="1"/>
            <a:endParaRPr lang="en-US" altLang="zh-CN" dirty="0" smtClean="0">
              <a:solidFill>
                <a:schemeClr val="bg2">
                  <a:lumMod val="50000"/>
                </a:schemeClr>
              </a:solidFill>
            </a:endParaRPr>
          </a:p>
        </p:txBody>
      </p:sp>
      <p:grpSp>
        <p:nvGrpSpPr>
          <p:cNvPr id="2" name="Group 5"/>
          <p:cNvGrpSpPr>
            <a:grpSpLocks/>
          </p:cNvGrpSpPr>
          <p:nvPr/>
        </p:nvGrpSpPr>
        <p:grpSpPr bwMode="auto">
          <a:xfrm>
            <a:off x="4559301" y="2420939"/>
            <a:ext cx="1919817" cy="962025"/>
            <a:chOff x="1900" y="1835"/>
            <a:chExt cx="907" cy="606"/>
          </a:xfrm>
        </p:grpSpPr>
        <p:sp>
          <p:nvSpPr>
            <p:cNvPr id="34854" name="Oval 6"/>
            <p:cNvSpPr>
              <a:spLocks noChangeArrowheads="1"/>
            </p:cNvSpPr>
            <p:nvPr/>
          </p:nvSpPr>
          <p:spPr bwMode="auto">
            <a:xfrm>
              <a:off x="1900" y="1835"/>
              <a:ext cx="635" cy="606"/>
            </a:xfrm>
            <a:prstGeom prst="ellipse">
              <a:avLst/>
            </a:prstGeom>
            <a:solidFill>
              <a:srgbClr val="CCFFFF"/>
            </a:solidFill>
            <a:ln w="9525">
              <a:solidFill>
                <a:schemeClr val="tx1"/>
              </a:solidFill>
              <a:round/>
              <a:headEnd/>
              <a:tailEnd/>
            </a:ln>
          </p:spPr>
          <p:txBody>
            <a:bodyPr wrap="none" anchor="ctr"/>
            <a:lstStyle/>
            <a:p>
              <a:endParaRPr lang="zh-CN" altLang="en-US">
                <a:solidFill>
                  <a:schemeClr val="bg2">
                    <a:lumMod val="50000"/>
                  </a:schemeClr>
                </a:solidFill>
              </a:endParaRPr>
            </a:p>
          </p:txBody>
        </p:sp>
        <p:sp>
          <p:nvSpPr>
            <p:cNvPr id="34855" name="Text Box 7"/>
            <p:cNvSpPr txBox="1">
              <a:spLocks noChangeArrowheads="1"/>
            </p:cNvSpPr>
            <p:nvPr/>
          </p:nvSpPr>
          <p:spPr bwMode="auto">
            <a:xfrm>
              <a:off x="1900" y="2024"/>
              <a:ext cx="9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dirty="0" smtClean="0">
                  <a:solidFill>
                    <a:schemeClr val="bg2">
                      <a:lumMod val="50000"/>
                    </a:schemeClr>
                  </a:solidFill>
                </a:rPr>
                <a:t>  CSG</a:t>
              </a:r>
              <a:r>
                <a:rPr lang="zh-CN" altLang="en-US" sz="1600" b="0" dirty="0">
                  <a:solidFill>
                    <a:schemeClr val="bg2">
                      <a:lumMod val="50000"/>
                    </a:schemeClr>
                  </a:solidFill>
                </a:rPr>
                <a:t>物体</a:t>
              </a:r>
            </a:p>
          </p:txBody>
        </p:sp>
      </p:grpSp>
      <p:sp>
        <p:nvSpPr>
          <p:cNvPr id="345096" name="Line 8"/>
          <p:cNvSpPr>
            <a:spLocks noChangeShapeType="1"/>
          </p:cNvSpPr>
          <p:nvPr/>
        </p:nvSpPr>
        <p:spPr bwMode="auto">
          <a:xfrm flipH="1">
            <a:off x="4040718" y="3081339"/>
            <a:ext cx="575733"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097" name="Line 9"/>
          <p:cNvSpPr>
            <a:spLocks noChangeShapeType="1"/>
          </p:cNvSpPr>
          <p:nvPr/>
        </p:nvSpPr>
        <p:spPr bwMode="auto">
          <a:xfrm>
            <a:off x="5865284" y="3038476"/>
            <a:ext cx="575733"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098" name="Line 10"/>
          <p:cNvSpPr>
            <a:spLocks noChangeShapeType="1"/>
          </p:cNvSpPr>
          <p:nvPr/>
        </p:nvSpPr>
        <p:spPr bwMode="auto">
          <a:xfrm flipH="1">
            <a:off x="3369734" y="3944938"/>
            <a:ext cx="285751"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099" name="Line 11"/>
          <p:cNvSpPr>
            <a:spLocks noChangeShapeType="1"/>
          </p:cNvSpPr>
          <p:nvPr/>
        </p:nvSpPr>
        <p:spPr bwMode="auto">
          <a:xfrm>
            <a:off x="4176185" y="3930650"/>
            <a:ext cx="247649"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100" name="Line 12"/>
          <p:cNvSpPr>
            <a:spLocks noChangeShapeType="1"/>
          </p:cNvSpPr>
          <p:nvPr/>
        </p:nvSpPr>
        <p:spPr bwMode="auto">
          <a:xfrm flipH="1">
            <a:off x="6019801" y="3930651"/>
            <a:ext cx="285751"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101" name="Line 13"/>
          <p:cNvSpPr>
            <a:spLocks noChangeShapeType="1"/>
          </p:cNvSpPr>
          <p:nvPr/>
        </p:nvSpPr>
        <p:spPr bwMode="auto">
          <a:xfrm>
            <a:off x="6921500" y="3916363"/>
            <a:ext cx="247651"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102" name="Line 14"/>
          <p:cNvSpPr>
            <a:spLocks noChangeShapeType="1"/>
          </p:cNvSpPr>
          <p:nvPr/>
        </p:nvSpPr>
        <p:spPr bwMode="auto">
          <a:xfrm flipH="1">
            <a:off x="6671734" y="4837113"/>
            <a:ext cx="285751"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103" name="Line 15"/>
          <p:cNvSpPr>
            <a:spLocks noChangeShapeType="1"/>
          </p:cNvSpPr>
          <p:nvPr/>
        </p:nvSpPr>
        <p:spPr bwMode="auto">
          <a:xfrm>
            <a:off x="7573433" y="4822825"/>
            <a:ext cx="247651"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6"/>
          <p:cNvGrpSpPr>
            <a:grpSpLocks/>
          </p:cNvGrpSpPr>
          <p:nvPr/>
        </p:nvGrpSpPr>
        <p:grpSpPr bwMode="auto">
          <a:xfrm>
            <a:off x="2791885" y="4305300"/>
            <a:ext cx="865716" cy="649288"/>
            <a:chOff x="1156" y="3158"/>
            <a:chExt cx="409" cy="409"/>
          </a:xfrm>
        </p:grpSpPr>
        <p:sp>
          <p:nvSpPr>
            <p:cNvPr id="34852" name="Oval 17"/>
            <p:cNvSpPr>
              <a:spLocks noChangeArrowheads="1"/>
            </p:cNvSpPr>
            <p:nvPr/>
          </p:nvSpPr>
          <p:spPr bwMode="auto">
            <a:xfrm>
              <a:off x="1156" y="3158"/>
              <a:ext cx="409" cy="409"/>
            </a:xfrm>
            <a:prstGeom prst="ellipse">
              <a:avLst/>
            </a:prstGeom>
            <a:solidFill>
              <a:srgbClr val="FFCCFF"/>
            </a:solidFill>
            <a:ln w="9525">
              <a:solidFill>
                <a:schemeClr val="tx1"/>
              </a:solidFill>
              <a:round/>
              <a:headEnd/>
              <a:tailEnd/>
            </a:ln>
          </p:spPr>
          <p:txBody>
            <a:bodyPr wrap="none" anchor="ctr"/>
            <a:lstStyle/>
            <a:p>
              <a:pPr algn="ctr"/>
              <a:endParaRPr lang="zh-CN" altLang="en-US">
                <a:solidFill>
                  <a:schemeClr val="bg2">
                    <a:lumMod val="50000"/>
                  </a:schemeClr>
                </a:solidFill>
              </a:endParaRPr>
            </a:p>
          </p:txBody>
        </p:sp>
        <p:sp>
          <p:nvSpPr>
            <p:cNvPr id="34853" name="Text Box 18"/>
            <p:cNvSpPr txBox="1">
              <a:spLocks noChangeArrowheads="1"/>
            </p:cNvSpPr>
            <p:nvPr/>
          </p:nvSpPr>
          <p:spPr bwMode="auto">
            <a:xfrm>
              <a:off x="1156" y="3249"/>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2">
                      <a:lumMod val="50000"/>
                    </a:schemeClr>
                  </a:solidFill>
                </a:rPr>
                <a:t>Obj</a:t>
              </a:r>
              <a:r>
                <a:rPr lang="en-US" altLang="zh-CN" sz="1600" b="0" baseline="-25000">
                  <a:solidFill>
                    <a:schemeClr val="bg2">
                      <a:lumMod val="50000"/>
                    </a:schemeClr>
                  </a:solidFill>
                </a:rPr>
                <a:t>1</a:t>
              </a:r>
            </a:p>
          </p:txBody>
        </p:sp>
      </p:grpSp>
      <p:grpSp>
        <p:nvGrpSpPr>
          <p:cNvPr id="4" name="Group 19"/>
          <p:cNvGrpSpPr>
            <a:grpSpLocks/>
          </p:cNvGrpSpPr>
          <p:nvPr/>
        </p:nvGrpSpPr>
        <p:grpSpPr bwMode="auto">
          <a:xfrm>
            <a:off x="3964517" y="4333875"/>
            <a:ext cx="922867" cy="649288"/>
            <a:chOff x="1710" y="3176"/>
            <a:chExt cx="436" cy="409"/>
          </a:xfrm>
        </p:grpSpPr>
        <p:sp>
          <p:nvSpPr>
            <p:cNvPr id="34850" name="Oval 20"/>
            <p:cNvSpPr>
              <a:spLocks noChangeArrowheads="1"/>
            </p:cNvSpPr>
            <p:nvPr/>
          </p:nvSpPr>
          <p:spPr bwMode="auto">
            <a:xfrm>
              <a:off x="1710" y="3176"/>
              <a:ext cx="409" cy="409"/>
            </a:xfrm>
            <a:prstGeom prst="ellipse">
              <a:avLst/>
            </a:prstGeom>
            <a:solidFill>
              <a:srgbClr val="FFCCFF"/>
            </a:solidFill>
            <a:ln w="9525">
              <a:solidFill>
                <a:schemeClr val="tx1"/>
              </a:solidFill>
              <a:round/>
              <a:headEnd/>
              <a:tailEnd/>
            </a:ln>
          </p:spPr>
          <p:txBody>
            <a:bodyPr wrap="none" anchor="ctr"/>
            <a:lstStyle/>
            <a:p>
              <a:pPr algn="ctr"/>
              <a:endParaRPr lang="zh-CN" altLang="en-US">
                <a:solidFill>
                  <a:schemeClr val="bg2">
                    <a:lumMod val="50000"/>
                  </a:schemeClr>
                </a:solidFill>
              </a:endParaRPr>
            </a:p>
          </p:txBody>
        </p:sp>
        <p:sp>
          <p:nvSpPr>
            <p:cNvPr id="34851" name="Text Box 21"/>
            <p:cNvSpPr txBox="1">
              <a:spLocks noChangeArrowheads="1"/>
            </p:cNvSpPr>
            <p:nvPr/>
          </p:nvSpPr>
          <p:spPr bwMode="auto">
            <a:xfrm>
              <a:off x="1737" y="3258"/>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dirty="0">
                  <a:solidFill>
                    <a:schemeClr val="bg2">
                      <a:lumMod val="50000"/>
                    </a:schemeClr>
                  </a:solidFill>
                </a:rPr>
                <a:t>Obj</a:t>
              </a:r>
              <a:r>
                <a:rPr lang="en-US" altLang="zh-CN" sz="1600" b="0" baseline="-25000" dirty="0">
                  <a:solidFill>
                    <a:schemeClr val="bg2">
                      <a:lumMod val="50000"/>
                    </a:schemeClr>
                  </a:solidFill>
                </a:rPr>
                <a:t>2</a:t>
              </a:r>
            </a:p>
          </p:txBody>
        </p:sp>
      </p:grpSp>
      <p:grpSp>
        <p:nvGrpSpPr>
          <p:cNvPr id="5" name="Group 22"/>
          <p:cNvGrpSpPr>
            <a:grpSpLocks/>
          </p:cNvGrpSpPr>
          <p:nvPr/>
        </p:nvGrpSpPr>
        <p:grpSpPr bwMode="auto">
          <a:xfrm>
            <a:off x="5539317" y="4305300"/>
            <a:ext cx="903816" cy="649288"/>
            <a:chOff x="2272" y="3158"/>
            <a:chExt cx="427" cy="409"/>
          </a:xfrm>
        </p:grpSpPr>
        <p:sp>
          <p:nvSpPr>
            <p:cNvPr id="34848" name="Oval 23"/>
            <p:cNvSpPr>
              <a:spLocks noChangeArrowheads="1"/>
            </p:cNvSpPr>
            <p:nvPr/>
          </p:nvSpPr>
          <p:spPr bwMode="auto">
            <a:xfrm>
              <a:off x="2272" y="3158"/>
              <a:ext cx="409" cy="409"/>
            </a:xfrm>
            <a:prstGeom prst="ellipse">
              <a:avLst/>
            </a:prstGeom>
            <a:solidFill>
              <a:srgbClr val="FFCCFF"/>
            </a:solidFill>
            <a:ln w="9525">
              <a:solidFill>
                <a:schemeClr val="tx1"/>
              </a:solidFill>
              <a:round/>
              <a:headEnd/>
              <a:tailEnd/>
            </a:ln>
          </p:spPr>
          <p:txBody>
            <a:bodyPr wrap="none" anchor="ctr"/>
            <a:lstStyle/>
            <a:p>
              <a:pPr algn="ctr"/>
              <a:endParaRPr lang="zh-CN" altLang="en-US">
                <a:solidFill>
                  <a:schemeClr val="bg2">
                    <a:lumMod val="50000"/>
                  </a:schemeClr>
                </a:solidFill>
              </a:endParaRPr>
            </a:p>
          </p:txBody>
        </p:sp>
        <p:sp>
          <p:nvSpPr>
            <p:cNvPr id="34849" name="Text Box 24"/>
            <p:cNvSpPr txBox="1">
              <a:spLocks noChangeArrowheads="1"/>
            </p:cNvSpPr>
            <p:nvPr/>
          </p:nvSpPr>
          <p:spPr bwMode="auto">
            <a:xfrm>
              <a:off x="2290" y="3249"/>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2">
                      <a:lumMod val="50000"/>
                    </a:schemeClr>
                  </a:solidFill>
                </a:rPr>
                <a:t>Obj</a:t>
              </a:r>
              <a:r>
                <a:rPr lang="en-US" altLang="zh-CN" sz="1600" b="0" baseline="-25000">
                  <a:solidFill>
                    <a:schemeClr val="bg2">
                      <a:lumMod val="50000"/>
                    </a:schemeClr>
                  </a:solidFill>
                </a:rPr>
                <a:t>4</a:t>
              </a:r>
            </a:p>
          </p:txBody>
        </p:sp>
      </p:grpSp>
      <p:grpSp>
        <p:nvGrpSpPr>
          <p:cNvPr id="6" name="Group 25"/>
          <p:cNvGrpSpPr>
            <a:grpSpLocks/>
          </p:cNvGrpSpPr>
          <p:nvPr/>
        </p:nvGrpSpPr>
        <p:grpSpPr bwMode="auto">
          <a:xfrm>
            <a:off x="6191251" y="5211764"/>
            <a:ext cx="884767" cy="649287"/>
            <a:chOff x="2580" y="3729"/>
            <a:chExt cx="418" cy="409"/>
          </a:xfrm>
        </p:grpSpPr>
        <p:sp>
          <p:nvSpPr>
            <p:cNvPr id="34846" name="Oval 26"/>
            <p:cNvSpPr>
              <a:spLocks noChangeArrowheads="1"/>
            </p:cNvSpPr>
            <p:nvPr/>
          </p:nvSpPr>
          <p:spPr bwMode="auto">
            <a:xfrm>
              <a:off x="2580" y="3729"/>
              <a:ext cx="409" cy="409"/>
            </a:xfrm>
            <a:prstGeom prst="ellipse">
              <a:avLst/>
            </a:prstGeom>
            <a:solidFill>
              <a:srgbClr val="FFCCFF"/>
            </a:solidFill>
            <a:ln w="9525">
              <a:solidFill>
                <a:schemeClr val="tx1"/>
              </a:solidFill>
              <a:round/>
              <a:headEnd/>
              <a:tailEnd/>
            </a:ln>
          </p:spPr>
          <p:txBody>
            <a:bodyPr wrap="none" anchor="ctr"/>
            <a:lstStyle/>
            <a:p>
              <a:pPr algn="ctr"/>
              <a:endParaRPr lang="zh-CN" altLang="en-US">
                <a:solidFill>
                  <a:schemeClr val="bg2">
                    <a:lumMod val="50000"/>
                  </a:schemeClr>
                </a:solidFill>
              </a:endParaRPr>
            </a:p>
          </p:txBody>
        </p:sp>
        <p:sp>
          <p:nvSpPr>
            <p:cNvPr id="34847" name="Text Box 27"/>
            <p:cNvSpPr txBox="1">
              <a:spLocks noChangeArrowheads="1"/>
            </p:cNvSpPr>
            <p:nvPr/>
          </p:nvSpPr>
          <p:spPr bwMode="auto">
            <a:xfrm>
              <a:off x="2589" y="3820"/>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2">
                      <a:lumMod val="50000"/>
                    </a:schemeClr>
                  </a:solidFill>
                </a:rPr>
                <a:t>Obj</a:t>
              </a:r>
              <a:r>
                <a:rPr lang="en-US" altLang="zh-CN" sz="1600" b="0" baseline="-25000">
                  <a:solidFill>
                    <a:schemeClr val="bg2">
                      <a:lumMod val="50000"/>
                    </a:schemeClr>
                  </a:solidFill>
                </a:rPr>
                <a:t>2</a:t>
              </a:r>
            </a:p>
          </p:txBody>
        </p:sp>
      </p:grpSp>
      <p:grpSp>
        <p:nvGrpSpPr>
          <p:cNvPr id="7" name="Group 28"/>
          <p:cNvGrpSpPr>
            <a:grpSpLocks/>
          </p:cNvGrpSpPr>
          <p:nvPr/>
        </p:nvGrpSpPr>
        <p:grpSpPr bwMode="auto">
          <a:xfrm>
            <a:off x="7476067" y="5197475"/>
            <a:ext cx="908051" cy="649288"/>
            <a:chOff x="3187" y="3720"/>
            <a:chExt cx="429" cy="409"/>
          </a:xfrm>
        </p:grpSpPr>
        <p:sp>
          <p:nvSpPr>
            <p:cNvPr id="34844" name="Oval 29"/>
            <p:cNvSpPr>
              <a:spLocks noChangeArrowheads="1"/>
            </p:cNvSpPr>
            <p:nvPr/>
          </p:nvSpPr>
          <p:spPr bwMode="auto">
            <a:xfrm>
              <a:off x="3187" y="3720"/>
              <a:ext cx="409" cy="409"/>
            </a:xfrm>
            <a:prstGeom prst="ellipse">
              <a:avLst/>
            </a:prstGeom>
            <a:solidFill>
              <a:srgbClr val="FFCCFF"/>
            </a:solidFill>
            <a:ln w="9525">
              <a:solidFill>
                <a:schemeClr val="tx1"/>
              </a:solidFill>
              <a:round/>
              <a:headEnd/>
              <a:tailEnd/>
            </a:ln>
          </p:spPr>
          <p:txBody>
            <a:bodyPr wrap="none" anchor="ctr"/>
            <a:lstStyle/>
            <a:p>
              <a:pPr algn="ctr"/>
              <a:endParaRPr lang="zh-CN" altLang="en-US">
                <a:solidFill>
                  <a:schemeClr val="bg2">
                    <a:lumMod val="50000"/>
                  </a:schemeClr>
                </a:solidFill>
              </a:endParaRPr>
            </a:p>
          </p:txBody>
        </p:sp>
        <p:sp>
          <p:nvSpPr>
            <p:cNvPr id="34845" name="Text Box 30"/>
            <p:cNvSpPr txBox="1">
              <a:spLocks noChangeArrowheads="1"/>
            </p:cNvSpPr>
            <p:nvPr/>
          </p:nvSpPr>
          <p:spPr bwMode="auto">
            <a:xfrm>
              <a:off x="3207" y="3802"/>
              <a:ext cx="4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2">
                      <a:lumMod val="50000"/>
                    </a:schemeClr>
                  </a:solidFill>
                </a:rPr>
                <a:t>Obj</a:t>
              </a:r>
              <a:r>
                <a:rPr lang="en-US" altLang="zh-CN" sz="1600" b="0" baseline="-25000">
                  <a:solidFill>
                    <a:schemeClr val="bg2">
                      <a:lumMod val="50000"/>
                    </a:schemeClr>
                  </a:solidFill>
                </a:rPr>
                <a:t>3</a:t>
              </a:r>
            </a:p>
          </p:txBody>
        </p:sp>
      </p:grpSp>
      <p:grpSp>
        <p:nvGrpSpPr>
          <p:cNvPr id="8" name="Group 31"/>
          <p:cNvGrpSpPr>
            <a:grpSpLocks/>
          </p:cNvGrpSpPr>
          <p:nvPr/>
        </p:nvGrpSpPr>
        <p:grpSpPr bwMode="auto">
          <a:xfrm>
            <a:off x="6731000" y="4291014"/>
            <a:ext cx="1151467" cy="649287"/>
            <a:chOff x="2835" y="3149"/>
            <a:chExt cx="544" cy="409"/>
          </a:xfrm>
        </p:grpSpPr>
        <p:sp>
          <p:nvSpPr>
            <p:cNvPr id="34842" name="Oval 32"/>
            <p:cNvSpPr>
              <a:spLocks noChangeArrowheads="1"/>
            </p:cNvSpPr>
            <p:nvPr/>
          </p:nvSpPr>
          <p:spPr bwMode="auto">
            <a:xfrm>
              <a:off x="2879" y="3149"/>
              <a:ext cx="409" cy="409"/>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4843" name="Text Box 33"/>
            <p:cNvSpPr txBox="1">
              <a:spLocks noChangeArrowheads="1"/>
            </p:cNvSpPr>
            <p:nvPr/>
          </p:nvSpPr>
          <p:spPr bwMode="auto">
            <a:xfrm>
              <a:off x="2835" y="3249"/>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dirty="0">
                  <a:solidFill>
                    <a:schemeClr val="bg1"/>
                  </a:solidFill>
                </a:rPr>
                <a:t>Oper</a:t>
              </a:r>
              <a:r>
                <a:rPr lang="en-US" altLang="zh-CN" sz="1600" b="0" baseline="-25000" dirty="0">
                  <a:solidFill>
                    <a:schemeClr val="bg1"/>
                  </a:solidFill>
                </a:rPr>
                <a:t>2</a:t>
              </a:r>
            </a:p>
          </p:txBody>
        </p:sp>
      </p:grpSp>
      <p:grpSp>
        <p:nvGrpSpPr>
          <p:cNvPr id="9" name="Group 34"/>
          <p:cNvGrpSpPr>
            <a:grpSpLocks/>
          </p:cNvGrpSpPr>
          <p:nvPr/>
        </p:nvGrpSpPr>
        <p:grpSpPr bwMode="auto">
          <a:xfrm>
            <a:off x="6057900" y="3368675"/>
            <a:ext cx="1151467" cy="647700"/>
            <a:chOff x="2517" y="2568"/>
            <a:chExt cx="544" cy="408"/>
          </a:xfrm>
        </p:grpSpPr>
        <p:sp>
          <p:nvSpPr>
            <p:cNvPr id="34840" name="Oval 35"/>
            <p:cNvSpPr>
              <a:spLocks noChangeArrowheads="1"/>
            </p:cNvSpPr>
            <p:nvPr/>
          </p:nvSpPr>
          <p:spPr bwMode="auto">
            <a:xfrm>
              <a:off x="2562" y="2568"/>
              <a:ext cx="408" cy="408"/>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34841" name="Text Box 36"/>
            <p:cNvSpPr txBox="1">
              <a:spLocks noChangeArrowheads="1"/>
            </p:cNvSpPr>
            <p:nvPr/>
          </p:nvSpPr>
          <p:spPr bwMode="auto">
            <a:xfrm>
              <a:off x="2517" y="2659"/>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dirty="0">
                  <a:solidFill>
                    <a:schemeClr val="bg1"/>
                  </a:solidFill>
                </a:rPr>
                <a:t>Oper</a:t>
              </a:r>
              <a:r>
                <a:rPr lang="en-US" altLang="zh-CN" sz="1600" b="0" baseline="-25000" dirty="0">
                  <a:solidFill>
                    <a:schemeClr val="bg1"/>
                  </a:solidFill>
                </a:rPr>
                <a:t>3</a:t>
              </a:r>
            </a:p>
          </p:txBody>
        </p:sp>
      </p:grpSp>
      <p:grpSp>
        <p:nvGrpSpPr>
          <p:cNvPr id="10" name="Group 37"/>
          <p:cNvGrpSpPr>
            <a:grpSpLocks/>
          </p:cNvGrpSpPr>
          <p:nvPr/>
        </p:nvGrpSpPr>
        <p:grpSpPr bwMode="auto">
          <a:xfrm>
            <a:off x="3369733" y="3368675"/>
            <a:ext cx="1151467" cy="647700"/>
            <a:chOff x="1429" y="2568"/>
            <a:chExt cx="544" cy="408"/>
          </a:xfrm>
        </p:grpSpPr>
        <p:sp>
          <p:nvSpPr>
            <p:cNvPr id="34838" name="Oval 38"/>
            <p:cNvSpPr>
              <a:spLocks noChangeArrowheads="1"/>
            </p:cNvSpPr>
            <p:nvPr/>
          </p:nvSpPr>
          <p:spPr bwMode="auto">
            <a:xfrm>
              <a:off x="1474" y="2568"/>
              <a:ext cx="408" cy="408"/>
            </a:xfrm>
            <a:prstGeom prst="ellipse">
              <a:avLst/>
            </a:prstGeom>
            <a:solidFill>
              <a:schemeClr val="accent1"/>
            </a:solidFill>
            <a:ln w="9525">
              <a:solidFill>
                <a:schemeClr val="tx1"/>
              </a:solidFill>
              <a:round/>
              <a:headEnd/>
              <a:tailEnd/>
            </a:ln>
          </p:spPr>
          <p:txBody>
            <a:bodyPr wrap="none" anchor="ctr"/>
            <a:lstStyle/>
            <a:p>
              <a:endParaRPr lang="zh-CN" altLang="en-US">
                <a:solidFill>
                  <a:schemeClr val="bg1"/>
                </a:solidFill>
              </a:endParaRPr>
            </a:p>
          </p:txBody>
        </p:sp>
        <p:sp>
          <p:nvSpPr>
            <p:cNvPr id="34839" name="Text Box 39"/>
            <p:cNvSpPr txBox="1">
              <a:spLocks noChangeArrowheads="1"/>
            </p:cNvSpPr>
            <p:nvPr/>
          </p:nvSpPr>
          <p:spPr bwMode="auto">
            <a:xfrm>
              <a:off x="1429" y="2659"/>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dirty="0">
                  <a:solidFill>
                    <a:schemeClr val="bg1"/>
                  </a:solidFill>
                </a:rPr>
                <a:t>Oper</a:t>
              </a:r>
              <a:r>
                <a:rPr lang="en-US" altLang="zh-CN" sz="1600" b="0" baseline="-25000" dirty="0">
                  <a:solidFill>
                    <a:schemeClr val="bg1"/>
                  </a:solidFill>
                </a:rPr>
                <a:t>1</a:t>
              </a:r>
            </a:p>
          </p:txBody>
        </p:sp>
      </p:grpSp>
      <p:sp>
        <p:nvSpPr>
          <p:cNvPr id="41" name="Rectangle 2"/>
          <p:cNvSpPr>
            <a:spLocks noGrp="1" noChangeArrowheads="1"/>
          </p:cNvSpPr>
          <p:nvPr/>
        </p:nvSpPr>
        <p:spPr>
          <a:xfrm>
            <a:off x="112620" y="299552"/>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结构实体几何法</a:t>
            </a: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CSG</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1370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45096"/>
                                        </p:tgtEl>
                                        <p:attrNameLst>
                                          <p:attrName>style.visibility</p:attrName>
                                        </p:attrNameLst>
                                      </p:cBhvr>
                                      <p:to>
                                        <p:strVal val="visible"/>
                                      </p:to>
                                    </p:set>
                                    <p:animEffect transition="in" filter="wipe(up)">
                                      <p:cBhvr>
                                        <p:cTn id="11" dur="500"/>
                                        <p:tgtEl>
                                          <p:spTgt spid="34509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5097"/>
                                        </p:tgtEl>
                                        <p:attrNameLst>
                                          <p:attrName>style.visibility</p:attrName>
                                        </p:attrNameLst>
                                      </p:cBhvr>
                                      <p:to>
                                        <p:strVal val="visible"/>
                                      </p:to>
                                    </p:set>
                                    <p:animEffect transition="in" filter="wipe(up)">
                                      <p:cBhvr>
                                        <p:cTn id="14" dur="500"/>
                                        <p:tgtEl>
                                          <p:spTgt spid="34509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45098"/>
                                        </p:tgtEl>
                                        <p:attrNameLst>
                                          <p:attrName>style.visibility</p:attrName>
                                        </p:attrNameLst>
                                      </p:cBhvr>
                                      <p:to>
                                        <p:strVal val="visible"/>
                                      </p:to>
                                    </p:set>
                                    <p:animEffect transition="in" filter="wipe(up)">
                                      <p:cBhvr>
                                        <p:cTn id="25" dur="500"/>
                                        <p:tgtEl>
                                          <p:spTgt spid="34509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45099"/>
                                        </p:tgtEl>
                                        <p:attrNameLst>
                                          <p:attrName>style.visibility</p:attrName>
                                        </p:attrNameLst>
                                      </p:cBhvr>
                                      <p:to>
                                        <p:strVal val="visible"/>
                                      </p:to>
                                    </p:set>
                                    <p:animEffect transition="in" filter="wipe(up)">
                                      <p:cBhvr>
                                        <p:cTn id="28" dur="500"/>
                                        <p:tgtEl>
                                          <p:spTgt spid="34509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45100"/>
                                        </p:tgtEl>
                                        <p:attrNameLst>
                                          <p:attrName>style.visibility</p:attrName>
                                        </p:attrNameLst>
                                      </p:cBhvr>
                                      <p:to>
                                        <p:strVal val="visible"/>
                                      </p:to>
                                    </p:set>
                                    <p:animEffect transition="in" filter="wipe(up)">
                                      <p:cBhvr>
                                        <p:cTn id="39" dur="500"/>
                                        <p:tgtEl>
                                          <p:spTgt spid="34510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45101"/>
                                        </p:tgtEl>
                                        <p:attrNameLst>
                                          <p:attrName>style.visibility</p:attrName>
                                        </p:attrNameLst>
                                      </p:cBhvr>
                                      <p:to>
                                        <p:strVal val="visible"/>
                                      </p:to>
                                    </p:set>
                                    <p:animEffect transition="in" filter="wipe(up)">
                                      <p:cBhvr>
                                        <p:cTn id="42" dur="500"/>
                                        <p:tgtEl>
                                          <p:spTgt spid="3451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45102"/>
                                        </p:tgtEl>
                                        <p:attrNameLst>
                                          <p:attrName>style.visibility</p:attrName>
                                        </p:attrNameLst>
                                      </p:cBhvr>
                                      <p:to>
                                        <p:strVal val="visible"/>
                                      </p:to>
                                    </p:set>
                                    <p:animEffect transition="in" filter="wipe(up)">
                                      <p:cBhvr>
                                        <p:cTn id="53" dur="500"/>
                                        <p:tgtEl>
                                          <p:spTgt spid="345102"/>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45103"/>
                                        </p:tgtEl>
                                        <p:attrNameLst>
                                          <p:attrName>style.visibility</p:attrName>
                                        </p:attrNameLst>
                                      </p:cBhvr>
                                      <p:to>
                                        <p:strVal val="visible"/>
                                      </p:to>
                                    </p:set>
                                    <p:animEffect transition="in" filter="wipe(up)">
                                      <p:cBhvr>
                                        <p:cTn id="56" dur="500"/>
                                        <p:tgtEl>
                                          <p:spTgt spid="34510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6" grpId="0" animBg="1"/>
      <p:bldP spid="345097" grpId="0" animBg="1"/>
      <p:bldP spid="345098" grpId="0" animBg="1"/>
      <p:bldP spid="345099" grpId="0" animBg="1"/>
      <p:bldP spid="345100" grpId="0" animBg="1"/>
      <p:bldP spid="345101" grpId="0" animBg="1"/>
      <p:bldP spid="345102" grpId="0" animBg="1"/>
      <p:bldP spid="34510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3"/>
          <p:cNvSpPr>
            <a:spLocks noGrp="1" noChangeArrowheads="1"/>
          </p:cNvSpPr>
          <p:nvPr>
            <p:ph type="body" idx="1"/>
          </p:nvPr>
        </p:nvSpPr>
        <p:spPr>
          <a:xfrm>
            <a:off x="609600" y="1700213"/>
            <a:ext cx="10972800" cy="38862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zh-CN" altLang="en-US" sz="2600" dirty="0" smtClean="0">
              <a:solidFill>
                <a:schemeClr val="bg2">
                  <a:lumMod val="50000"/>
                </a:schemeClr>
              </a:solidFill>
            </a:endParaRPr>
          </a:p>
          <a:p>
            <a:pPr marL="469900" indent="-469900" eaLnBrk="1" hangingPunct="1"/>
            <a:endParaRPr lang="en-US" altLang="zh-CN" dirty="0" smtClean="0">
              <a:solidFill>
                <a:schemeClr val="bg2">
                  <a:lumMod val="50000"/>
                </a:schemeClr>
              </a:solidFill>
            </a:endParaRPr>
          </a:p>
        </p:txBody>
      </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532" y="427933"/>
            <a:ext cx="2866150" cy="23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135" y="3428338"/>
            <a:ext cx="355758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41" y="5221582"/>
            <a:ext cx="10001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6504" y="5308895"/>
            <a:ext cx="800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469" y="3800769"/>
            <a:ext cx="130016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108" y="5234282"/>
            <a:ext cx="130016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8961" y="3735682"/>
            <a:ext cx="11731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4243" y="5281489"/>
            <a:ext cx="12715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7866" y="5383915"/>
            <a:ext cx="93186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7057" y="3702345"/>
            <a:ext cx="130175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9232" y="5086552"/>
            <a:ext cx="13017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2446" y="5331765"/>
            <a:ext cx="46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7304" y="3664244"/>
            <a:ext cx="120332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2"/>
          <p:cNvSpPr>
            <a:spLocks noGrp="1" noChangeArrowheads="1"/>
          </p:cNvSpPr>
          <p:nvPr/>
        </p:nvSpPr>
        <p:spPr>
          <a:xfrm>
            <a:off x="112620" y="299552"/>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结构实体几何法</a:t>
            </a: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CSG</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40"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4637" y="5121563"/>
            <a:ext cx="86836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flipV="1">
            <a:off x="933276" y="4772227"/>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7" name="直接连接符 6"/>
          <p:cNvCxnSpPr/>
          <p:nvPr/>
        </p:nvCxnSpPr>
        <p:spPr>
          <a:xfrm flipH="1" flipV="1">
            <a:off x="1775520" y="4772227"/>
            <a:ext cx="360040" cy="509262"/>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8" name="TextBox 7"/>
          <p:cNvSpPr txBox="1"/>
          <p:nvPr/>
        </p:nvSpPr>
        <p:spPr>
          <a:xfrm>
            <a:off x="1408526" y="4510940"/>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cxnSp>
        <p:nvCxnSpPr>
          <p:cNvPr id="41" name="直接连接符 40"/>
          <p:cNvCxnSpPr/>
          <p:nvPr/>
        </p:nvCxnSpPr>
        <p:spPr>
          <a:xfrm flipV="1">
            <a:off x="4274337" y="4866932"/>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flipH="1" flipV="1">
            <a:off x="5116581" y="4866932"/>
            <a:ext cx="360040" cy="509262"/>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3" name="TextBox 42"/>
          <p:cNvSpPr txBox="1"/>
          <p:nvPr/>
        </p:nvSpPr>
        <p:spPr>
          <a:xfrm>
            <a:off x="4749587" y="4605645"/>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cxnSp>
        <p:nvCxnSpPr>
          <p:cNvPr id="44" name="直接连接符 43"/>
          <p:cNvCxnSpPr/>
          <p:nvPr/>
        </p:nvCxnSpPr>
        <p:spPr>
          <a:xfrm flipV="1">
            <a:off x="7325622" y="4880270"/>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5" name="直接连接符 44"/>
          <p:cNvCxnSpPr/>
          <p:nvPr/>
        </p:nvCxnSpPr>
        <p:spPr>
          <a:xfrm flipH="1" flipV="1">
            <a:off x="8167866" y="4880270"/>
            <a:ext cx="360040" cy="509262"/>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6" name="TextBox 45"/>
          <p:cNvSpPr txBox="1"/>
          <p:nvPr/>
        </p:nvSpPr>
        <p:spPr>
          <a:xfrm>
            <a:off x="7855658" y="4587562"/>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b="1" dirty="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cxnSp>
        <p:nvCxnSpPr>
          <p:cNvPr id="49" name="直接连接符 48"/>
          <p:cNvCxnSpPr/>
          <p:nvPr/>
        </p:nvCxnSpPr>
        <p:spPr>
          <a:xfrm flipV="1">
            <a:off x="10220786" y="4836271"/>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50" name="直接连接符 49"/>
          <p:cNvCxnSpPr/>
          <p:nvPr/>
        </p:nvCxnSpPr>
        <p:spPr>
          <a:xfrm flipH="1" flipV="1">
            <a:off x="11063030" y="4836271"/>
            <a:ext cx="360040" cy="509262"/>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51" name="TextBox 50"/>
          <p:cNvSpPr txBox="1"/>
          <p:nvPr/>
        </p:nvSpPr>
        <p:spPr>
          <a:xfrm>
            <a:off x="10750822" y="4543563"/>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b="1" dirty="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spTree>
    <p:extLst>
      <p:ext uri="{BB962C8B-B14F-4D97-AF65-F5344CB8AC3E}">
        <p14:creationId xmlns:p14="http://schemas.microsoft.com/office/powerpoint/2010/main" val="3181508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40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800"/>
                                  </p:stCondLst>
                                  <p:childTnLst>
                                    <p:set>
                                      <p:cBhvr>
                                        <p:cTn id="75" dur="1" fill="hold">
                                          <p:stCondLst>
                                            <p:cond delay="0"/>
                                          </p:stCondLst>
                                        </p:cTn>
                                        <p:tgtEl>
                                          <p:spTgt spid="2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down)">
                                      <p:cBhvr>
                                        <p:cTn id="88" dur="500"/>
                                        <p:tgtEl>
                                          <p:spTgt spid="49"/>
                                        </p:tgtEl>
                                      </p:cBhvr>
                                    </p:animEffect>
                                  </p:childTnLst>
                                </p:cTn>
                              </p:par>
                              <p:par>
                                <p:cTn id="89" presetID="22" presetClass="entr" presetSubtype="4"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wipe(down)">
                                      <p:cBhvr>
                                        <p:cTn id="91" dur="500"/>
                                        <p:tgtEl>
                                          <p:spTgt spid="50"/>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childTnLst>
                          </p:cTn>
                        </p:par>
                        <p:par>
                          <p:cTn id="96" fill="hold">
                            <p:stCondLst>
                              <p:cond delay="1000"/>
                            </p:stCondLst>
                            <p:childTnLst>
                              <p:par>
                                <p:cTn id="97" presetID="10" presetClass="entr" presetSubtype="0" fill="hold" nodeType="afterEffect">
                                  <p:stCondLst>
                                    <p:cond delay="30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46"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030" y="962333"/>
            <a:ext cx="1863448" cy="155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
          <p:cNvSpPr txBox="1">
            <a:spLocks noChangeArrowheads="1"/>
          </p:cNvSpPr>
          <p:nvPr/>
        </p:nvSpPr>
        <p:spPr>
          <a:xfrm>
            <a:off x="609600" y="1700213"/>
            <a:ext cx="10972800" cy="3886200"/>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p>
          <a:p>
            <a:pPr marL="908050" lvl="1" indent="-436563"/>
            <a:endParaRPr lang="zh-CN" altLang="en-US" sz="2600" dirty="0" smtClean="0">
              <a:solidFill>
                <a:schemeClr val="bg2">
                  <a:lumMod val="50000"/>
                </a:schemeClr>
              </a:solidFill>
            </a:endParaRPr>
          </a:p>
          <a:p>
            <a:pPr marL="469900" indent="-469900"/>
            <a:endParaRPr lang="en-US" altLang="zh-CN" dirty="0" smtClean="0">
              <a:solidFill>
                <a:schemeClr val="bg2">
                  <a:lumMod val="50000"/>
                </a:schemeClr>
              </a:solidFill>
            </a:endParaRPr>
          </a:p>
        </p:txBody>
      </p:sp>
      <p:sp>
        <p:nvSpPr>
          <p:cNvPr id="41" name="Rectangle 2"/>
          <p:cNvSpPr>
            <a:spLocks noGrp="1" noChangeArrowheads="1"/>
          </p:cNvSpPr>
          <p:nvPr/>
        </p:nvSpPr>
        <p:spPr>
          <a:xfrm>
            <a:off x="112620" y="299552"/>
            <a:ext cx="10515164" cy="1325563"/>
          </a:xfrm>
          <a:prstGeom prst="rect">
            <a:avLst/>
          </a:prstGeom>
          <a:ln w="12700">
            <a:miter lim="400000"/>
          </a:ln>
        </p:spPr>
        <p:txBody>
          <a:bodyPr lIns="45719" rIns="45719"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结构实体几何法</a:t>
            </a: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CSG</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V="1">
            <a:off x="4696659" y="4834489"/>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3" name="直接连接符 42"/>
          <p:cNvCxnSpPr/>
          <p:nvPr/>
        </p:nvCxnSpPr>
        <p:spPr>
          <a:xfrm flipH="1" flipV="1">
            <a:off x="5323396" y="4823731"/>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4" name="TextBox 43"/>
          <p:cNvSpPr txBox="1"/>
          <p:nvPr/>
        </p:nvSpPr>
        <p:spPr>
          <a:xfrm>
            <a:off x="5071368" y="4508232"/>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pic>
        <p:nvPicPr>
          <p:cNvPr id="4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243" y="5339907"/>
            <a:ext cx="1470119" cy="10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直接连接符 45"/>
          <p:cNvCxnSpPr/>
          <p:nvPr/>
        </p:nvCxnSpPr>
        <p:spPr>
          <a:xfrm flipV="1">
            <a:off x="5337368" y="4080781"/>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8" name="TextBox 47"/>
          <p:cNvSpPr txBox="1"/>
          <p:nvPr/>
        </p:nvSpPr>
        <p:spPr>
          <a:xfrm>
            <a:off x="5687166" y="3789311"/>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sp>
        <p:nvSpPr>
          <p:cNvPr id="5" name="矩形 4"/>
          <p:cNvSpPr/>
          <p:nvPr/>
        </p:nvSpPr>
        <p:spPr>
          <a:xfrm>
            <a:off x="6286425" y="3054703"/>
            <a:ext cx="308098" cy="369332"/>
          </a:xfrm>
          <a:prstGeom prst="rect">
            <a:avLst/>
          </a:prstGeom>
        </p:spPr>
        <p:txBody>
          <a:bodyPr wrap="none">
            <a:spAutoFit/>
          </a:bodyPr>
          <a:lstStyle/>
          <a:p>
            <a:r>
              <a:rPr lang="en-US" altLang="zh-CN" b="1" dirty="0" smtClean="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cxnSp>
        <p:nvCxnSpPr>
          <p:cNvPr id="49" name="直接连接符 48"/>
          <p:cNvCxnSpPr/>
          <p:nvPr/>
        </p:nvCxnSpPr>
        <p:spPr>
          <a:xfrm flipV="1">
            <a:off x="5936662" y="3361117"/>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50" name="直接连接符 49"/>
          <p:cNvCxnSpPr/>
          <p:nvPr/>
        </p:nvCxnSpPr>
        <p:spPr>
          <a:xfrm flipH="1" flipV="1">
            <a:off x="6535956" y="3371072"/>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51" name="矩形 50"/>
          <p:cNvSpPr/>
          <p:nvPr/>
        </p:nvSpPr>
        <p:spPr>
          <a:xfrm>
            <a:off x="6869046" y="2349152"/>
            <a:ext cx="319318" cy="369332"/>
          </a:xfrm>
          <a:prstGeom prst="rect">
            <a:avLst/>
          </a:prstGeom>
        </p:spPr>
        <p:txBody>
          <a:bodyPr wrap="none">
            <a:spAutoFit/>
          </a:bodyPr>
          <a:lstStyle/>
          <a:p>
            <a:r>
              <a:rPr lang="en-US" altLang="zh-CN" b="1" dirty="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cxnSp>
        <p:nvCxnSpPr>
          <p:cNvPr id="52" name="直接连接符 51"/>
          <p:cNvCxnSpPr/>
          <p:nvPr/>
        </p:nvCxnSpPr>
        <p:spPr>
          <a:xfrm flipV="1">
            <a:off x="6519283" y="2655566"/>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53" name="直接连接符 52"/>
          <p:cNvCxnSpPr/>
          <p:nvPr/>
        </p:nvCxnSpPr>
        <p:spPr>
          <a:xfrm flipH="1" flipV="1">
            <a:off x="7118577" y="2665521"/>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pic>
        <p:nvPicPr>
          <p:cNvPr id="5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103" y="5308715"/>
            <a:ext cx="1149557" cy="94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3782" y="4216132"/>
            <a:ext cx="930527" cy="108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 name="直接连接符 46"/>
          <p:cNvCxnSpPr/>
          <p:nvPr/>
        </p:nvCxnSpPr>
        <p:spPr>
          <a:xfrm flipH="1" flipV="1">
            <a:off x="5936662" y="4090736"/>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pic>
        <p:nvPicPr>
          <p:cNvPr id="5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7698" y="3592144"/>
            <a:ext cx="842695" cy="57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8637" y="3106415"/>
            <a:ext cx="33178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262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par>
                                <p:cTn id="16" presetID="22" presetClass="entr" presetSubtype="4"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par>
                                <p:cTn id="29" presetID="22" presetClass="entr" presetSubtype="4"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500"/>
                                        <p:tgtEl>
                                          <p:spTgt spid="4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22" presetClass="entr" presetSubtype="4"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childTnLst>
                                </p:cTn>
                              </p:par>
                              <p:par>
                                <p:cTn id="52" presetID="2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down)">
                                      <p:cBhvr>
                                        <p:cTn id="54" dur="500"/>
                                        <p:tgtEl>
                                          <p:spTgt spid="52"/>
                                        </p:tgtEl>
                                      </p:cBhvr>
                                    </p:animEffect>
                                  </p:childTnLst>
                                </p:cTn>
                              </p:par>
                              <p:par>
                                <p:cTn id="55" presetID="22" presetClass="entr" presetSubtype="4"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150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5" grpId="0"/>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721" y="4344410"/>
            <a:ext cx="12382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4069365"/>
            <a:ext cx="11430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200" y="3451883"/>
            <a:ext cx="53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793" y="1090563"/>
            <a:ext cx="18383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4008" y="517049"/>
            <a:ext cx="1327292" cy="177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040" y="4816608"/>
            <a:ext cx="1098103" cy="123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5262" y="2695700"/>
            <a:ext cx="1490872" cy="137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7403" y="4662348"/>
            <a:ext cx="1097646" cy="12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2535" y="4794945"/>
            <a:ext cx="520343" cy="111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268" y="4794945"/>
            <a:ext cx="520343" cy="111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86067" y="4600006"/>
            <a:ext cx="1041538" cy="88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6556" y="2981492"/>
            <a:ext cx="993874" cy="72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直接连接符 24"/>
          <p:cNvCxnSpPr/>
          <p:nvPr/>
        </p:nvCxnSpPr>
        <p:spPr>
          <a:xfrm flipV="1">
            <a:off x="2249899" y="3747589"/>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29" name="直接连接符 28"/>
          <p:cNvCxnSpPr/>
          <p:nvPr/>
        </p:nvCxnSpPr>
        <p:spPr>
          <a:xfrm flipH="1" flipV="1">
            <a:off x="2876636" y="3736831"/>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32" name="TextBox 31"/>
          <p:cNvSpPr txBox="1"/>
          <p:nvPr/>
        </p:nvSpPr>
        <p:spPr>
          <a:xfrm>
            <a:off x="2624608" y="3421332"/>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sp>
        <p:nvSpPr>
          <p:cNvPr id="35" name="矩形 34"/>
          <p:cNvSpPr/>
          <p:nvPr/>
        </p:nvSpPr>
        <p:spPr>
          <a:xfrm>
            <a:off x="3291331" y="2652863"/>
            <a:ext cx="319318" cy="369332"/>
          </a:xfrm>
          <a:prstGeom prst="rect">
            <a:avLst/>
          </a:prstGeom>
        </p:spPr>
        <p:txBody>
          <a:bodyPr wrap="none">
            <a:spAutoFit/>
          </a:bodyPr>
          <a:lstStyle/>
          <a:p>
            <a:r>
              <a:rPr lang="en-US" altLang="zh-CN" b="1" dirty="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cxnSp>
        <p:nvCxnSpPr>
          <p:cNvPr id="36" name="直接连接符 35"/>
          <p:cNvCxnSpPr/>
          <p:nvPr/>
        </p:nvCxnSpPr>
        <p:spPr>
          <a:xfrm flipV="1">
            <a:off x="2941568" y="2959277"/>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37" name="直接连接符 36"/>
          <p:cNvCxnSpPr/>
          <p:nvPr/>
        </p:nvCxnSpPr>
        <p:spPr>
          <a:xfrm flipH="1" flipV="1">
            <a:off x="3540862" y="2969232"/>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38" name="矩形 37"/>
          <p:cNvSpPr/>
          <p:nvPr/>
        </p:nvSpPr>
        <p:spPr>
          <a:xfrm>
            <a:off x="7702205" y="3979223"/>
            <a:ext cx="319318" cy="369332"/>
          </a:xfrm>
          <a:prstGeom prst="rect">
            <a:avLst/>
          </a:prstGeom>
        </p:spPr>
        <p:txBody>
          <a:bodyPr wrap="none">
            <a:spAutoFit/>
          </a:bodyPr>
          <a:lstStyle/>
          <a:p>
            <a:r>
              <a:rPr lang="en-US" altLang="zh-CN" b="1" dirty="0">
                <a:solidFill>
                  <a:schemeClr val="tx1">
                    <a:lumMod val="50000"/>
                  </a:schemeClr>
                </a:solidFill>
                <a:latin typeface="Impact" panose="020B0806030902050204" pitchFamily="34" charset="0"/>
                <a:ea typeface="Malgun Gothic"/>
              </a:rPr>
              <a:t>−</a:t>
            </a:r>
            <a:endParaRPr lang="zh-CN" altLang="en-US" b="1" dirty="0">
              <a:solidFill>
                <a:schemeClr val="tx1">
                  <a:lumMod val="50000"/>
                </a:schemeClr>
              </a:solidFill>
              <a:latin typeface="Impact" panose="020B0806030902050204" pitchFamily="34" charset="0"/>
            </a:endParaRPr>
          </a:p>
        </p:txBody>
      </p:sp>
      <p:cxnSp>
        <p:nvCxnSpPr>
          <p:cNvPr id="39" name="直接连接符 38"/>
          <p:cNvCxnSpPr/>
          <p:nvPr/>
        </p:nvCxnSpPr>
        <p:spPr>
          <a:xfrm flipV="1">
            <a:off x="7352442" y="4285637"/>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0" name="直接连接符 39"/>
          <p:cNvCxnSpPr/>
          <p:nvPr/>
        </p:nvCxnSpPr>
        <p:spPr>
          <a:xfrm flipH="1" flipV="1">
            <a:off x="7951736" y="4295592"/>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1" name="矩形 40"/>
          <p:cNvSpPr/>
          <p:nvPr/>
        </p:nvSpPr>
        <p:spPr>
          <a:xfrm>
            <a:off x="9863493" y="3702051"/>
            <a:ext cx="351378" cy="369332"/>
          </a:xfrm>
          <a:prstGeom prst="rect">
            <a:avLst/>
          </a:prstGeom>
        </p:spPr>
        <p:txBody>
          <a:bodyPr wrap="none">
            <a:spAutoFit/>
          </a:bodyPr>
          <a:lstStyle/>
          <a:p>
            <a:r>
              <a:rPr lang="zh-CN" altLang="en-US" b="1" dirty="0">
                <a:solidFill>
                  <a:schemeClr val="tx1">
                    <a:lumMod val="50000"/>
                  </a:schemeClr>
                </a:solidFill>
                <a:latin typeface="Impact" panose="020B0806030902050204" pitchFamily="34" charset="0"/>
                <a:sym typeface="Symbol"/>
              </a:rPr>
              <a:t>∩</a:t>
            </a:r>
            <a:endParaRPr lang="en-US" altLang="zh-CN" b="1" dirty="0">
              <a:solidFill>
                <a:schemeClr val="tx1">
                  <a:lumMod val="50000"/>
                </a:schemeClr>
              </a:solidFill>
              <a:latin typeface="Impact" panose="020B0806030902050204" pitchFamily="34" charset="0"/>
              <a:sym typeface="Symbol"/>
            </a:endParaRPr>
          </a:p>
        </p:txBody>
      </p:sp>
      <p:cxnSp>
        <p:nvCxnSpPr>
          <p:cNvPr id="42" name="直接连接符 41"/>
          <p:cNvCxnSpPr/>
          <p:nvPr/>
        </p:nvCxnSpPr>
        <p:spPr>
          <a:xfrm flipV="1">
            <a:off x="9513730" y="4008465"/>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3" name="直接连接符 42"/>
          <p:cNvCxnSpPr/>
          <p:nvPr/>
        </p:nvCxnSpPr>
        <p:spPr>
          <a:xfrm flipH="1" flipV="1">
            <a:off x="10113024" y="4018420"/>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4" name="直接连接符 43"/>
          <p:cNvCxnSpPr/>
          <p:nvPr/>
        </p:nvCxnSpPr>
        <p:spPr>
          <a:xfrm flipV="1">
            <a:off x="8469789" y="2435017"/>
            <a:ext cx="410196" cy="462055"/>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5" name="直接连接符 44"/>
          <p:cNvCxnSpPr/>
          <p:nvPr/>
        </p:nvCxnSpPr>
        <p:spPr>
          <a:xfrm flipH="1" flipV="1">
            <a:off x="9096526" y="2424259"/>
            <a:ext cx="540060" cy="457208"/>
          </a:xfrm>
          <a:prstGeom prst="line">
            <a:avLst/>
          </a:prstGeom>
          <a:no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6" name="TextBox 45"/>
          <p:cNvSpPr txBox="1"/>
          <p:nvPr/>
        </p:nvSpPr>
        <p:spPr>
          <a:xfrm>
            <a:off x="8844498" y="2108760"/>
            <a:ext cx="4320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smtClean="0">
                <a:solidFill>
                  <a:schemeClr val="tx1">
                    <a:lumMod val="50000"/>
                  </a:schemeClr>
                </a:solidFill>
                <a:latin typeface="Malgun Gothic"/>
                <a:sym typeface="Symbol"/>
              </a:rPr>
              <a:t>∪</a:t>
            </a:r>
            <a:endParaRPr kumimoji="0" lang="zh-CN" altLang="en-US" sz="1800" b="1" i="0" u="none" strike="noStrike" cap="none" spc="0" normalizeH="0" baseline="0" dirty="0">
              <a:ln>
                <a:noFill/>
              </a:ln>
              <a:solidFill>
                <a:schemeClr val="tx1">
                  <a:lumMod val="50000"/>
                </a:schemeClr>
              </a:solidFill>
              <a:effectLst/>
              <a:uFillTx/>
              <a:latin typeface="Impact" panose="020B0806030902050204" pitchFamily="34" charset="0"/>
              <a:sym typeface="Lato Light"/>
            </a:endParaRPr>
          </a:p>
        </p:txBody>
      </p:sp>
      <p:sp>
        <p:nvSpPr>
          <p:cNvPr id="47" name="Rectangle 3"/>
          <p:cNvSpPr txBox="1">
            <a:spLocks noChangeArrowheads="1"/>
          </p:cNvSpPr>
          <p:nvPr/>
        </p:nvSpPr>
        <p:spPr>
          <a:xfrm>
            <a:off x="454805" y="462355"/>
            <a:ext cx="10972800" cy="3886200"/>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p>
          <a:p>
            <a:pPr marL="908050" lvl="1" indent="-436563"/>
            <a:endParaRPr lang="zh-CN" altLang="en-US" sz="2600" dirty="0" smtClean="0">
              <a:solidFill>
                <a:schemeClr val="bg2">
                  <a:lumMod val="50000"/>
                </a:schemeClr>
              </a:solidFill>
            </a:endParaRPr>
          </a:p>
          <a:p>
            <a:pPr marL="469900" indent="-469900"/>
            <a:endParaRPr lang="en-US" altLang="zh-CN" dirty="0" smtClean="0">
              <a:solidFill>
                <a:schemeClr val="bg2">
                  <a:lumMod val="50000"/>
                </a:schemeClr>
              </a:solidFill>
            </a:endParaRPr>
          </a:p>
        </p:txBody>
      </p:sp>
    </p:spTree>
    <p:extLst>
      <p:ext uri="{BB962C8B-B14F-4D97-AF65-F5344CB8AC3E}">
        <p14:creationId xmlns:p14="http://schemas.microsoft.com/office/powerpoint/2010/main" val="1807600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0"/>
                            </p:stCondLst>
                            <p:childTnLst>
                              <p:par>
                                <p:cTn id="11" presetID="22" presetClass="entr" presetSubtype="4"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22" presetClass="entr" presetSubtype="4"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par>
                                <p:cTn id="27" presetID="2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50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par>
                          <p:cTn id="46" fill="hold">
                            <p:stCondLst>
                              <p:cond delay="0"/>
                            </p:stCondLst>
                            <p:childTnLst>
                              <p:par>
                                <p:cTn id="47" presetID="22" presetClass="entr" presetSubtype="4"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par>
                                <p:cTn id="50" presetID="22" presetClass="entr" presetSubtype="4"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par>
                          <p:cTn id="66" fill="hold">
                            <p:stCondLst>
                              <p:cond delay="0"/>
                            </p:stCondLst>
                            <p:childTnLst>
                              <p:par>
                                <p:cTn id="67" presetID="22" presetClass="entr" presetSubtype="4"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down)">
                                      <p:cBhvr>
                                        <p:cTn id="69" dur="500"/>
                                        <p:tgtEl>
                                          <p:spTgt spid="42"/>
                                        </p:tgtEl>
                                      </p:cBhvr>
                                    </p:animEffect>
                                  </p:childTnLst>
                                </p:cTn>
                              </p:par>
                              <p:par>
                                <p:cTn id="70" presetID="22" presetClass="entr" presetSubtype="4"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500"/>
                                        <p:tgtEl>
                                          <p:spTgt spid="43"/>
                                        </p:tgtEl>
                                      </p:cBhvr>
                                    </p:animEffect>
                                  </p:childTnLst>
                                </p:cTn>
                              </p:par>
                            </p:childTnLst>
                          </p:cTn>
                        </p:par>
                        <p:par>
                          <p:cTn id="73" fill="hold">
                            <p:stCondLst>
                              <p:cond delay="500"/>
                            </p:stCondLst>
                            <p:childTnLst>
                              <p:par>
                                <p:cTn id="74" presetID="1" presetClass="entr" presetSubtype="0" fill="hold" nodeType="afterEffect">
                                  <p:stCondLst>
                                    <p:cond delay="200"/>
                                  </p:stCondLst>
                                  <p:childTnLst>
                                    <p:set>
                                      <p:cBhvr>
                                        <p:cTn id="75" dur="1" fill="hold">
                                          <p:stCondLst>
                                            <p:cond delay="0"/>
                                          </p:stCondLst>
                                        </p:cTn>
                                        <p:tgtEl>
                                          <p:spTgt spid="23"/>
                                        </p:tgtEl>
                                        <p:attrNameLst>
                                          <p:attrName>style.visibility</p:attrName>
                                        </p:attrNameLst>
                                      </p:cBhvr>
                                      <p:to>
                                        <p:strVal val="visible"/>
                                      </p:to>
                                    </p:set>
                                  </p:childTnLst>
                                </p:cTn>
                              </p:par>
                            </p:childTnLst>
                          </p:cTn>
                        </p:par>
                        <p:par>
                          <p:cTn id="76" fill="hold">
                            <p:stCondLst>
                              <p:cond delay="700"/>
                            </p:stCondLst>
                            <p:childTnLst>
                              <p:par>
                                <p:cTn id="77" presetID="1"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down)">
                                      <p:cBhvr>
                                        <p:cTn id="83" dur="500"/>
                                        <p:tgtEl>
                                          <p:spTgt spid="44"/>
                                        </p:tgtEl>
                                      </p:cBhvr>
                                    </p:animEffect>
                                  </p:childTnLst>
                                </p:cTn>
                              </p:par>
                              <p:par>
                                <p:cTn id="84" presetID="22" presetClass="entr" presetSubtype="4"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down)">
                                      <p:cBhvr>
                                        <p:cTn id="86" dur="500"/>
                                        <p:tgtEl>
                                          <p:spTgt spid="45"/>
                                        </p:tgtEl>
                                      </p:cBhvr>
                                    </p:animEffec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childTnLst>
                          </p:cTn>
                        </p:par>
                        <p:par>
                          <p:cTn id="90" fill="hold">
                            <p:stCondLst>
                              <p:cond delay="500"/>
                            </p:stCondLst>
                            <p:childTnLst>
                              <p:par>
                                <p:cTn id="91" presetID="10" presetClass="entr" presetSubtype="0" fill="hold" nodeType="afterEffect">
                                  <p:stCondLst>
                                    <p:cond delay="40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41"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37" y="1683544"/>
            <a:ext cx="543083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2055019"/>
            <a:ext cx="22637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50875" y="470651"/>
            <a:ext cx="4306664" cy="5565452"/>
            <a:chOff x="6469856" y="527844"/>
            <a:chExt cx="3205163" cy="4479925"/>
          </a:xfrm>
        </p:grpSpPr>
        <p:pic>
          <p:nvPicPr>
            <p:cNvPr id="2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9856" y="527844"/>
              <a:ext cx="3205163"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706" y="4307682"/>
              <a:ext cx="90963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3644" y="4247357"/>
              <a:ext cx="9620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4669" y="3685382"/>
              <a:ext cx="4778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6619" y="2959894"/>
              <a:ext cx="2555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6694" y="1612107"/>
              <a:ext cx="3889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7469" y="2378869"/>
              <a:ext cx="2555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Rectangle 3"/>
          <p:cNvSpPr txBox="1">
            <a:spLocks noChangeArrowheads="1"/>
          </p:cNvSpPr>
          <p:nvPr/>
        </p:nvSpPr>
        <p:spPr>
          <a:xfrm>
            <a:off x="454805" y="462355"/>
            <a:ext cx="10972800" cy="3886200"/>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p>
          <a:p>
            <a:pPr marL="908050" lvl="1" indent="-436563"/>
            <a:endParaRPr lang="zh-CN" altLang="en-US" sz="2600" dirty="0" smtClean="0">
              <a:solidFill>
                <a:schemeClr val="bg2">
                  <a:lumMod val="50000"/>
                </a:schemeClr>
              </a:solidFill>
            </a:endParaRPr>
          </a:p>
          <a:p>
            <a:pPr marL="469900" indent="-469900"/>
            <a:endParaRPr lang="en-US" altLang="zh-CN" dirty="0" smtClean="0">
              <a:solidFill>
                <a:schemeClr val="bg2">
                  <a:lumMod val="50000"/>
                </a:schemeClr>
              </a:solidFill>
            </a:endParaRPr>
          </a:p>
        </p:txBody>
      </p:sp>
      <p:pic>
        <p:nvPicPr>
          <p:cNvPr id="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418" y="622992"/>
            <a:ext cx="1446021" cy="11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53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06588"/>
            <a:ext cx="44465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60" y="1273175"/>
            <a:ext cx="5565775"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2610" y="1306512"/>
            <a:ext cx="1228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4023" y="4779962"/>
            <a:ext cx="10017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0110" y="4949825"/>
            <a:ext cx="8207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848" y="3967162"/>
            <a:ext cx="7445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7210" y="4070350"/>
            <a:ext cx="73818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1410" y="5240337"/>
            <a:ext cx="3937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33298" y="5262562"/>
            <a:ext cx="2444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36535" y="4432300"/>
            <a:ext cx="3079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30185" y="3744912"/>
            <a:ext cx="615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1423" y="3317875"/>
            <a:ext cx="431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7185" y="3238500"/>
            <a:ext cx="4572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
          <p:cNvSpPr txBox="1">
            <a:spLocks noChangeArrowheads="1"/>
          </p:cNvSpPr>
          <p:nvPr/>
        </p:nvSpPr>
        <p:spPr>
          <a:xfrm>
            <a:off x="454805" y="462355"/>
            <a:ext cx="10972800" cy="3886200"/>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p>
          <a:p>
            <a:pPr marL="908050" lvl="1" indent="-436563"/>
            <a:endParaRPr lang="zh-CN" altLang="en-US" sz="2600" dirty="0" smtClean="0">
              <a:solidFill>
                <a:schemeClr val="bg2">
                  <a:lumMod val="50000"/>
                </a:schemeClr>
              </a:solidFill>
            </a:endParaRPr>
          </a:p>
          <a:p>
            <a:pPr marL="469900" indent="-469900"/>
            <a:endParaRPr lang="en-US" altLang="zh-CN" dirty="0" smtClean="0">
              <a:solidFill>
                <a:schemeClr val="bg2">
                  <a:lumMod val="50000"/>
                </a:schemeClr>
              </a:solidFill>
            </a:endParaRPr>
          </a:p>
        </p:txBody>
      </p:sp>
    </p:spTree>
    <p:extLst>
      <p:ext uri="{BB962C8B-B14F-4D97-AF65-F5344CB8AC3E}">
        <p14:creationId xmlns:p14="http://schemas.microsoft.com/office/powerpoint/2010/main" val="352668429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763154"/>
            <a:ext cx="190023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230" y="2098675"/>
            <a:ext cx="225425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3318" y="1440090"/>
            <a:ext cx="34544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006" y="4616869"/>
            <a:ext cx="8350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1864" y="4784953"/>
            <a:ext cx="6381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743" y="3940403"/>
            <a:ext cx="9445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1431" y="2851378"/>
            <a:ext cx="32543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6581" y="1451203"/>
            <a:ext cx="731837"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
          <p:cNvSpPr txBox="1">
            <a:spLocks noChangeArrowheads="1"/>
          </p:cNvSpPr>
          <p:nvPr/>
        </p:nvSpPr>
        <p:spPr>
          <a:xfrm>
            <a:off x="454805" y="462355"/>
            <a:ext cx="10972800" cy="3886200"/>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CSG</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建模实例</a:t>
            </a:r>
          </a:p>
          <a:p>
            <a:pPr marL="908050" lvl="1" indent="-436563"/>
            <a:endParaRPr lang="zh-CN" altLang="en-US" sz="2600" dirty="0" smtClean="0">
              <a:solidFill>
                <a:schemeClr val="bg2">
                  <a:lumMod val="50000"/>
                </a:schemeClr>
              </a:solidFill>
            </a:endParaRPr>
          </a:p>
          <a:p>
            <a:pPr marL="469900" indent="-469900"/>
            <a:endParaRPr lang="en-US" altLang="zh-CN" dirty="0" smtClean="0">
              <a:solidFill>
                <a:schemeClr val="bg2">
                  <a:lumMod val="50000"/>
                </a:schemeClr>
              </a:solidFill>
            </a:endParaRPr>
          </a:p>
        </p:txBody>
      </p:sp>
    </p:spTree>
    <p:extLst>
      <p:ext uri="{BB962C8B-B14F-4D97-AF65-F5344CB8AC3E}">
        <p14:creationId xmlns:p14="http://schemas.microsoft.com/office/powerpoint/2010/main" val="292580853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2.7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八</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rPr>
              <a:t>叉</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rPr>
              <a:t>体模型</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表示</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方法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
        <p:nvSpPr>
          <p:cNvPr id="349187" name="Rectangle 3"/>
          <p:cNvSpPr>
            <a:spLocks noGrp="1" noChangeArrowheads="1"/>
          </p:cNvSpPr>
          <p:nvPr>
            <p:ph type="body" idx="1"/>
          </p:nvPr>
        </p:nvSpPr>
        <p:spPr>
          <a:xfrm>
            <a:off x="527051" y="1628775"/>
            <a:ext cx="10972800" cy="3886200"/>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八叉树</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Octree</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四叉树的三维扩展</a:t>
            </a: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利用空间相关性减少数据存储量</a:t>
            </a: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适用于需要显示物体剖面的医学图象等</a:t>
            </a:r>
          </a:p>
        </p:txBody>
      </p:sp>
      <p:sp>
        <p:nvSpPr>
          <p:cNvPr id="349188" name="Rectangle 4"/>
          <p:cNvSpPr>
            <a:spLocks noChangeArrowheads="1"/>
          </p:cNvSpPr>
          <p:nvPr/>
        </p:nvSpPr>
        <p:spPr bwMode="auto">
          <a:xfrm>
            <a:off x="392776" y="4080669"/>
            <a:ext cx="3073400" cy="2376487"/>
          </a:xfrm>
          <a:prstGeom prst="rect">
            <a:avLst/>
          </a:prstGeom>
          <a:solidFill>
            <a:schemeClr val="accent1"/>
          </a:solidFill>
          <a:ln w="9525">
            <a:solidFill>
              <a:schemeClr val="bg1"/>
            </a:solidFill>
            <a:miter lim="800000"/>
            <a:headEnd/>
            <a:tailEnd/>
          </a:ln>
        </p:spPr>
        <p:txBody>
          <a:bodyPr wrap="none" anchor="ctr"/>
          <a:lstStyle/>
          <a:p>
            <a:endParaRPr lang="zh-CN" altLang="en-US">
              <a:solidFill>
                <a:schemeClr val="bg1"/>
              </a:solidFill>
            </a:endParaRPr>
          </a:p>
        </p:txBody>
      </p:sp>
      <p:sp>
        <p:nvSpPr>
          <p:cNvPr id="349189" name="Line 5"/>
          <p:cNvSpPr>
            <a:spLocks noChangeShapeType="1"/>
          </p:cNvSpPr>
          <p:nvPr/>
        </p:nvSpPr>
        <p:spPr bwMode="auto">
          <a:xfrm>
            <a:off x="392776" y="5272880"/>
            <a:ext cx="30734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190" name="Line 6"/>
          <p:cNvSpPr>
            <a:spLocks noChangeShapeType="1"/>
          </p:cNvSpPr>
          <p:nvPr/>
        </p:nvSpPr>
        <p:spPr bwMode="auto">
          <a:xfrm>
            <a:off x="1904076" y="4080668"/>
            <a:ext cx="0" cy="2374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191" name="Text Box 7"/>
          <p:cNvSpPr txBox="1">
            <a:spLocks noChangeArrowheads="1"/>
          </p:cNvSpPr>
          <p:nvPr/>
        </p:nvSpPr>
        <p:spPr bwMode="auto">
          <a:xfrm>
            <a:off x="2160192" y="4483893"/>
            <a:ext cx="1151467" cy="3667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b="0">
                <a:solidFill>
                  <a:schemeClr val="bg1"/>
                </a:solidFill>
              </a:rPr>
              <a:t>象限</a:t>
            </a:r>
            <a:r>
              <a:rPr lang="en-US" altLang="zh-CN" b="0">
                <a:solidFill>
                  <a:schemeClr val="bg1"/>
                </a:solidFill>
              </a:rPr>
              <a:t>1</a:t>
            </a:r>
          </a:p>
        </p:txBody>
      </p:sp>
      <p:sp>
        <p:nvSpPr>
          <p:cNvPr id="349192" name="Text Box 8"/>
          <p:cNvSpPr txBox="1">
            <a:spLocks noChangeArrowheads="1"/>
          </p:cNvSpPr>
          <p:nvPr/>
        </p:nvSpPr>
        <p:spPr bwMode="auto">
          <a:xfrm>
            <a:off x="623492" y="4483893"/>
            <a:ext cx="1151467" cy="3667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b="0">
                <a:solidFill>
                  <a:schemeClr val="bg1"/>
                </a:solidFill>
              </a:rPr>
              <a:t>象限</a:t>
            </a:r>
            <a:r>
              <a:rPr lang="en-US" altLang="zh-CN" b="0">
                <a:solidFill>
                  <a:schemeClr val="bg1"/>
                </a:solidFill>
              </a:rPr>
              <a:t>0</a:t>
            </a:r>
          </a:p>
        </p:txBody>
      </p:sp>
      <p:sp>
        <p:nvSpPr>
          <p:cNvPr id="349193" name="Text Box 9"/>
          <p:cNvSpPr txBox="1">
            <a:spLocks noChangeArrowheads="1"/>
          </p:cNvSpPr>
          <p:nvPr/>
        </p:nvSpPr>
        <p:spPr bwMode="auto">
          <a:xfrm>
            <a:off x="2160192" y="5738018"/>
            <a:ext cx="1151467" cy="3667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b="0">
                <a:solidFill>
                  <a:schemeClr val="bg1"/>
                </a:solidFill>
              </a:rPr>
              <a:t>象限</a:t>
            </a:r>
            <a:r>
              <a:rPr lang="en-US" altLang="zh-CN" b="0">
                <a:solidFill>
                  <a:schemeClr val="bg1"/>
                </a:solidFill>
              </a:rPr>
              <a:t>2</a:t>
            </a:r>
          </a:p>
        </p:txBody>
      </p:sp>
      <p:sp>
        <p:nvSpPr>
          <p:cNvPr id="349194" name="Text Box 10"/>
          <p:cNvSpPr txBox="1">
            <a:spLocks noChangeArrowheads="1"/>
          </p:cNvSpPr>
          <p:nvPr/>
        </p:nvSpPr>
        <p:spPr bwMode="auto">
          <a:xfrm>
            <a:off x="623492" y="5738018"/>
            <a:ext cx="1151467" cy="3667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b="0">
                <a:solidFill>
                  <a:schemeClr val="bg1"/>
                </a:solidFill>
              </a:rPr>
              <a:t>象限</a:t>
            </a:r>
            <a:r>
              <a:rPr lang="en-US" altLang="zh-CN" b="0">
                <a:solidFill>
                  <a:schemeClr val="bg1"/>
                </a:solidFill>
              </a:rPr>
              <a:t>3</a:t>
            </a:r>
          </a:p>
        </p:txBody>
      </p:sp>
      <p:grpSp>
        <p:nvGrpSpPr>
          <p:cNvPr id="2" name="Group 11"/>
          <p:cNvGrpSpPr>
            <a:grpSpLocks/>
          </p:cNvGrpSpPr>
          <p:nvPr/>
        </p:nvGrpSpPr>
        <p:grpSpPr bwMode="auto">
          <a:xfrm>
            <a:off x="3541184" y="4259262"/>
            <a:ext cx="2307167" cy="376238"/>
            <a:chOff x="1791" y="2251"/>
            <a:chExt cx="1090" cy="237"/>
          </a:xfrm>
        </p:grpSpPr>
        <p:sp>
          <p:nvSpPr>
            <p:cNvPr id="36921" name="Text Box 12"/>
            <p:cNvSpPr txBox="1">
              <a:spLocks noChangeArrowheads="1"/>
            </p:cNvSpPr>
            <p:nvPr/>
          </p:nvSpPr>
          <p:spPr bwMode="auto">
            <a:xfrm>
              <a:off x="1791" y="2251"/>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0</a:t>
              </a:r>
            </a:p>
          </p:txBody>
        </p:sp>
        <p:sp>
          <p:nvSpPr>
            <p:cNvPr id="36922" name="Text Box 13"/>
            <p:cNvSpPr txBox="1">
              <a:spLocks noChangeArrowheads="1"/>
            </p:cNvSpPr>
            <p:nvPr/>
          </p:nvSpPr>
          <p:spPr bwMode="auto">
            <a:xfrm>
              <a:off x="2064" y="2251"/>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dirty="0">
                  <a:solidFill>
                    <a:schemeClr val="bg2">
                      <a:lumMod val="50000"/>
                    </a:schemeClr>
                  </a:solidFill>
                </a:rPr>
                <a:t>1</a:t>
              </a:r>
            </a:p>
          </p:txBody>
        </p:sp>
        <p:sp>
          <p:nvSpPr>
            <p:cNvPr id="36923" name="Text Box 14"/>
            <p:cNvSpPr txBox="1">
              <a:spLocks noChangeArrowheads="1"/>
            </p:cNvSpPr>
            <p:nvPr/>
          </p:nvSpPr>
          <p:spPr bwMode="auto">
            <a:xfrm>
              <a:off x="2336" y="2251"/>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2</a:t>
              </a:r>
            </a:p>
          </p:txBody>
        </p:sp>
        <p:sp>
          <p:nvSpPr>
            <p:cNvPr id="36924" name="Text Box 15"/>
            <p:cNvSpPr txBox="1">
              <a:spLocks noChangeArrowheads="1"/>
            </p:cNvSpPr>
            <p:nvPr/>
          </p:nvSpPr>
          <p:spPr bwMode="auto">
            <a:xfrm>
              <a:off x="2608" y="2251"/>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3</a:t>
              </a:r>
            </a:p>
          </p:txBody>
        </p:sp>
      </p:grpSp>
      <p:sp>
        <p:nvSpPr>
          <p:cNvPr id="349200" name="Line 16"/>
          <p:cNvSpPr>
            <a:spLocks noChangeShapeType="1"/>
          </p:cNvSpPr>
          <p:nvPr/>
        </p:nvSpPr>
        <p:spPr bwMode="auto">
          <a:xfrm>
            <a:off x="1929476" y="5852318"/>
            <a:ext cx="153458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201" name="Line 17"/>
          <p:cNvSpPr>
            <a:spLocks noChangeShapeType="1"/>
          </p:cNvSpPr>
          <p:nvPr/>
        </p:nvSpPr>
        <p:spPr bwMode="auto">
          <a:xfrm rot="5400000">
            <a:off x="2122357" y="5865812"/>
            <a:ext cx="11509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202" name="Text Box 18"/>
          <p:cNvSpPr txBox="1">
            <a:spLocks noChangeArrowheads="1"/>
          </p:cNvSpPr>
          <p:nvPr/>
        </p:nvSpPr>
        <p:spPr bwMode="auto">
          <a:xfrm>
            <a:off x="2831176" y="5391943"/>
            <a:ext cx="480483" cy="336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1"/>
                </a:solidFill>
              </a:rPr>
              <a:t>1</a:t>
            </a:r>
          </a:p>
        </p:txBody>
      </p:sp>
      <p:sp>
        <p:nvSpPr>
          <p:cNvPr id="349203" name="Text Box 19"/>
          <p:cNvSpPr txBox="1">
            <a:spLocks noChangeArrowheads="1"/>
          </p:cNvSpPr>
          <p:nvPr/>
        </p:nvSpPr>
        <p:spPr bwMode="auto">
          <a:xfrm>
            <a:off x="2024726" y="5377655"/>
            <a:ext cx="480484" cy="336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1"/>
                </a:solidFill>
              </a:rPr>
              <a:t>0</a:t>
            </a:r>
          </a:p>
        </p:txBody>
      </p:sp>
      <p:sp>
        <p:nvSpPr>
          <p:cNvPr id="349204" name="Text Box 20"/>
          <p:cNvSpPr txBox="1">
            <a:spLocks noChangeArrowheads="1"/>
          </p:cNvSpPr>
          <p:nvPr/>
        </p:nvSpPr>
        <p:spPr bwMode="auto">
          <a:xfrm>
            <a:off x="2850226" y="6025355"/>
            <a:ext cx="480484" cy="336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1"/>
                </a:solidFill>
              </a:rPr>
              <a:t>2</a:t>
            </a:r>
          </a:p>
        </p:txBody>
      </p:sp>
      <p:sp>
        <p:nvSpPr>
          <p:cNvPr id="349205" name="Text Box 21"/>
          <p:cNvSpPr txBox="1">
            <a:spLocks noChangeArrowheads="1"/>
          </p:cNvSpPr>
          <p:nvPr/>
        </p:nvSpPr>
        <p:spPr bwMode="auto">
          <a:xfrm>
            <a:off x="2024726" y="6025355"/>
            <a:ext cx="480484" cy="336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sz="1600" b="0">
                <a:solidFill>
                  <a:schemeClr val="bg1"/>
                </a:solidFill>
              </a:rPr>
              <a:t>3</a:t>
            </a:r>
          </a:p>
        </p:txBody>
      </p:sp>
      <p:sp>
        <p:nvSpPr>
          <p:cNvPr id="349206" name="Line 22"/>
          <p:cNvSpPr>
            <a:spLocks noChangeShapeType="1"/>
          </p:cNvSpPr>
          <p:nvPr/>
        </p:nvSpPr>
        <p:spPr bwMode="auto">
          <a:xfrm flipH="1">
            <a:off x="4713816" y="4633913"/>
            <a:ext cx="287867"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23"/>
          <p:cNvGrpSpPr>
            <a:grpSpLocks/>
          </p:cNvGrpSpPr>
          <p:nvPr/>
        </p:nvGrpSpPr>
        <p:grpSpPr bwMode="auto">
          <a:xfrm>
            <a:off x="4540250" y="5037137"/>
            <a:ext cx="2307167" cy="376238"/>
            <a:chOff x="2898" y="2922"/>
            <a:chExt cx="1090" cy="237"/>
          </a:xfrm>
        </p:grpSpPr>
        <p:sp>
          <p:nvSpPr>
            <p:cNvPr id="36917" name="Text Box 24"/>
            <p:cNvSpPr txBox="1">
              <a:spLocks noChangeArrowheads="1"/>
            </p:cNvSpPr>
            <p:nvPr/>
          </p:nvSpPr>
          <p:spPr bwMode="auto">
            <a:xfrm>
              <a:off x="2898"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0</a:t>
              </a:r>
            </a:p>
          </p:txBody>
        </p:sp>
        <p:sp>
          <p:nvSpPr>
            <p:cNvPr id="36918" name="Text Box 25"/>
            <p:cNvSpPr txBox="1">
              <a:spLocks noChangeArrowheads="1"/>
            </p:cNvSpPr>
            <p:nvPr/>
          </p:nvSpPr>
          <p:spPr bwMode="auto">
            <a:xfrm>
              <a:off x="3171"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1</a:t>
              </a:r>
            </a:p>
          </p:txBody>
        </p:sp>
        <p:sp>
          <p:nvSpPr>
            <p:cNvPr id="36919" name="Text Box 26"/>
            <p:cNvSpPr txBox="1">
              <a:spLocks noChangeArrowheads="1"/>
            </p:cNvSpPr>
            <p:nvPr/>
          </p:nvSpPr>
          <p:spPr bwMode="auto">
            <a:xfrm>
              <a:off x="3443"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2</a:t>
              </a:r>
            </a:p>
          </p:txBody>
        </p:sp>
        <p:sp>
          <p:nvSpPr>
            <p:cNvPr id="36920" name="Text Box 27"/>
            <p:cNvSpPr txBox="1">
              <a:spLocks noChangeArrowheads="1"/>
            </p:cNvSpPr>
            <p:nvPr/>
          </p:nvSpPr>
          <p:spPr bwMode="auto">
            <a:xfrm>
              <a:off x="3715"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3</a:t>
              </a:r>
            </a:p>
          </p:txBody>
        </p:sp>
      </p:grpSp>
      <p:sp>
        <p:nvSpPr>
          <p:cNvPr id="349212" name="Line 28"/>
          <p:cNvSpPr>
            <a:spLocks noChangeShapeType="1"/>
          </p:cNvSpPr>
          <p:nvPr/>
        </p:nvSpPr>
        <p:spPr bwMode="auto">
          <a:xfrm>
            <a:off x="2697826" y="5563393"/>
            <a:ext cx="768351"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213" name="Line 29"/>
          <p:cNvSpPr>
            <a:spLocks noChangeShapeType="1"/>
          </p:cNvSpPr>
          <p:nvPr/>
        </p:nvSpPr>
        <p:spPr bwMode="auto">
          <a:xfrm>
            <a:off x="3080942" y="5261768"/>
            <a:ext cx="0" cy="57626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49214" name="Line 30"/>
          <p:cNvSpPr>
            <a:spLocks noChangeShapeType="1"/>
          </p:cNvSpPr>
          <p:nvPr/>
        </p:nvSpPr>
        <p:spPr bwMode="auto">
          <a:xfrm>
            <a:off x="5463116" y="5411787"/>
            <a:ext cx="0"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1"/>
          <p:cNvGrpSpPr>
            <a:grpSpLocks/>
          </p:cNvGrpSpPr>
          <p:nvPr/>
        </p:nvGrpSpPr>
        <p:grpSpPr bwMode="auto">
          <a:xfrm>
            <a:off x="5270500" y="5699126"/>
            <a:ext cx="2307167" cy="376237"/>
            <a:chOff x="2898" y="2922"/>
            <a:chExt cx="1090" cy="237"/>
          </a:xfrm>
        </p:grpSpPr>
        <p:sp>
          <p:nvSpPr>
            <p:cNvPr id="36913" name="Text Box 32"/>
            <p:cNvSpPr txBox="1">
              <a:spLocks noChangeArrowheads="1"/>
            </p:cNvSpPr>
            <p:nvPr/>
          </p:nvSpPr>
          <p:spPr bwMode="auto">
            <a:xfrm>
              <a:off x="2898"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0</a:t>
              </a:r>
            </a:p>
          </p:txBody>
        </p:sp>
        <p:sp>
          <p:nvSpPr>
            <p:cNvPr id="36914" name="Text Box 33"/>
            <p:cNvSpPr txBox="1">
              <a:spLocks noChangeArrowheads="1"/>
            </p:cNvSpPr>
            <p:nvPr/>
          </p:nvSpPr>
          <p:spPr bwMode="auto">
            <a:xfrm>
              <a:off x="3171"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1</a:t>
              </a:r>
            </a:p>
          </p:txBody>
        </p:sp>
        <p:sp>
          <p:nvSpPr>
            <p:cNvPr id="36915" name="Text Box 34"/>
            <p:cNvSpPr txBox="1">
              <a:spLocks noChangeArrowheads="1"/>
            </p:cNvSpPr>
            <p:nvPr/>
          </p:nvSpPr>
          <p:spPr bwMode="auto">
            <a:xfrm>
              <a:off x="3443"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2</a:t>
              </a:r>
            </a:p>
          </p:txBody>
        </p:sp>
        <p:sp>
          <p:nvSpPr>
            <p:cNvPr id="36916" name="Text Box 35"/>
            <p:cNvSpPr txBox="1">
              <a:spLocks noChangeArrowheads="1"/>
            </p:cNvSpPr>
            <p:nvPr/>
          </p:nvSpPr>
          <p:spPr bwMode="auto">
            <a:xfrm>
              <a:off x="3715" y="2922"/>
              <a:ext cx="27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3</a:t>
              </a:r>
            </a:p>
          </p:txBody>
        </p:sp>
      </p:grpSp>
      <p:sp>
        <p:nvSpPr>
          <p:cNvPr id="349220" name="AutoShape 36"/>
          <p:cNvSpPr>
            <a:spLocks noChangeArrowheads="1"/>
          </p:cNvSpPr>
          <p:nvPr/>
        </p:nvSpPr>
        <p:spPr bwMode="auto">
          <a:xfrm>
            <a:off x="8784167" y="3717926"/>
            <a:ext cx="2495551" cy="1871663"/>
          </a:xfrm>
          <a:prstGeom prst="cube">
            <a:avLst>
              <a:gd name="adj" fmla="val 25000"/>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349221" name="Line 37"/>
          <p:cNvSpPr>
            <a:spLocks noChangeShapeType="1"/>
          </p:cNvSpPr>
          <p:nvPr/>
        </p:nvSpPr>
        <p:spPr bwMode="auto">
          <a:xfrm>
            <a:off x="8765118" y="4899025"/>
            <a:ext cx="187113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49222" name="Line 38"/>
          <p:cNvSpPr>
            <a:spLocks noChangeShapeType="1"/>
          </p:cNvSpPr>
          <p:nvPr/>
        </p:nvSpPr>
        <p:spPr bwMode="auto">
          <a:xfrm>
            <a:off x="9743017" y="4194175"/>
            <a:ext cx="0" cy="140335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23" name="Line 39"/>
          <p:cNvSpPr>
            <a:spLocks noChangeAspect="1" noChangeShapeType="1"/>
          </p:cNvSpPr>
          <p:nvPr/>
        </p:nvSpPr>
        <p:spPr bwMode="auto">
          <a:xfrm flipV="1">
            <a:off x="10646834" y="4495800"/>
            <a:ext cx="632884" cy="4064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49224" name="Line 40"/>
          <p:cNvSpPr>
            <a:spLocks noChangeShapeType="1"/>
          </p:cNvSpPr>
          <p:nvPr/>
        </p:nvSpPr>
        <p:spPr bwMode="auto">
          <a:xfrm>
            <a:off x="10991851" y="3933825"/>
            <a:ext cx="0" cy="1403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49225" name="Line 41"/>
          <p:cNvSpPr>
            <a:spLocks noChangeShapeType="1"/>
          </p:cNvSpPr>
          <p:nvPr/>
        </p:nvSpPr>
        <p:spPr bwMode="auto">
          <a:xfrm>
            <a:off x="9148234" y="3933825"/>
            <a:ext cx="182456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49226" name="Line 42"/>
          <p:cNvSpPr>
            <a:spLocks noChangeShapeType="1"/>
          </p:cNvSpPr>
          <p:nvPr/>
        </p:nvSpPr>
        <p:spPr bwMode="auto">
          <a:xfrm flipV="1">
            <a:off x="9745134" y="3732213"/>
            <a:ext cx="478367" cy="4318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49227" name="Text Box 43"/>
          <p:cNvSpPr txBox="1">
            <a:spLocks noChangeArrowheads="1"/>
          </p:cNvSpPr>
          <p:nvPr/>
        </p:nvSpPr>
        <p:spPr bwMode="auto">
          <a:xfrm>
            <a:off x="8976784" y="4365625"/>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0</a:t>
            </a:r>
          </a:p>
        </p:txBody>
      </p:sp>
      <p:sp>
        <p:nvSpPr>
          <p:cNvPr id="349228" name="Text Box 44"/>
          <p:cNvSpPr txBox="1">
            <a:spLocks noChangeArrowheads="1"/>
          </p:cNvSpPr>
          <p:nvPr/>
        </p:nvSpPr>
        <p:spPr bwMode="auto">
          <a:xfrm>
            <a:off x="9935634" y="4365625"/>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1</a:t>
            </a:r>
          </a:p>
        </p:txBody>
      </p:sp>
      <p:sp>
        <p:nvSpPr>
          <p:cNvPr id="349229" name="Text Box 45"/>
          <p:cNvSpPr txBox="1">
            <a:spLocks noChangeArrowheads="1"/>
          </p:cNvSpPr>
          <p:nvPr/>
        </p:nvSpPr>
        <p:spPr bwMode="auto">
          <a:xfrm>
            <a:off x="9935634" y="5086350"/>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2</a:t>
            </a:r>
          </a:p>
        </p:txBody>
      </p:sp>
      <p:sp>
        <p:nvSpPr>
          <p:cNvPr id="349230" name="Text Box 46"/>
          <p:cNvSpPr txBox="1">
            <a:spLocks noChangeArrowheads="1"/>
          </p:cNvSpPr>
          <p:nvPr/>
        </p:nvSpPr>
        <p:spPr bwMode="auto">
          <a:xfrm>
            <a:off x="8976784" y="5086350"/>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3</a:t>
            </a:r>
          </a:p>
        </p:txBody>
      </p:sp>
      <p:sp>
        <p:nvSpPr>
          <p:cNvPr id="349231" name="Text Box 47"/>
          <p:cNvSpPr txBox="1">
            <a:spLocks noChangeArrowheads="1"/>
          </p:cNvSpPr>
          <p:nvPr/>
        </p:nvSpPr>
        <p:spPr bwMode="auto">
          <a:xfrm>
            <a:off x="9552518" y="3646488"/>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4</a:t>
            </a:r>
          </a:p>
        </p:txBody>
      </p:sp>
      <p:sp>
        <p:nvSpPr>
          <p:cNvPr id="349232" name="Text Box 48"/>
          <p:cNvSpPr txBox="1">
            <a:spLocks noChangeArrowheads="1"/>
          </p:cNvSpPr>
          <p:nvPr/>
        </p:nvSpPr>
        <p:spPr bwMode="auto">
          <a:xfrm>
            <a:off x="10416118" y="3646488"/>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5</a:t>
            </a:r>
          </a:p>
        </p:txBody>
      </p:sp>
      <p:sp>
        <p:nvSpPr>
          <p:cNvPr id="349233" name="Text Box 49"/>
          <p:cNvSpPr txBox="1">
            <a:spLocks noChangeArrowheads="1"/>
          </p:cNvSpPr>
          <p:nvPr/>
        </p:nvSpPr>
        <p:spPr bwMode="auto">
          <a:xfrm>
            <a:off x="10896600" y="4797425"/>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6</a:t>
            </a:r>
          </a:p>
        </p:txBody>
      </p:sp>
      <p:sp>
        <p:nvSpPr>
          <p:cNvPr id="349234" name="Text Box 50"/>
          <p:cNvSpPr txBox="1">
            <a:spLocks noChangeArrowheads="1"/>
          </p:cNvSpPr>
          <p:nvPr/>
        </p:nvSpPr>
        <p:spPr bwMode="auto">
          <a:xfrm>
            <a:off x="8208434" y="4510088"/>
            <a:ext cx="575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sz="1600" b="0">
                <a:solidFill>
                  <a:schemeClr val="bg2">
                    <a:lumMod val="50000"/>
                  </a:schemeClr>
                </a:solidFill>
              </a:rPr>
              <a:t>7</a:t>
            </a:r>
          </a:p>
        </p:txBody>
      </p:sp>
      <p:sp>
        <p:nvSpPr>
          <p:cNvPr id="349235" name="Line 51"/>
          <p:cNvSpPr>
            <a:spLocks noChangeShapeType="1"/>
          </p:cNvSpPr>
          <p:nvPr/>
        </p:nvSpPr>
        <p:spPr bwMode="auto">
          <a:xfrm>
            <a:off x="8496300" y="4725988"/>
            <a:ext cx="287867"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5" name="Group 52"/>
          <p:cNvGrpSpPr>
            <a:grpSpLocks/>
          </p:cNvGrpSpPr>
          <p:nvPr/>
        </p:nvGrpSpPr>
        <p:grpSpPr bwMode="auto">
          <a:xfrm>
            <a:off x="8210551" y="5789614"/>
            <a:ext cx="3647016" cy="376237"/>
            <a:chOff x="3879" y="3919"/>
            <a:chExt cx="1723" cy="237"/>
          </a:xfrm>
        </p:grpSpPr>
        <p:sp>
          <p:nvSpPr>
            <p:cNvPr id="36905" name="Text Box 53"/>
            <p:cNvSpPr txBox="1">
              <a:spLocks noChangeArrowheads="1"/>
            </p:cNvSpPr>
            <p:nvPr/>
          </p:nvSpPr>
          <p:spPr bwMode="auto">
            <a:xfrm>
              <a:off x="3879"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0</a:t>
              </a:r>
            </a:p>
          </p:txBody>
        </p:sp>
        <p:sp>
          <p:nvSpPr>
            <p:cNvPr id="36906" name="Text Box 54"/>
            <p:cNvSpPr txBox="1">
              <a:spLocks noChangeArrowheads="1"/>
            </p:cNvSpPr>
            <p:nvPr/>
          </p:nvSpPr>
          <p:spPr bwMode="auto">
            <a:xfrm>
              <a:off x="4095"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1</a:t>
              </a:r>
            </a:p>
          </p:txBody>
        </p:sp>
        <p:sp>
          <p:nvSpPr>
            <p:cNvPr id="36907" name="Text Box 55"/>
            <p:cNvSpPr txBox="1">
              <a:spLocks noChangeArrowheads="1"/>
            </p:cNvSpPr>
            <p:nvPr/>
          </p:nvSpPr>
          <p:spPr bwMode="auto">
            <a:xfrm>
              <a:off x="4310"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2</a:t>
              </a:r>
            </a:p>
          </p:txBody>
        </p:sp>
        <p:sp>
          <p:nvSpPr>
            <p:cNvPr id="36908" name="Text Box 56"/>
            <p:cNvSpPr txBox="1">
              <a:spLocks noChangeArrowheads="1"/>
            </p:cNvSpPr>
            <p:nvPr/>
          </p:nvSpPr>
          <p:spPr bwMode="auto">
            <a:xfrm>
              <a:off x="4525"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3</a:t>
              </a:r>
            </a:p>
          </p:txBody>
        </p:sp>
        <p:sp>
          <p:nvSpPr>
            <p:cNvPr id="36909" name="Text Box 57"/>
            <p:cNvSpPr txBox="1">
              <a:spLocks noChangeArrowheads="1"/>
            </p:cNvSpPr>
            <p:nvPr/>
          </p:nvSpPr>
          <p:spPr bwMode="auto">
            <a:xfrm>
              <a:off x="4740"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4</a:t>
              </a:r>
            </a:p>
          </p:txBody>
        </p:sp>
        <p:sp>
          <p:nvSpPr>
            <p:cNvPr id="36910" name="Text Box 58"/>
            <p:cNvSpPr txBox="1">
              <a:spLocks noChangeArrowheads="1"/>
            </p:cNvSpPr>
            <p:nvPr/>
          </p:nvSpPr>
          <p:spPr bwMode="auto">
            <a:xfrm>
              <a:off x="4956"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5</a:t>
              </a:r>
            </a:p>
          </p:txBody>
        </p:sp>
        <p:sp>
          <p:nvSpPr>
            <p:cNvPr id="36911" name="Text Box 59"/>
            <p:cNvSpPr txBox="1">
              <a:spLocks noChangeArrowheads="1"/>
            </p:cNvSpPr>
            <p:nvPr/>
          </p:nvSpPr>
          <p:spPr bwMode="auto">
            <a:xfrm>
              <a:off x="5171"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6</a:t>
              </a:r>
            </a:p>
          </p:txBody>
        </p:sp>
        <p:sp>
          <p:nvSpPr>
            <p:cNvPr id="36912" name="Text Box 60"/>
            <p:cNvSpPr txBox="1">
              <a:spLocks noChangeArrowheads="1"/>
            </p:cNvSpPr>
            <p:nvPr/>
          </p:nvSpPr>
          <p:spPr bwMode="auto">
            <a:xfrm>
              <a:off x="5386" y="3919"/>
              <a:ext cx="21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a:solidFill>
                    <a:schemeClr val="bg2">
                      <a:lumMod val="50000"/>
                    </a:schemeClr>
                  </a:solidFill>
                </a:rPr>
                <a:t>7</a:t>
              </a:r>
            </a:p>
          </p:txBody>
        </p:sp>
      </p:grpSp>
    </p:spTree>
    <p:extLst>
      <p:ext uri="{BB962C8B-B14F-4D97-AF65-F5344CB8AC3E}">
        <p14:creationId xmlns:p14="http://schemas.microsoft.com/office/powerpoint/2010/main" val="1927947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91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91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9190"/>
                                        </p:tgtEl>
                                        <p:attrNameLst>
                                          <p:attrName>style.visibility</p:attrName>
                                        </p:attrNameLst>
                                      </p:cBhvr>
                                      <p:to>
                                        <p:strVal val="visible"/>
                                      </p:to>
                                    </p:set>
                                    <p:animEffect transition="in" filter="wipe(down)">
                                      <p:cBhvr>
                                        <p:cTn id="17" dur="500"/>
                                        <p:tgtEl>
                                          <p:spTgt spid="34919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49189"/>
                                        </p:tgtEl>
                                        <p:attrNameLst>
                                          <p:attrName>style.visibility</p:attrName>
                                        </p:attrNameLst>
                                      </p:cBhvr>
                                      <p:to>
                                        <p:strVal val="visible"/>
                                      </p:to>
                                    </p:set>
                                    <p:animEffect transition="in" filter="wipe(left)">
                                      <p:cBhvr>
                                        <p:cTn id="20" dur="500"/>
                                        <p:tgtEl>
                                          <p:spTgt spid="34918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91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1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91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91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49193"/>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49200"/>
                                        </p:tgtEl>
                                        <p:attrNameLst>
                                          <p:attrName>style.visibility</p:attrName>
                                        </p:attrNameLst>
                                      </p:cBhvr>
                                      <p:to>
                                        <p:strVal val="visible"/>
                                      </p:to>
                                    </p:set>
                                    <p:animEffect transition="in" filter="wipe(down)">
                                      <p:cBhvr>
                                        <p:cTn id="43" dur="500"/>
                                        <p:tgtEl>
                                          <p:spTgt spid="34920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9201"/>
                                        </p:tgtEl>
                                        <p:attrNameLst>
                                          <p:attrName>style.visibility</p:attrName>
                                        </p:attrNameLst>
                                      </p:cBhvr>
                                      <p:to>
                                        <p:strVal val="visible"/>
                                      </p:to>
                                    </p:set>
                                    <p:animEffect transition="in" filter="wipe(left)">
                                      <p:cBhvr>
                                        <p:cTn id="46" dur="500"/>
                                        <p:tgtEl>
                                          <p:spTgt spid="3492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920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92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92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920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49206"/>
                                        </p:tgtEl>
                                        <p:attrNameLst>
                                          <p:attrName>style.visibility</p:attrName>
                                        </p:attrNameLst>
                                      </p:cBhvr>
                                      <p:to>
                                        <p:strVal val="visible"/>
                                      </p:to>
                                    </p:set>
                                    <p:animEffect transition="in" filter="wipe(up)">
                                      <p:cBhvr>
                                        <p:cTn id="61" dur="500"/>
                                        <p:tgtEl>
                                          <p:spTgt spid="349206"/>
                                        </p:tgtEl>
                                      </p:cBhvr>
                                    </p:animEffect>
                                  </p:childTnLst>
                                </p:cTn>
                              </p:par>
                              <p:par>
                                <p:cTn id="62" presetID="1"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49202"/>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9213"/>
                                        </p:tgtEl>
                                        <p:attrNameLst>
                                          <p:attrName>style.visibility</p:attrName>
                                        </p:attrNameLst>
                                      </p:cBhvr>
                                      <p:to>
                                        <p:strVal val="visible"/>
                                      </p:to>
                                    </p:set>
                                    <p:animEffect transition="in" filter="wipe(down)">
                                      <p:cBhvr>
                                        <p:cTn id="72" dur="500"/>
                                        <p:tgtEl>
                                          <p:spTgt spid="34921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9212"/>
                                        </p:tgtEl>
                                        <p:attrNameLst>
                                          <p:attrName>style.visibility</p:attrName>
                                        </p:attrNameLst>
                                      </p:cBhvr>
                                      <p:to>
                                        <p:strVal val="visible"/>
                                      </p:to>
                                    </p:set>
                                    <p:animEffect transition="in" filter="wipe(left)">
                                      <p:cBhvr>
                                        <p:cTn id="75" dur="500"/>
                                        <p:tgtEl>
                                          <p:spTgt spid="34921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349214"/>
                                        </p:tgtEl>
                                        <p:attrNameLst>
                                          <p:attrName>style.visibility</p:attrName>
                                        </p:attrNameLst>
                                      </p:cBhvr>
                                      <p:to>
                                        <p:strVal val="visible"/>
                                      </p:to>
                                    </p:set>
                                    <p:animEffect transition="in" filter="wipe(up)">
                                      <p:cBhvr>
                                        <p:cTn id="80" dur="500"/>
                                        <p:tgtEl>
                                          <p:spTgt spid="349214"/>
                                        </p:tgtEl>
                                      </p:cBhvr>
                                    </p:animEffect>
                                  </p:childTnLst>
                                </p:cTn>
                              </p:par>
                              <p:par>
                                <p:cTn id="81" presetID="1"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49220"/>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6" presetClass="entr" presetSubtype="42" fill="hold" grpId="0" nodeType="clickEffect">
                                  <p:stCondLst>
                                    <p:cond delay="0"/>
                                  </p:stCondLst>
                                  <p:childTnLst>
                                    <p:set>
                                      <p:cBhvr>
                                        <p:cTn id="90" dur="1" fill="hold">
                                          <p:stCondLst>
                                            <p:cond delay="0"/>
                                          </p:stCondLst>
                                        </p:cTn>
                                        <p:tgtEl>
                                          <p:spTgt spid="349222"/>
                                        </p:tgtEl>
                                        <p:attrNameLst>
                                          <p:attrName>style.visibility</p:attrName>
                                        </p:attrNameLst>
                                      </p:cBhvr>
                                      <p:to>
                                        <p:strVal val="visible"/>
                                      </p:to>
                                    </p:set>
                                    <p:animEffect transition="in" filter="barn(outHorizontal)">
                                      <p:cBhvr>
                                        <p:cTn id="91" dur="500"/>
                                        <p:tgtEl>
                                          <p:spTgt spid="349222"/>
                                        </p:tgtEl>
                                      </p:cBhvr>
                                    </p:animEffect>
                                  </p:childTnLst>
                                </p:cTn>
                              </p:par>
                              <p:par>
                                <p:cTn id="92" presetID="16" presetClass="entr" presetSubtype="37" fill="hold" grpId="0" nodeType="withEffect">
                                  <p:stCondLst>
                                    <p:cond delay="0"/>
                                  </p:stCondLst>
                                  <p:childTnLst>
                                    <p:set>
                                      <p:cBhvr>
                                        <p:cTn id="93" dur="1" fill="hold">
                                          <p:stCondLst>
                                            <p:cond delay="0"/>
                                          </p:stCondLst>
                                        </p:cTn>
                                        <p:tgtEl>
                                          <p:spTgt spid="349221"/>
                                        </p:tgtEl>
                                        <p:attrNameLst>
                                          <p:attrName>style.visibility</p:attrName>
                                        </p:attrNameLst>
                                      </p:cBhvr>
                                      <p:to>
                                        <p:strVal val="visible"/>
                                      </p:to>
                                    </p:set>
                                    <p:animEffect transition="in" filter="barn(outVertical)">
                                      <p:cBhvr>
                                        <p:cTn id="94" dur="500"/>
                                        <p:tgtEl>
                                          <p:spTgt spid="349221"/>
                                        </p:tgtEl>
                                      </p:cBhvr>
                                    </p:animEffect>
                                  </p:childTnLst>
                                </p:cTn>
                              </p:par>
                              <p:par>
                                <p:cTn id="95" presetID="16" presetClass="entr" presetSubtype="37" fill="hold" grpId="0" nodeType="withEffect">
                                  <p:stCondLst>
                                    <p:cond delay="0"/>
                                  </p:stCondLst>
                                  <p:childTnLst>
                                    <p:set>
                                      <p:cBhvr>
                                        <p:cTn id="96" dur="1" fill="hold">
                                          <p:stCondLst>
                                            <p:cond delay="0"/>
                                          </p:stCondLst>
                                        </p:cTn>
                                        <p:tgtEl>
                                          <p:spTgt spid="349223"/>
                                        </p:tgtEl>
                                        <p:attrNameLst>
                                          <p:attrName>style.visibility</p:attrName>
                                        </p:attrNameLst>
                                      </p:cBhvr>
                                      <p:to>
                                        <p:strVal val="visible"/>
                                      </p:to>
                                    </p:set>
                                    <p:animEffect transition="in" filter="barn(outVertical)">
                                      <p:cBhvr>
                                        <p:cTn id="97" dur="500"/>
                                        <p:tgtEl>
                                          <p:spTgt spid="349223"/>
                                        </p:tgtEl>
                                      </p:cBhvr>
                                    </p:animEffect>
                                  </p:childTnLst>
                                </p:cTn>
                              </p:par>
                              <p:par>
                                <p:cTn id="98" presetID="16" presetClass="entr" presetSubtype="42" fill="hold" grpId="0" nodeType="withEffect">
                                  <p:stCondLst>
                                    <p:cond delay="0"/>
                                  </p:stCondLst>
                                  <p:childTnLst>
                                    <p:set>
                                      <p:cBhvr>
                                        <p:cTn id="99" dur="1" fill="hold">
                                          <p:stCondLst>
                                            <p:cond delay="0"/>
                                          </p:stCondLst>
                                        </p:cTn>
                                        <p:tgtEl>
                                          <p:spTgt spid="349224"/>
                                        </p:tgtEl>
                                        <p:attrNameLst>
                                          <p:attrName>style.visibility</p:attrName>
                                        </p:attrNameLst>
                                      </p:cBhvr>
                                      <p:to>
                                        <p:strVal val="visible"/>
                                      </p:to>
                                    </p:set>
                                    <p:animEffect transition="in" filter="barn(outHorizontal)">
                                      <p:cBhvr>
                                        <p:cTn id="100" dur="500"/>
                                        <p:tgtEl>
                                          <p:spTgt spid="349224"/>
                                        </p:tgtEl>
                                      </p:cBhvr>
                                    </p:animEffect>
                                  </p:childTnLst>
                                </p:cTn>
                              </p:par>
                              <p:par>
                                <p:cTn id="101" presetID="16" presetClass="entr" presetSubtype="37" fill="hold" grpId="0" nodeType="withEffect">
                                  <p:stCondLst>
                                    <p:cond delay="0"/>
                                  </p:stCondLst>
                                  <p:childTnLst>
                                    <p:set>
                                      <p:cBhvr>
                                        <p:cTn id="102" dur="1" fill="hold">
                                          <p:stCondLst>
                                            <p:cond delay="0"/>
                                          </p:stCondLst>
                                        </p:cTn>
                                        <p:tgtEl>
                                          <p:spTgt spid="349225"/>
                                        </p:tgtEl>
                                        <p:attrNameLst>
                                          <p:attrName>style.visibility</p:attrName>
                                        </p:attrNameLst>
                                      </p:cBhvr>
                                      <p:to>
                                        <p:strVal val="visible"/>
                                      </p:to>
                                    </p:set>
                                    <p:animEffect transition="in" filter="barn(outVertical)">
                                      <p:cBhvr>
                                        <p:cTn id="103" dur="500"/>
                                        <p:tgtEl>
                                          <p:spTgt spid="349225"/>
                                        </p:tgtEl>
                                      </p:cBhvr>
                                    </p:animEffect>
                                  </p:childTnLst>
                                </p:cTn>
                              </p:par>
                              <p:par>
                                <p:cTn id="104" presetID="16" presetClass="entr" presetSubtype="42" fill="hold" grpId="0" nodeType="withEffect">
                                  <p:stCondLst>
                                    <p:cond delay="0"/>
                                  </p:stCondLst>
                                  <p:childTnLst>
                                    <p:set>
                                      <p:cBhvr>
                                        <p:cTn id="105" dur="1" fill="hold">
                                          <p:stCondLst>
                                            <p:cond delay="0"/>
                                          </p:stCondLst>
                                        </p:cTn>
                                        <p:tgtEl>
                                          <p:spTgt spid="349226"/>
                                        </p:tgtEl>
                                        <p:attrNameLst>
                                          <p:attrName>style.visibility</p:attrName>
                                        </p:attrNameLst>
                                      </p:cBhvr>
                                      <p:to>
                                        <p:strVal val="visible"/>
                                      </p:to>
                                    </p:set>
                                    <p:animEffect transition="in" filter="barn(outHorizontal)">
                                      <p:cBhvr>
                                        <p:cTn id="106" dur="500"/>
                                        <p:tgtEl>
                                          <p:spTgt spid="34922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922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492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4923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4922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923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492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492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4923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49234"/>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49187">
                                            <p:txEl>
                                              <p:pRg st="2" end="2"/>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491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uiExpand="1" build="p"/>
      <p:bldP spid="349188" grpId="0" uiExpand="1" animBg="1"/>
      <p:bldP spid="349189" grpId="0" uiExpand="1" animBg="1"/>
      <p:bldP spid="349190" grpId="0" uiExpand="1" animBg="1"/>
      <p:bldP spid="349191" grpId="0" uiExpand="1"/>
      <p:bldP spid="349192" grpId="0" uiExpand="1"/>
      <p:bldP spid="349193" grpId="0" uiExpand="1"/>
      <p:bldP spid="349193" grpId="1" uiExpand="1"/>
      <p:bldP spid="349194" grpId="0" uiExpand="1"/>
      <p:bldP spid="349200" grpId="0" uiExpand="1" animBg="1"/>
      <p:bldP spid="349201" grpId="0" uiExpand="1" animBg="1"/>
      <p:bldP spid="349202" grpId="0" uiExpand="1"/>
      <p:bldP spid="349202" grpId="1" uiExpand="1"/>
      <p:bldP spid="349203" grpId="0" uiExpand="1"/>
      <p:bldP spid="349204" grpId="0" uiExpand="1"/>
      <p:bldP spid="349205" grpId="0" uiExpand="1"/>
      <p:bldP spid="349206" grpId="0" uiExpand="1" animBg="1"/>
      <p:bldP spid="349212" grpId="0" uiExpand="1" animBg="1"/>
      <p:bldP spid="349213" grpId="0" uiExpand="1" animBg="1"/>
      <p:bldP spid="349214" grpId="0" uiExpand="1" animBg="1"/>
      <p:bldP spid="349220" grpId="0" uiExpand="1" animBg="1"/>
      <p:bldP spid="349221" grpId="0" uiExpand="1" animBg="1"/>
      <p:bldP spid="349222" grpId="0" uiExpand="1" animBg="1"/>
      <p:bldP spid="349223" grpId="0" uiExpand="1" animBg="1"/>
      <p:bldP spid="349224" grpId="0" uiExpand="1" animBg="1"/>
      <p:bldP spid="349225" grpId="0" uiExpand="1" animBg="1"/>
      <p:bldP spid="349226" grpId="0" uiExpand="1" animBg="1"/>
      <p:bldP spid="349227" grpId="0" uiExpand="1"/>
      <p:bldP spid="349228" grpId="0" uiExpand="1"/>
      <p:bldP spid="349229" grpId="0" uiExpand="1"/>
      <p:bldP spid="349230" grpId="0" uiExpand="1"/>
      <p:bldP spid="349231" grpId="0" uiExpand="1"/>
      <p:bldP spid="349232" grpId="0" uiExpand="1"/>
      <p:bldP spid="349233" grpId="0" uiExpand="1"/>
      <p:bldP spid="349234" grpId="0" uiExpand="1"/>
      <p:bldP spid="349235"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三维几何元素</a:t>
            </a:r>
          </a:p>
        </p:txBody>
      </p:sp>
      <p:sp>
        <p:nvSpPr>
          <p:cNvPr id="330755" name="Rectangle 3"/>
          <p:cNvSpPr>
            <a:spLocks noGrp="1" noChangeArrowheads="1"/>
          </p:cNvSpPr>
          <p:nvPr>
            <p:ph type="body" idx="1"/>
          </p:nvPr>
        </p:nvSpPr>
        <p:spPr/>
        <p:txBody>
          <a:bodyPr/>
          <a:lstStyle/>
          <a:p>
            <a:pPr marL="717550" lvl="1" indent="-342900" hangingPunct="0">
              <a:lnSpc>
                <a:spcPct val="11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体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Volume</a:t>
            </a:r>
          </a:p>
          <a:p>
            <a:pPr marL="1260475" lvl="3" indent="-342900" eaLnBrk="1" hangingPunct="0">
              <a:lnSpc>
                <a:spcPct val="100000"/>
              </a:lnSpc>
              <a:spcBef>
                <a:spcPts val="24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由封闭表面围成的空间，其边界是有限面的并集；</a:t>
            </a:r>
          </a:p>
          <a:p>
            <a:pPr marL="1260475" lvl="3" indent="-342900" eaLnBrk="1" hangingPunct="0">
              <a:lnSpc>
                <a:spcPct val="100000"/>
              </a:lnSpc>
              <a:spcBef>
                <a:spcPts val="24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正则体：形体上任何一点的足够小的邻域在二维空间可以构成一个单连通域</a:t>
            </a:r>
          </a:p>
          <a:p>
            <a:pPr lvl="1" eaLnBrk="1" hangingPunct="1"/>
            <a:endParaRPr lang="zh-CN" altLang="en-US" dirty="0" smtClean="0"/>
          </a:p>
          <a:p>
            <a:pPr eaLnBrk="1" hangingPunct="1"/>
            <a:endParaRPr lang="en-US" altLang="zh-CN" dirty="0" smtClean="0"/>
          </a:p>
        </p:txBody>
      </p:sp>
      <p:grpSp>
        <p:nvGrpSpPr>
          <p:cNvPr id="2" name="Group 4"/>
          <p:cNvGrpSpPr>
            <a:grpSpLocks/>
          </p:cNvGrpSpPr>
          <p:nvPr/>
        </p:nvGrpSpPr>
        <p:grpSpPr bwMode="auto">
          <a:xfrm>
            <a:off x="1504034" y="4221088"/>
            <a:ext cx="2671233" cy="2203450"/>
            <a:chOff x="793" y="2763"/>
            <a:chExt cx="1262" cy="1388"/>
          </a:xfrm>
        </p:grpSpPr>
        <p:grpSp>
          <p:nvGrpSpPr>
            <p:cNvPr id="6171" name="Group 5"/>
            <p:cNvGrpSpPr>
              <a:grpSpLocks/>
            </p:cNvGrpSpPr>
            <p:nvPr/>
          </p:nvGrpSpPr>
          <p:grpSpPr bwMode="auto">
            <a:xfrm>
              <a:off x="793" y="2763"/>
              <a:ext cx="1170" cy="1030"/>
              <a:chOff x="793" y="2627"/>
              <a:chExt cx="1170" cy="1030"/>
            </a:xfrm>
          </p:grpSpPr>
          <p:sp>
            <p:nvSpPr>
              <p:cNvPr id="6173" name="AutoShape 6"/>
              <p:cNvSpPr>
                <a:spLocks noChangeArrowheads="1"/>
              </p:cNvSpPr>
              <p:nvPr/>
            </p:nvSpPr>
            <p:spPr bwMode="auto">
              <a:xfrm>
                <a:off x="793" y="3022"/>
                <a:ext cx="861" cy="635"/>
              </a:xfrm>
              <a:prstGeom prst="cube">
                <a:avLst>
                  <a:gd name="adj" fmla="val 25000"/>
                </a:avLst>
              </a:prstGeom>
              <a:solidFill>
                <a:schemeClr val="accent1"/>
              </a:solidFill>
              <a:ln w="9525">
                <a:solidFill>
                  <a:schemeClr val="tx1"/>
                </a:solidFill>
                <a:miter lim="800000"/>
                <a:headEnd/>
                <a:tailEnd/>
              </a:ln>
            </p:spPr>
            <p:txBody>
              <a:bodyPr wrap="none" anchor="ctr"/>
              <a:lstStyle/>
              <a:p>
                <a:endParaRPr lang="zh-CN" altLang="en-US" b="1">
                  <a:solidFill>
                    <a:schemeClr val="bg2">
                      <a:lumMod val="50000"/>
                    </a:schemeClr>
                  </a:solidFill>
                </a:endParaRPr>
              </a:p>
            </p:txBody>
          </p:sp>
          <p:sp>
            <p:nvSpPr>
              <p:cNvPr id="6174" name="Rectangle 7"/>
              <p:cNvSpPr>
                <a:spLocks noChangeArrowheads="1"/>
              </p:cNvSpPr>
              <p:nvPr/>
            </p:nvSpPr>
            <p:spPr bwMode="auto">
              <a:xfrm>
                <a:off x="1646" y="3022"/>
                <a:ext cx="317" cy="476"/>
              </a:xfrm>
              <a:prstGeom prst="rect">
                <a:avLst/>
              </a:prstGeom>
              <a:solidFill>
                <a:schemeClr val="accent1"/>
              </a:solidFill>
              <a:ln w="9525">
                <a:solidFill>
                  <a:schemeClr val="tx1"/>
                </a:solidFill>
                <a:miter lim="800000"/>
                <a:headEnd/>
                <a:tailEnd/>
              </a:ln>
            </p:spPr>
            <p:txBody>
              <a:bodyPr wrap="none" anchor="ctr"/>
              <a:lstStyle/>
              <a:p>
                <a:endParaRPr lang="zh-CN" altLang="en-US" b="1">
                  <a:solidFill>
                    <a:schemeClr val="bg2">
                      <a:lumMod val="50000"/>
                    </a:schemeClr>
                  </a:solidFill>
                </a:endParaRPr>
              </a:p>
            </p:txBody>
          </p:sp>
          <p:sp>
            <p:nvSpPr>
              <p:cNvPr id="6175" name="Line 8"/>
              <p:cNvSpPr>
                <a:spLocks noChangeShapeType="1"/>
              </p:cNvSpPr>
              <p:nvPr/>
            </p:nvSpPr>
            <p:spPr bwMode="auto">
              <a:xfrm flipV="1">
                <a:off x="912" y="2627"/>
                <a:ext cx="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solidFill>
                    <a:schemeClr val="bg2">
                      <a:lumMod val="50000"/>
                    </a:schemeClr>
                  </a:solidFill>
                </a:endParaRPr>
              </a:p>
            </p:txBody>
          </p:sp>
        </p:grpSp>
        <p:sp>
          <p:nvSpPr>
            <p:cNvPr id="6172" name="Text Box 9"/>
            <p:cNvSpPr txBox="1">
              <a:spLocks noChangeArrowheads="1"/>
            </p:cNvSpPr>
            <p:nvPr/>
          </p:nvSpPr>
          <p:spPr bwMode="auto">
            <a:xfrm>
              <a:off x="875" y="3920"/>
              <a:ext cx="1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悬边和悬面</a:t>
              </a:r>
            </a:p>
          </p:txBody>
        </p:sp>
      </p:grpSp>
      <p:grpSp>
        <p:nvGrpSpPr>
          <p:cNvPr id="4" name="Group 10"/>
          <p:cNvGrpSpPr>
            <a:grpSpLocks/>
          </p:cNvGrpSpPr>
          <p:nvPr/>
        </p:nvGrpSpPr>
        <p:grpSpPr bwMode="auto">
          <a:xfrm>
            <a:off x="5019816" y="4236965"/>
            <a:ext cx="2590800" cy="2325687"/>
            <a:chOff x="2358" y="2750"/>
            <a:chExt cx="1224" cy="1465"/>
          </a:xfrm>
        </p:grpSpPr>
        <p:grpSp>
          <p:nvGrpSpPr>
            <p:cNvPr id="6163" name="Group 11"/>
            <p:cNvGrpSpPr>
              <a:grpSpLocks/>
            </p:cNvGrpSpPr>
            <p:nvPr/>
          </p:nvGrpSpPr>
          <p:grpSpPr bwMode="auto">
            <a:xfrm>
              <a:off x="2426" y="2750"/>
              <a:ext cx="1097" cy="1055"/>
              <a:chOff x="2463" y="2750"/>
              <a:chExt cx="1097" cy="1055"/>
            </a:xfrm>
          </p:grpSpPr>
          <p:sp>
            <p:nvSpPr>
              <p:cNvPr id="6165" name="Freeform 12"/>
              <p:cNvSpPr>
                <a:spLocks/>
              </p:cNvSpPr>
              <p:nvPr/>
            </p:nvSpPr>
            <p:spPr bwMode="auto">
              <a:xfrm>
                <a:off x="2699" y="2886"/>
                <a:ext cx="317" cy="907"/>
              </a:xfrm>
              <a:custGeom>
                <a:avLst/>
                <a:gdLst>
                  <a:gd name="T0" fmla="*/ 0 w 317"/>
                  <a:gd name="T1" fmla="*/ 4 h 1134"/>
                  <a:gd name="T2" fmla="*/ 317 w 317"/>
                  <a:gd name="T3" fmla="*/ 0 h 1134"/>
                  <a:gd name="T4" fmla="*/ 317 w 317"/>
                  <a:gd name="T5" fmla="*/ 17 h 1134"/>
                  <a:gd name="T6" fmla="*/ 0 w 317"/>
                  <a:gd name="T7" fmla="*/ 21 h 1134"/>
                  <a:gd name="T8" fmla="*/ 0 w 317"/>
                  <a:gd name="T9" fmla="*/ 4 h 1134"/>
                  <a:gd name="T10" fmla="*/ 0 60000 65536"/>
                  <a:gd name="T11" fmla="*/ 0 60000 65536"/>
                  <a:gd name="T12" fmla="*/ 0 60000 65536"/>
                  <a:gd name="T13" fmla="*/ 0 60000 65536"/>
                  <a:gd name="T14" fmla="*/ 0 60000 65536"/>
                  <a:gd name="T15" fmla="*/ 0 w 317"/>
                  <a:gd name="T16" fmla="*/ 0 h 1134"/>
                  <a:gd name="T17" fmla="*/ 317 w 317"/>
                  <a:gd name="T18" fmla="*/ 1134 h 1134"/>
                </a:gdLst>
                <a:ahLst/>
                <a:cxnLst>
                  <a:cxn ang="T10">
                    <a:pos x="T0" y="T1"/>
                  </a:cxn>
                  <a:cxn ang="T11">
                    <a:pos x="T2" y="T3"/>
                  </a:cxn>
                  <a:cxn ang="T12">
                    <a:pos x="T4" y="T5"/>
                  </a:cxn>
                  <a:cxn ang="T13">
                    <a:pos x="T6" y="T7"/>
                  </a:cxn>
                  <a:cxn ang="T14">
                    <a:pos x="T8" y="T9"/>
                  </a:cxn>
                </a:cxnLst>
                <a:rect l="T15" t="T16" r="T17" b="T18"/>
                <a:pathLst>
                  <a:path w="317" h="1134">
                    <a:moveTo>
                      <a:pt x="0" y="227"/>
                    </a:moveTo>
                    <a:lnTo>
                      <a:pt x="317" y="0"/>
                    </a:lnTo>
                    <a:lnTo>
                      <a:pt x="317" y="907"/>
                    </a:lnTo>
                    <a:lnTo>
                      <a:pt x="0" y="1134"/>
                    </a:lnTo>
                    <a:lnTo>
                      <a:pt x="0" y="227"/>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sp>
            <p:nvSpPr>
              <p:cNvPr id="6166" name="Freeform 13"/>
              <p:cNvSpPr>
                <a:spLocks/>
              </p:cNvSpPr>
              <p:nvPr/>
            </p:nvSpPr>
            <p:spPr bwMode="auto">
              <a:xfrm flipH="1">
                <a:off x="3016" y="2886"/>
                <a:ext cx="317" cy="907"/>
              </a:xfrm>
              <a:custGeom>
                <a:avLst/>
                <a:gdLst>
                  <a:gd name="T0" fmla="*/ 0 w 317"/>
                  <a:gd name="T1" fmla="*/ 4 h 1134"/>
                  <a:gd name="T2" fmla="*/ 317 w 317"/>
                  <a:gd name="T3" fmla="*/ 0 h 1134"/>
                  <a:gd name="T4" fmla="*/ 317 w 317"/>
                  <a:gd name="T5" fmla="*/ 17 h 1134"/>
                  <a:gd name="T6" fmla="*/ 0 w 317"/>
                  <a:gd name="T7" fmla="*/ 21 h 1134"/>
                  <a:gd name="T8" fmla="*/ 0 w 317"/>
                  <a:gd name="T9" fmla="*/ 4 h 1134"/>
                  <a:gd name="T10" fmla="*/ 0 60000 65536"/>
                  <a:gd name="T11" fmla="*/ 0 60000 65536"/>
                  <a:gd name="T12" fmla="*/ 0 60000 65536"/>
                  <a:gd name="T13" fmla="*/ 0 60000 65536"/>
                  <a:gd name="T14" fmla="*/ 0 60000 65536"/>
                  <a:gd name="T15" fmla="*/ 0 w 317"/>
                  <a:gd name="T16" fmla="*/ 0 h 1134"/>
                  <a:gd name="T17" fmla="*/ 317 w 317"/>
                  <a:gd name="T18" fmla="*/ 1134 h 1134"/>
                </a:gdLst>
                <a:ahLst/>
                <a:cxnLst>
                  <a:cxn ang="T10">
                    <a:pos x="T0" y="T1"/>
                  </a:cxn>
                  <a:cxn ang="T11">
                    <a:pos x="T2" y="T3"/>
                  </a:cxn>
                  <a:cxn ang="T12">
                    <a:pos x="T4" y="T5"/>
                  </a:cxn>
                  <a:cxn ang="T13">
                    <a:pos x="T6" y="T7"/>
                  </a:cxn>
                  <a:cxn ang="T14">
                    <a:pos x="T8" y="T9"/>
                  </a:cxn>
                </a:cxnLst>
                <a:rect l="T15" t="T16" r="T17" b="T18"/>
                <a:pathLst>
                  <a:path w="317" h="1134">
                    <a:moveTo>
                      <a:pt x="0" y="227"/>
                    </a:moveTo>
                    <a:lnTo>
                      <a:pt x="317" y="0"/>
                    </a:lnTo>
                    <a:lnTo>
                      <a:pt x="317" y="907"/>
                    </a:lnTo>
                    <a:lnTo>
                      <a:pt x="0" y="1134"/>
                    </a:lnTo>
                    <a:lnTo>
                      <a:pt x="0" y="227"/>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sp>
            <p:nvSpPr>
              <p:cNvPr id="6167" name="Freeform 14"/>
              <p:cNvSpPr>
                <a:spLocks/>
              </p:cNvSpPr>
              <p:nvPr/>
            </p:nvSpPr>
            <p:spPr bwMode="auto">
              <a:xfrm>
                <a:off x="3334" y="2750"/>
                <a:ext cx="226" cy="1043"/>
              </a:xfrm>
              <a:custGeom>
                <a:avLst/>
                <a:gdLst>
                  <a:gd name="T0" fmla="*/ 0 w 226"/>
                  <a:gd name="T1" fmla="*/ 317 h 1043"/>
                  <a:gd name="T2" fmla="*/ 226 w 226"/>
                  <a:gd name="T3" fmla="*/ 0 h 1043"/>
                  <a:gd name="T4" fmla="*/ 226 w 226"/>
                  <a:gd name="T5" fmla="*/ 725 h 1043"/>
                  <a:gd name="T6" fmla="*/ 0 w 226"/>
                  <a:gd name="T7" fmla="*/ 1043 h 1043"/>
                  <a:gd name="T8" fmla="*/ 0 w 226"/>
                  <a:gd name="T9" fmla="*/ 317 h 1043"/>
                  <a:gd name="T10" fmla="*/ 0 60000 65536"/>
                  <a:gd name="T11" fmla="*/ 0 60000 65536"/>
                  <a:gd name="T12" fmla="*/ 0 60000 65536"/>
                  <a:gd name="T13" fmla="*/ 0 60000 65536"/>
                  <a:gd name="T14" fmla="*/ 0 60000 65536"/>
                  <a:gd name="T15" fmla="*/ 0 w 226"/>
                  <a:gd name="T16" fmla="*/ 0 h 1043"/>
                  <a:gd name="T17" fmla="*/ 226 w 226"/>
                  <a:gd name="T18" fmla="*/ 1043 h 1043"/>
                </a:gdLst>
                <a:ahLst/>
                <a:cxnLst>
                  <a:cxn ang="T10">
                    <a:pos x="T0" y="T1"/>
                  </a:cxn>
                  <a:cxn ang="T11">
                    <a:pos x="T2" y="T3"/>
                  </a:cxn>
                  <a:cxn ang="T12">
                    <a:pos x="T4" y="T5"/>
                  </a:cxn>
                  <a:cxn ang="T13">
                    <a:pos x="T6" y="T7"/>
                  </a:cxn>
                  <a:cxn ang="T14">
                    <a:pos x="T8" y="T9"/>
                  </a:cxn>
                </a:cxnLst>
                <a:rect l="T15" t="T16" r="T17" b="T18"/>
                <a:pathLst>
                  <a:path w="226" h="1043">
                    <a:moveTo>
                      <a:pt x="0" y="317"/>
                    </a:moveTo>
                    <a:lnTo>
                      <a:pt x="226" y="0"/>
                    </a:lnTo>
                    <a:lnTo>
                      <a:pt x="226" y="725"/>
                    </a:lnTo>
                    <a:lnTo>
                      <a:pt x="0" y="1043"/>
                    </a:lnTo>
                    <a:lnTo>
                      <a:pt x="0" y="317"/>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sp>
            <p:nvSpPr>
              <p:cNvPr id="6168" name="Freeform 15"/>
              <p:cNvSpPr>
                <a:spLocks/>
              </p:cNvSpPr>
              <p:nvPr/>
            </p:nvSpPr>
            <p:spPr bwMode="auto">
              <a:xfrm flipH="1">
                <a:off x="2467" y="2762"/>
                <a:ext cx="226" cy="1043"/>
              </a:xfrm>
              <a:custGeom>
                <a:avLst/>
                <a:gdLst>
                  <a:gd name="T0" fmla="*/ 0 w 226"/>
                  <a:gd name="T1" fmla="*/ 317 h 1043"/>
                  <a:gd name="T2" fmla="*/ 226 w 226"/>
                  <a:gd name="T3" fmla="*/ 0 h 1043"/>
                  <a:gd name="T4" fmla="*/ 226 w 226"/>
                  <a:gd name="T5" fmla="*/ 725 h 1043"/>
                  <a:gd name="T6" fmla="*/ 0 w 226"/>
                  <a:gd name="T7" fmla="*/ 1043 h 1043"/>
                  <a:gd name="T8" fmla="*/ 0 w 226"/>
                  <a:gd name="T9" fmla="*/ 317 h 1043"/>
                  <a:gd name="T10" fmla="*/ 0 60000 65536"/>
                  <a:gd name="T11" fmla="*/ 0 60000 65536"/>
                  <a:gd name="T12" fmla="*/ 0 60000 65536"/>
                  <a:gd name="T13" fmla="*/ 0 60000 65536"/>
                  <a:gd name="T14" fmla="*/ 0 60000 65536"/>
                  <a:gd name="T15" fmla="*/ 0 w 226"/>
                  <a:gd name="T16" fmla="*/ 0 h 1043"/>
                  <a:gd name="T17" fmla="*/ 226 w 226"/>
                  <a:gd name="T18" fmla="*/ 1043 h 1043"/>
                </a:gdLst>
                <a:ahLst/>
                <a:cxnLst>
                  <a:cxn ang="T10">
                    <a:pos x="T0" y="T1"/>
                  </a:cxn>
                  <a:cxn ang="T11">
                    <a:pos x="T2" y="T3"/>
                  </a:cxn>
                  <a:cxn ang="T12">
                    <a:pos x="T4" y="T5"/>
                  </a:cxn>
                  <a:cxn ang="T13">
                    <a:pos x="T6" y="T7"/>
                  </a:cxn>
                  <a:cxn ang="T14">
                    <a:pos x="T8" y="T9"/>
                  </a:cxn>
                </a:cxnLst>
                <a:rect l="T15" t="T16" r="T17" b="T18"/>
                <a:pathLst>
                  <a:path w="226" h="1043">
                    <a:moveTo>
                      <a:pt x="0" y="317"/>
                    </a:moveTo>
                    <a:lnTo>
                      <a:pt x="226" y="0"/>
                    </a:lnTo>
                    <a:lnTo>
                      <a:pt x="226" y="725"/>
                    </a:lnTo>
                    <a:lnTo>
                      <a:pt x="0" y="1043"/>
                    </a:lnTo>
                    <a:lnTo>
                      <a:pt x="0" y="317"/>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sp>
            <p:nvSpPr>
              <p:cNvPr id="6169" name="Freeform 16"/>
              <p:cNvSpPr>
                <a:spLocks/>
              </p:cNvSpPr>
              <p:nvPr/>
            </p:nvSpPr>
            <p:spPr bwMode="auto">
              <a:xfrm>
                <a:off x="2463" y="2750"/>
                <a:ext cx="544" cy="317"/>
              </a:xfrm>
              <a:custGeom>
                <a:avLst/>
                <a:gdLst>
                  <a:gd name="T0" fmla="*/ 0 w 544"/>
                  <a:gd name="T1" fmla="*/ 0 h 317"/>
                  <a:gd name="T2" fmla="*/ 544 w 544"/>
                  <a:gd name="T3" fmla="*/ 136 h 317"/>
                  <a:gd name="T4" fmla="*/ 227 w 544"/>
                  <a:gd name="T5" fmla="*/ 317 h 317"/>
                  <a:gd name="T6" fmla="*/ 0 w 544"/>
                  <a:gd name="T7" fmla="*/ 0 h 317"/>
                  <a:gd name="T8" fmla="*/ 0 60000 65536"/>
                  <a:gd name="T9" fmla="*/ 0 60000 65536"/>
                  <a:gd name="T10" fmla="*/ 0 60000 65536"/>
                  <a:gd name="T11" fmla="*/ 0 60000 65536"/>
                  <a:gd name="T12" fmla="*/ 0 w 544"/>
                  <a:gd name="T13" fmla="*/ 0 h 317"/>
                  <a:gd name="T14" fmla="*/ 544 w 544"/>
                  <a:gd name="T15" fmla="*/ 317 h 317"/>
                </a:gdLst>
                <a:ahLst/>
                <a:cxnLst>
                  <a:cxn ang="T8">
                    <a:pos x="T0" y="T1"/>
                  </a:cxn>
                  <a:cxn ang="T9">
                    <a:pos x="T2" y="T3"/>
                  </a:cxn>
                  <a:cxn ang="T10">
                    <a:pos x="T4" y="T5"/>
                  </a:cxn>
                  <a:cxn ang="T11">
                    <a:pos x="T6" y="T7"/>
                  </a:cxn>
                </a:cxnLst>
                <a:rect l="T12" t="T13" r="T14" b="T15"/>
                <a:pathLst>
                  <a:path w="544" h="317">
                    <a:moveTo>
                      <a:pt x="0" y="0"/>
                    </a:moveTo>
                    <a:lnTo>
                      <a:pt x="544" y="136"/>
                    </a:lnTo>
                    <a:lnTo>
                      <a:pt x="227" y="317"/>
                    </a:lnTo>
                    <a:lnTo>
                      <a:pt x="0" y="0"/>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sp>
            <p:nvSpPr>
              <p:cNvPr id="6170" name="Freeform 17"/>
              <p:cNvSpPr>
                <a:spLocks/>
              </p:cNvSpPr>
              <p:nvPr/>
            </p:nvSpPr>
            <p:spPr bwMode="auto">
              <a:xfrm>
                <a:off x="3016" y="2750"/>
                <a:ext cx="544" cy="317"/>
              </a:xfrm>
              <a:custGeom>
                <a:avLst/>
                <a:gdLst>
                  <a:gd name="T0" fmla="*/ 0 w 544"/>
                  <a:gd name="T1" fmla="*/ 136 h 317"/>
                  <a:gd name="T2" fmla="*/ 544 w 544"/>
                  <a:gd name="T3" fmla="*/ 0 h 317"/>
                  <a:gd name="T4" fmla="*/ 318 w 544"/>
                  <a:gd name="T5" fmla="*/ 317 h 317"/>
                  <a:gd name="T6" fmla="*/ 0 w 544"/>
                  <a:gd name="T7" fmla="*/ 136 h 317"/>
                  <a:gd name="T8" fmla="*/ 0 60000 65536"/>
                  <a:gd name="T9" fmla="*/ 0 60000 65536"/>
                  <a:gd name="T10" fmla="*/ 0 60000 65536"/>
                  <a:gd name="T11" fmla="*/ 0 60000 65536"/>
                  <a:gd name="T12" fmla="*/ 0 w 544"/>
                  <a:gd name="T13" fmla="*/ 0 h 317"/>
                  <a:gd name="T14" fmla="*/ 544 w 544"/>
                  <a:gd name="T15" fmla="*/ 317 h 317"/>
                </a:gdLst>
                <a:ahLst/>
                <a:cxnLst>
                  <a:cxn ang="T8">
                    <a:pos x="T0" y="T1"/>
                  </a:cxn>
                  <a:cxn ang="T9">
                    <a:pos x="T2" y="T3"/>
                  </a:cxn>
                  <a:cxn ang="T10">
                    <a:pos x="T4" y="T5"/>
                  </a:cxn>
                  <a:cxn ang="T11">
                    <a:pos x="T6" y="T7"/>
                  </a:cxn>
                </a:cxnLst>
                <a:rect l="T12" t="T13" r="T14" b="T15"/>
                <a:pathLst>
                  <a:path w="544" h="317">
                    <a:moveTo>
                      <a:pt x="0" y="136"/>
                    </a:moveTo>
                    <a:lnTo>
                      <a:pt x="544" y="0"/>
                    </a:lnTo>
                    <a:lnTo>
                      <a:pt x="318" y="317"/>
                    </a:lnTo>
                    <a:lnTo>
                      <a:pt x="0" y="136"/>
                    </a:lnTo>
                    <a:close/>
                  </a:path>
                </a:pathLst>
              </a:custGeom>
              <a:solidFill>
                <a:schemeClr val="accent1"/>
              </a:solidFill>
              <a:ln w="9525">
                <a:solidFill>
                  <a:schemeClr val="tx1"/>
                </a:solidFill>
                <a:round/>
                <a:headEnd/>
                <a:tailEnd/>
              </a:ln>
            </p:spPr>
            <p:txBody>
              <a:bodyPr/>
              <a:lstStyle/>
              <a:p>
                <a:endParaRPr lang="zh-CN" altLang="en-US" b="1">
                  <a:solidFill>
                    <a:schemeClr val="bg2">
                      <a:lumMod val="50000"/>
                    </a:schemeClr>
                  </a:solidFill>
                </a:endParaRPr>
              </a:p>
            </p:txBody>
          </p:sp>
        </p:grpSp>
        <p:sp>
          <p:nvSpPr>
            <p:cNvPr id="6164" name="Text Box 18"/>
            <p:cNvSpPr txBox="1">
              <a:spLocks noChangeArrowheads="1"/>
            </p:cNvSpPr>
            <p:nvPr/>
          </p:nvSpPr>
          <p:spPr bwMode="auto">
            <a:xfrm>
              <a:off x="2358" y="3811"/>
              <a:ext cx="12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zh-CN" altLang="en-US" dirty="0">
                  <a:solidFill>
                    <a:schemeClr val="bg2">
                      <a:lumMod val="50000"/>
                    </a:schemeClr>
                  </a:solidFill>
                </a:rPr>
                <a:t>一个边有两个以上的相邻面</a:t>
              </a:r>
            </a:p>
          </p:txBody>
        </p:sp>
      </p:grpSp>
      <p:grpSp>
        <p:nvGrpSpPr>
          <p:cNvPr id="6" name="Group 19"/>
          <p:cNvGrpSpPr>
            <a:grpSpLocks/>
          </p:cNvGrpSpPr>
          <p:nvPr/>
        </p:nvGrpSpPr>
        <p:grpSpPr bwMode="auto">
          <a:xfrm>
            <a:off x="8628734" y="4317929"/>
            <a:ext cx="2237317" cy="2216151"/>
            <a:chOff x="4159" y="2906"/>
            <a:chExt cx="1057" cy="1396"/>
          </a:xfrm>
        </p:grpSpPr>
        <p:grpSp>
          <p:nvGrpSpPr>
            <p:cNvPr id="6152" name="Group 20"/>
            <p:cNvGrpSpPr>
              <a:grpSpLocks/>
            </p:cNvGrpSpPr>
            <p:nvPr/>
          </p:nvGrpSpPr>
          <p:grpSpPr bwMode="auto">
            <a:xfrm>
              <a:off x="4159" y="2906"/>
              <a:ext cx="1057" cy="833"/>
              <a:chOff x="4132" y="2779"/>
              <a:chExt cx="1057" cy="833"/>
            </a:xfrm>
          </p:grpSpPr>
          <p:grpSp>
            <p:nvGrpSpPr>
              <p:cNvPr id="6154" name="Group 21"/>
              <p:cNvGrpSpPr>
                <a:grpSpLocks/>
              </p:cNvGrpSpPr>
              <p:nvPr/>
            </p:nvGrpSpPr>
            <p:grpSpPr bwMode="auto">
              <a:xfrm>
                <a:off x="4468" y="3067"/>
                <a:ext cx="362" cy="545"/>
                <a:chOff x="4468" y="2750"/>
                <a:chExt cx="408" cy="862"/>
              </a:xfrm>
            </p:grpSpPr>
            <p:sp>
              <p:nvSpPr>
                <p:cNvPr id="6161" name="AutoShape 22"/>
                <p:cNvSpPr>
                  <a:spLocks noChangeArrowheads="1"/>
                </p:cNvSpPr>
                <p:nvPr/>
              </p:nvSpPr>
              <p:spPr bwMode="auto">
                <a:xfrm>
                  <a:off x="4468" y="2750"/>
                  <a:ext cx="408" cy="771"/>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b="1">
                    <a:solidFill>
                      <a:schemeClr val="bg2">
                        <a:lumMod val="50000"/>
                      </a:schemeClr>
                    </a:solidFill>
                  </a:endParaRPr>
                </a:p>
              </p:txBody>
            </p:sp>
            <p:sp>
              <p:nvSpPr>
                <p:cNvPr id="6162" name="Oval 23"/>
                <p:cNvSpPr>
                  <a:spLocks noChangeArrowheads="1"/>
                </p:cNvSpPr>
                <p:nvPr/>
              </p:nvSpPr>
              <p:spPr bwMode="auto">
                <a:xfrm>
                  <a:off x="4468" y="3475"/>
                  <a:ext cx="408" cy="137"/>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grpSp>
          <p:grpSp>
            <p:nvGrpSpPr>
              <p:cNvPr id="6155" name="Group 24"/>
              <p:cNvGrpSpPr>
                <a:grpSpLocks/>
              </p:cNvGrpSpPr>
              <p:nvPr/>
            </p:nvGrpSpPr>
            <p:grpSpPr bwMode="auto">
              <a:xfrm rot="-5400000">
                <a:off x="4736" y="2788"/>
                <a:ext cx="362" cy="545"/>
                <a:chOff x="4475" y="2743"/>
                <a:chExt cx="408" cy="862"/>
              </a:xfrm>
            </p:grpSpPr>
            <p:sp>
              <p:nvSpPr>
                <p:cNvPr id="6159" name="AutoShape 25"/>
                <p:cNvSpPr>
                  <a:spLocks noChangeArrowheads="1"/>
                </p:cNvSpPr>
                <p:nvPr/>
              </p:nvSpPr>
              <p:spPr bwMode="auto">
                <a:xfrm>
                  <a:off x="4475" y="2743"/>
                  <a:ext cx="408" cy="771"/>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b="1">
                    <a:solidFill>
                      <a:schemeClr val="bg2">
                        <a:lumMod val="50000"/>
                      </a:schemeClr>
                    </a:solidFill>
                  </a:endParaRPr>
                </a:p>
              </p:txBody>
            </p:sp>
            <p:sp>
              <p:nvSpPr>
                <p:cNvPr id="6160" name="Oval 26"/>
                <p:cNvSpPr>
                  <a:spLocks noChangeArrowheads="1"/>
                </p:cNvSpPr>
                <p:nvPr/>
              </p:nvSpPr>
              <p:spPr bwMode="auto">
                <a:xfrm>
                  <a:off x="4475" y="3468"/>
                  <a:ext cx="408" cy="137"/>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grpSp>
          <p:grpSp>
            <p:nvGrpSpPr>
              <p:cNvPr id="6156" name="Group 27"/>
              <p:cNvGrpSpPr>
                <a:grpSpLocks/>
              </p:cNvGrpSpPr>
              <p:nvPr/>
            </p:nvGrpSpPr>
            <p:grpSpPr bwMode="auto">
              <a:xfrm rot="6490145">
                <a:off x="4224" y="2687"/>
                <a:ext cx="362" cy="545"/>
                <a:chOff x="4438" y="2751"/>
                <a:chExt cx="408" cy="862"/>
              </a:xfrm>
            </p:grpSpPr>
            <p:sp>
              <p:nvSpPr>
                <p:cNvPr id="6157" name="AutoShape 28"/>
                <p:cNvSpPr>
                  <a:spLocks noChangeArrowheads="1"/>
                </p:cNvSpPr>
                <p:nvPr/>
              </p:nvSpPr>
              <p:spPr bwMode="auto">
                <a:xfrm>
                  <a:off x="4438" y="2751"/>
                  <a:ext cx="408" cy="771"/>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b="1">
                    <a:solidFill>
                      <a:schemeClr val="bg2">
                        <a:lumMod val="50000"/>
                      </a:schemeClr>
                    </a:solidFill>
                  </a:endParaRPr>
                </a:p>
              </p:txBody>
            </p:sp>
            <p:sp>
              <p:nvSpPr>
                <p:cNvPr id="6158" name="Oval 29"/>
                <p:cNvSpPr>
                  <a:spLocks noChangeArrowheads="1"/>
                </p:cNvSpPr>
                <p:nvPr/>
              </p:nvSpPr>
              <p:spPr bwMode="auto">
                <a:xfrm>
                  <a:off x="4438" y="3476"/>
                  <a:ext cx="408" cy="137"/>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grpSp>
        </p:grpSp>
        <p:sp>
          <p:nvSpPr>
            <p:cNvPr id="6153" name="Text Box 30"/>
            <p:cNvSpPr txBox="1">
              <a:spLocks noChangeArrowheads="1"/>
            </p:cNvSpPr>
            <p:nvPr/>
          </p:nvSpPr>
          <p:spPr bwMode="auto">
            <a:xfrm>
              <a:off x="4239" y="3898"/>
              <a:ext cx="9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zh-CN" altLang="en-US" dirty="0">
                  <a:solidFill>
                    <a:schemeClr val="bg2">
                      <a:lumMod val="50000"/>
                    </a:schemeClr>
                  </a:solidFill>
                </a:rPr>
                <a:t>一个点的邻域不是连通域</a:t>
              </a:r>
            </a:p>
          </p:txBody>
        </p:sp>
      </p:grpSp>
      <p:sp>
        <p:nvSpPr>
          <p:cNvPr id="330783" name="Text Box 31"/>
          <p:cNvSpPr txBox="1">
            <a:spLocks noChangeArrowheads="1"/>
          </p:cNvSpPr>
          <p:nvPr/>
        </p:nvSpPr>
        <p:spPr bwMode="auto">
          <a:xfrm>
            <a:off x="407368" y="4502077"/>
            <a:ext cx="46166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dirty="0">
                <a:solidFill>
                  <a:schemeClr val="bg2">
                    <a:lumMod val="50000"/>
                  </a:schemeClr>
                </a:solidFill>
              </a:rPr>
              <a:t>非正则体</a:t>
            </a:r>
          </a:p>
        </p:txBody>
      </p:sp>
    </p:spTree>
    <p:extLst>
      <p:ext uri="{BB962C8B-B14F-4D97-AF65-F5344CB8AC3E}">
        <p14:creationId xmlns:p14="http://schemas.microsoft.com/office/powerpoint/2010/main" val="4043661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wipe(up)">
                                      <p:cBhvr>
                                        <p:cTn id="7" dur="500"/>
                                        <p:tgtEl>
                                          <p:spTgt spid="33075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0755">
                                            <p:txEl>
                                              <p:pRg st="1" end="1"/>
                                            </p:txEl>
                                          </p:spTgt>
                                        </p:tgtEl>
                                        <p:attrNameLst>
                                          <p:attrName>style.visibility</p:attrName>
                                        </p:attrNameLst>
                                      </p:cBhvr>
                                      <p:to>
                                        <p:strVal val="visible"/>
                                      </p:to>
                                    </p:set>
                                    <p:animEffect transition="in" filter="wipe(up)">
                                      <p:cBhvr>
                                        <p:cTn id="10" dur="500"/>
                                        <p:tgtEl>
                                          <p:spTgt spid="33075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0755">
                                            <p:txEl>
                                              <p:pRg st="2" end="2"/>
                                            </p:txEl>
                                          </p:spTgt>
                                        </p:tgtEl>
                                        <p:attrNameLst>
                                          <p:attrName>style.visibility</p:attrName>
                                        </p:attrNameLst>
                                      </p:cBhvr>
                                      <p:to>
                                        <p:strVal val="visible"/>
                                      </p:to>
                                    </p:set>
                                    <p:animEffect transition="in" filter="wipe(up)">
                                      <p:cBhvr>
                                        <p:cTn id="13" dur="500"/>
                                        <p:tgtEl>
                                          <p:spTgt spid="3307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30783"/>
                                        </p:tgtEl>
                                        <p:attrNameLst>
                                          <p:attrName>style.visibility</p:attrName>
                                        </p:attrNameLst>
                                      </p:cBhvr>
                                      <p:to>
                                        <p:strVal val="visible"/>
                                      </p:to>
                                    </p:set>
                                    <p:animEffect transition="in" filter="wipe(up)">
                                      <p:cBhvr>
                                        <p:cTn id="18" dur="500"/>
                                        <p:tgtEl>
                                          <p:spTgt spid="3307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78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type="body" idx="1"/>
          </p:nvPr>
        </p:nvSpPr>
        <p:spPr>
          <a:xfrm>
            <a:off x="609600" y="1916113"/>
            <a:ext cx="10972800" cy="3886200"/>
          </a:xfrm>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二叉空间分割树</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Binary </a:t>
            </a: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space-partitioning</a:t>
            </a: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种经典的</a:t>
            </a: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scene graph</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组织方法</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将场景在任意位置和任意方向的平面分为两部分</a:t>
            </a: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可根据物体的空间属性确定分割平面</a:t>
            </a:r>
          </a:p>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可</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有效</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地进行不可见面剔除、光线跟踪和碰撞检测，大大减少计算量</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9869898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wipe(up)">
                                      <p:cBhvr>
                                        <p:cTn id="7" dur="500"/>
                                        <p:tgtEl>
                                          <p:spTgt spid="35123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1235">
                                            <p:txEl>
                                              <p:pRg st="1" end="1"/>
                                            </p:txEl>
                                          </p:spTgt>
                                        </p:tgtEl>
                                        <p:attrNameLst>
                                          <p:attrName>style.visibility</p:attrName>
                                        </p:attrNameLst>
                                      </p:cBhvr>
                                      <p:to>
                                        <p:strVal val="visible"/>
                                      </p:to>
                                    </p:set>
                                    <p:animEffect transition="in" filter="wipe(up)">
                                      <p:cBhvr>
                                        <p:cTn id="10" dur="500"/>
                                        <p:tgtEl>
                                          <p:spTgt spid="3512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51235">
                                            <p:txEl>
                                              <p:pRg st="2" end="2"/>
                                            </p:txEl>
                                          </p:spTgt>
                                        </p:tgtEl>
                                        <p:attrNameLst>
                                          <p:attrName>style.visibility</p:attrName>
                                        </p:attrNameLst>
                                      </p:cBhvr>
                                      <p:to>
                                        <p:strVal val="visible"/>
                                      </p:to>
                                    </p:set>
                                    <p:animEffect transition="in" filter="wipe(up)">
                                      <p:cBhvr>
                                        <p:cTn id="15" dur="500"/>
                                        <p:tgtEl>
                                          <p:spTgt spid="3512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51235">
                                            <p:txEl>
                                              <p:pRg st="3" end="3"/>
                                            </p:txEl>
                                          </p:spTgt>
                                        </p:tgtEl>
                                        <p:attrNameLst>
                                          <p:attrName>style.visibility</p:attrName>
                                        </p:attrNameLst>
                                      </p:cBhvr>
                                      <p:to>
                                        <p:strVal val="visible"/>
                                      </p:to>
                                    </p:set>
                                    <p:animEffect transition="in" filter="wipe(up)">
                                      <p:cBhvr>
                                        <p:cTn id="20" dur="500"/>
                                        <p:tgtEl>
                                          <p:spTgt spid="35123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51235">
                                            <p:txEl>
                                              <p:pRg st="4" end="4"/>
                                            </p:txEl>
                                          </p:spTgt>
                                        </p:tgtEl>
                                        <p:attrNameLst>
                                          <p:attrName>style.visibility</p:attrName>
                                        </p:attrNameLst>
                                      </p:cBhvr>
                                      <p:to>
                                        <p:strVal val="visible"/>
                                      </p:to>
                                    </p:set>
                                    <p:animEffect transition="in" filter="wipe(up)">
                                      <p:cBhvr>
                                        <p:cTn id="25" dur="500"/>
                                        <p:tgtEl>
                                          <p:spTgt spid="351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sz="half" idx="1"/>
          </p:nvPr>
        </p:nvSpPr>
        <p:spPr>
          <a:xfrm>
            <a:off x="419294" y="1449387"/>
            <a:ext cx="9408583" cy="4614863"/>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轴对齐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BSP</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树</a:t>
            </a: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lvl="1">
              <a:spcBef>
                <a:spcPct val="40000"/>
              </a:spcBef>
            </a:pPr>
            <a:endParaRPr lang="zh-CN" altLang="en-US" sz="24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en-US" altLang="zh-CN" sz="2800" dirty="0" smtClean="0">
              <a:latin typeface="Times New Roman" pitchFamily="18" charset="0"/>
            </a:endParaRPr>
          </a:p>
        </p:txBody>
      </p:sp>
      <p:sp>
        <p:nvSpPr>
          <p:cNvPr id="131076" name="AutoShape 4"/>
          <p:cNvSpPr>
            <a:spLocks noChangeArrowheads="1"/>
          </p:cNvSpPr>
          <p:nvPr/>
        </p:nvSpPr>
        <p:spPr bwMode="auto">
          <a:xfrm rot="3221155">
            <a:off x="1663437" y="4432974"/>
            <a:ext cx="792162" cy="960967"/>
          </a:xfrm>
          <a:prstGeom prst="plus">
            <a:avLst>
              <a:gd name="adj" fmla="val 25000"/>
            </a:avLst>
          </a:prstGeom>
          <a:solidFill>
            <a:srgbClr val="00FFFF"/>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1077" name="Oval 5"/>
          <p:cNvSpPr>
            <a:spLocks noChangeArrowheads="1"/>
          </p:cNvSpPr>
          <p:nvPr/>
        </p:nvSpPr>
        <p:spPr bwMode="auto">
          <a:xfrm>
            <a:off x="1771650" y="3450576"/>
            <a:ext cx="960967" cy="647700"/>
          </a:xfrm>
          <a:prstGeom prst="ellipse">
            <a:avLst/>
          </a:prstGeom>
          <a:solidFill>
            <a:srgbClr val="E41CBE"/>
          </a:solidFill>
          <a:ln w="9525">
            <a:solidFill>
              <a:schemeClr val="tx1"/>
            </a:solidFill>
            <a:round/>
            <a:headEnd/>
            <a:tailEnd/>
          </a:ln>
        </p:spPr>
        <p:txBody>
          <a:bodyPr wrap="none" anchor="ctr"/>
          <a:lstStyle/>
          <a:p>
            <a:endParaRPr lang="zh-CN" altLang="en-US">
              <a:solidFill>
                <a:schemeClr val="bg2">
                  <a:lumMod val="50000"/>
                </a:schemeClr>
              </a:solidFill>
            </a:endParaRPr>
          </a:p>
        </p:txBody>
      </p:sp>
      <p:sp>
        <p:nvSpPr>
          <p:cNvPr id="131078" name="AutoShape 6"/>
          <p:cNvSpPr>
            <a:spLocks noChangeArrowheads="1"/>
          </p:cNvSpPr>
          <p:nvPr/>
        </p:nvSpPr>
        <p:spPr bwMode="auto">
          <a:xfrm rot="1873741">
            <a:off x="3069168" y="4660251"/>
            <a:ext cx="577849" cy="684212"/>
          </a:xfrm>
          <a:prstGeom prst="pentagon">
            <a:avLst/>
          </a:prstGeom>
          <a:solidFill>
            <a:srgbClr val="FF9900"/>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1079" name="Freeform 7"/>
          <p:cNvSpPr>
            <a:spLocks/>
          </p:cNvSpPr>
          <p:nvPr/>
        </p:nvSpPr>
        <p:spPr bwMode="auto">
          <a:xfrm>
            <a:off x="2971800" y="3472802"/>
            <a:ext cx="1056216" cy="1062037"/>
          </a:xfrm>
          <a:custGeom>
            <a:avLst/>
            <a:gdLst>
              <a:gd name="T0" fmla="*/ 2147483647 w 499"/>
              <a:gd name="T1" fmla="*/ 2147483647 h 669"/>
              <a:gd name="T2" fmla="*/ 2147483647 w 499"/>
              <a:gd name="T3" fmla="*/ 2147483647 h 669"/>
              <a:gd name="T4" fmla="*/ 2147483647 w 499"/>
              <a:gd name="T5" fmla="*/ 2147483647 h 669"/>
              <a:gd name="T6" fmla="*/ 2147483647 w 499"/>
              <a:gd name="T7" fmla="*/ 2147483647 h 669"/>
              <a:gd name="T8" fmla="*/ 2147483647 w 499"/>
              <a:gd name="T9" fmla="*/ 2147483647 h 669"/>
              <a:gd name="T10" fmla="*/ 2147483647 w 499"/>
              <a:gd name="T11" fmla="*/ 2147483647 h 669"/>
              <a:gd name="T12" fmla="*/ 2147483647 w 499"/>
              <a:gd name="T13" fmla="*/ 2147483647 h 669"/>
              <a:gd name="T14" fmla="*/ 2147483647 w 499"/>
              <a:gd name="T15" fmla="*/ 2147483647 h 669"/>
              <a:gd name="T16" fmla="*/ 2147483647 w 499"/>
              <a:gd name="T17" fmla="*/ 2147483647 h 6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9"/>
              <a:gd name="T28" fmla="*/ 0 h 669"/>
              <a:gd name="T29" fmla="*/ 499 w 499"/>
              <a:gd name="T30" fmla="*/ 669 h 6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9" h="669">
                <a:moveTo>
                  <a:pt x="60" y="409"/>
                </a:moveTo>
                <a:cubicBezTo>
                  <a:pt x="33" y="348"/>
                  <a:pt x="0" y="46"/>
                  <a:pt x="38" y="23"/>
                </a:cubicBezTo>
                <a:cubicBezTo>
                  <a:pt x="76" y="0"/>
                  <a:pt x="238" y="193"/>
                  <a:pt x="287" y="272"/>
                </a:cubicBezTo>
                <a:cubicBezTo>
                  <a:pt x="336" y="351"/>
                  <a:pt x="314" y="480"/>
                  <a:pt x="333" y="499"/>
                </a:cubicBezTo>
                <a:cubicBezTo>
                  <a:pt x="352" y="518"/>
                  <a:pt x="378" y="363"/>
                  <a:pt x="401" y="386"/>
                </a:cubicBezTo>
                <a:cubicBezTo>
                  <a:pt x="424" y="409"/>
                  <a:pt x="499" y="601"/>
                  <a:pt x="469" y="635"/>
                </a:cubicBezTo>
                <a:cubicBezTo>
                  <a:pt x="439" y="669"/>
                  <a:pt x="264" y="632"/>
                  <a:pt x="219" y="590"/>
                </a:cubicBezTo>
                <a:cubicBezTo>
                  <a:pt x="174" y="548"/>
                  <a:pt x="223" y="412"/>
                  <a:pt x="197" y="386"/>
                </a:cubicBezTo>
                <a:cubicBezTo>
                  <a:pt x="171" y="360"/>
                  <a:pt x="87" y="470"/>
                  <a:pt x="60" y="409"/>
                </a:cubicBezTo>
                <a:close/>
              </a:path>
            </a:pathLst>
          </a:custGeom>
          <a:solidFill>
            <a:schemeClr val="folHlink"/>
          </a:solidFill>
          <a:ln w="9525">
            <a:solidFill>
              <a:schemeClr val="tx1"/>
            </a:solidFill>
            <a:round/>
            <a:headEnd/>
            <a:tailEnd/>
          </a:ln>
        </p:spPr>
        <p:txBody>
          <a:bodyPr/>
          <a:lstStyle/>
          <a:p>
            <a:endParaRPr lang="zh-CN" altLang="en-US">
              <a:solidFill>
                <a:schemeClr val="bg2">
                  <a:lumMod val="50000"/>
                </a:schemeClr>
              </a:solidFill>
            </a:endParaRPr>
          </a:p>
        </p:txBody>
      </p:sp>
      <p:sp>
        <p:nvSpPr>
          <p:cNvPr id="131080" name="Freeform 8"/>
          <p:cNvSpPr>
            <a:spLocks/>
          </p:cNvSpPr>
          <p:nvPr/>
        </p:nvSpPr>
        <p:spPr bwMode="auto">
          <a:xfrm>
            <a:off x="4171950" y="4157014"/>
            <a:ext cx="719667" cy="936625"/>
          </a:xfrm>
          <a:custGeom>
            <a:avLst/>
            <a:gdLst>
              <a:gd name="T0" fmla="*/ 0 w 340"/>
              <a:gd name="T1" fmla="*/ 2147483647 h 590"/>
              <a:gd name="T2" fmla="*/ 2147483647 w 340"/>
              <a:gd name="T3" fmla="*/ 0 h 590"/>
              <a:gd name="T4" fmla="*/ 2147483647 w 340"/>
              <a:gd name="T5" fmla="*/ 2147483647 h 590"/>
              <a:gd name="T6" fmla="*/ 0 w 340"/>
              <a:gd name="T7" fmla="*/ 2147483647 h 590"/>
              <a:gd name="T8" fmla="*/ 0 60000 65536"/>
              <a:gd name="T9" fmla="*/ 0 60000 65536"/>
              <a:gd name="T10" fmla="*/ 0 60000 65536"/>
              <a:gd name="T11" fmla="*/ 0 60000 65536"/>
              <a:gd name="T12" fmla="*/ 0 w 340"/>
              <a:gd name="T13" fmla="*/ 0 h 590"/>
              <a:gd name="T14" fmla="*/ 340 w 340"/>
              <a:gd name="T15" fmla="*/ 590 h 590"/>
            </a:gdLst>
            <a:ahLst/>
            <a:cxnLst>
              <a:cxn ang="T8">
                <a:pos x="T0" y="T1"/>
              </a:cxn>
              <a:cxn ang="T9">
                <a:pos x="T2" y="T3"/>
              </a:cxn>
              <a:cxn ang="T10">
                <a:pos x="T4" y="T5"/>
              </a:cxn>
              <a:cxn ang="T11">
                <a:pos x="T6" y="T7"/>
              </a:cxn>
            </a:cxnLst>
            <a:rect l="T12" t="T13" r="T14" b="T15"/>
            <a:pathLst>
              <a:path w="340" h="590">
                <a:moveTo>
                  <a:pt x="0" y="386"/>
                </a:moveTo>
                <a:lnTo>
                  <a:pt x="272" y="0"/>
                </a:lnTo>
                <a:lnTo>
                  <a:pt x="340" y="590"/>
                </a:lnTo>
                <a:lnTo>
                  <a:pt x="0" y="386"/>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131081" name="Rectangle 9"/>
          <p:cNvSpPr>
            <a:spLocks noChangeArrowheads="1"/>
          </p:cNvSpPr>
          <p:nvPr/>
        </p:nvSpPr>
        <p:spPr bwMode="auto">
          <a:xfrm>
            <a:off x="1483784" y="3436288"/>
            <a:ext cx="3407833" cy="1944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1082" name="Line 10"/>
          <p:cNvSpPr>
            <a:spLocks noChangeShapeType="1"/>
          </p:cNvSpPr>
          <p:nvPr/>
        </p:nvSpPr>
        <p:spPr bwMode="auto">
          <a:xfrm flipV="1">
            <a:off x="2779183" y="3436288"/>
            <a:ext cx="0" cy="1944688"/>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083" name="Oval 11"/>
          <p:cNvSpPr>
            <a:spLocks noChangeArrowheads="1"/>
          </p:cNvSpPr>
          <p:nvPr/>
        </p:nvSpPr>
        <p:spPr bwMode="auto">
          <a:xfrm>
            <a:off x="7389283" y="3148952"/>
            <a:ext cx="527051" cy="3952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1084" name="Text Box 12"/>
          <p:cNvSpPr txBox="1">
            <a:spLocks noChangeArrowheads="1"/>
          </p:cNvSpPr>
          <p:nvPr/>
        </p:nvSpPr>
        <p:spPr bwMode="auto">
          <a:xfrm>
            <a:off x="7435850" y="3163239"/>
            <a:ext cx="3280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0</a:t>
            </a:r>
          </a:p>
        </p:txBody>
      </p:sp>
      <p:sp>
        <p:nvSpPr>
          <p:cNvPr id="131085" name="Text Box 13"/>
          <p:cNvSpPr txBox="1">
            <a:spLocks noChangeArrowheads="1"/>
          </p:cNvSpPr>
          <p:nvPr/>
        </p:nvSpPr>
        <p:spPr bwMode="auto">
          <a:xfrm>
            <a:off x="2396068" y="4285601"/>
            <a:ext cx="5270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131086" name="Text Box 14"/>
          <p:cNvSpPr txBox="1">
            <a:spLocks noChangeArrowheads="1"/>
          </p:cNvSpPr>
          <p:nvPr/>
        </p:nvSpPr>
        <p:spPr bwMode="auto">
          <a:xfrm>
            <a:off x="1532468" y="3941114"/>
            <a:ext cx="527049"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131087" name="Text Box 15"/>
          <p:cNvSpPr txBox="1">
            <a:spLocks noChangeArrowheads="1"/>
          </p:cNvSpPr>
          <p:nvPr/>
        </p:nvSpPr>
        <p:spPr bwMode="auto">
          <a:xfrm>
            <a:off x="3788835" y="4949176"/>
            <a:ext cx="5270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sp>
        <p:nvSpPr>
          <p:cNvPr id="131088" name="Text Box 16"/>
          <p:cNvSpPr txBox="1">
            <a:spLocks noChangeArrowheads="1"/>
          </p:cNvSpPr>
          <p:nvPr/>
        </p:nvSpPr>
        <p:spPr bwMode="auto">
          <a:xfrm>
            <a:off x="3403601" y="3436289"/>
            <a:ext cx="527049"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D</a:t>
            </a:r>
          </a:p>
        </p:txBody>
      </p:sp>
      <p:sp>
        <p:nvSpPr>
          <p:cNvPr id="131089" name="Text Box 17"/>
          <p:cNvSpPr txBox="1">
            <a:spLocks noChangeArrowheads="1"/>
          </p:cNvSpPr>
          <p:nvPr/>
        </p:nvSpPr>
        <p:spPr bwMode="auto">
          <a:xfrm>
            <a:off x="4459816" y="3436289"/>
            <a:ext cx="52705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E</a:t>
            </a:r>
          </a:p>
        </p:txBody>
      </p:sp>
      <p:sp>
        <p:nvSpPr>
          <p:cNvPr id="131090" name="Line 18"/>
          <p:cNvSpPr>
            <a:spLocks noChangeShapeType="1"/>
          </p:cNvSpPr>
          <p:nvPr/>
        </p:nvSpPr>
        <p:spPr bwMode="auto">
          <a:xfrm flipH="1">
            <a:off x="6949017" y="3472802"/>
            <a:ext cx="486833" cy="307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091" name="Line 19"/>
          <p:cNvSpPr>
            <a:spLocks noChangeShapeType="1"/>
          </p:cNvSpPr>
          <p:nvPr/>
        </p:nvSpPr>
        <p:spPr bwMode="auto">
          <a:xfrm>
            <a:off x="7869767" y="3472801"/>
            <a:ext cx="575733" cy="323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092" name="Line 20"/>
          <p:cNvSpPr>
            <a:spLocks noChangeShapeType="1"/>
          </p:cNvSpPr>
          <p:nvPr/>
        </p:nvSpPr>
        <p:spPr bwMode="auto">
          <a:xfrm flipH="1">
            <a:off x="1483783" y="4301476"/>
            <a:ext cx="129540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093" name="AutoShape 21"/>
          <p:cNvSpPr>
            <a:spLocks noChangeArrowheads="1"/>
          </p:cNvSpPr>
          <p:nvPr/>
        </p:nvSpPr>
        <p:spPr bwMode="auto">
          <a:xfrm>
            <a:off x="2925234" y="2967977"/>
            <a:ext cx="575733" cy="325437"/>
          </a:xfrm>
          <a:prstGeom prst="wedgeRoundRectCallout">
            <a:avLst>
              <a:gd name="adj1" fmla="val -78676"/>
              <a:gd name="adj2" fmla="val 105120"/>
              <a:gd name="adj3" fmla="val 16667"/>
            </a:avLst>
          </a:prstGeom>
          <a:solidFill>
            <a:schemeClr val="accent1"/>
          </a:solidFill>
          <a:ln w="9525">
            <a:solidFill>
              <a:schemeClr val="tx1"/>
            </a:solidFill>
            <a:miter lim="800000"/>
            <a:headEnd/>
            <a:tailEnd/>
          </a:ln>
        </p:spPr>
        <p:txBody>
          <a:bodyPr/>
          <a:lstStyle/>
          <a:p>
            <a:pPr algn="ctr"/>
            <a:r>
              <a:rPr lang="en-US" altLang="zh-CN" b="1" dirty="0">
                <a:solidFill>
                  <a:schemeClr val="bg1"/>
                </a:solidFill>
              </a:rPr>
              <a:t>0</a:t>
            </a:r>
          </a:p>
        </p:txBody>
      </p:sp>
      <p:sp>
        <p:nvSpPr>
          <p:cNvPr id="131094" name="AutoShape 22"/>
          <p:cNvSpPr>
            <a:spLocks noChangeArrowheads="1"/>
          </p:cNvSpPr>
          <p:nvPr/>
        </p:nvSpPr>
        <p:spPr bwMode="auto">
          <a:xfrm>
            <a:off x="476251" y="4480863"/>
            <a:ext cx="624417" cy="323850"/>
          </a:xfrm>
          <a:prstGeom prst="wedgeRoundRectCallout">
            <a:avLst>
              <a:gd name="adj1" fmla="val 131019"/>
              <a:gd name="adj2" fmla="val -106370"/>
              <a:gd name="adj3" fmla="val 16667"/>
            </a:avLst>
          </a:prstGeom>
          <a:solidFill>
            <a:schemeClr val="accent1"/>
          </a:solidFill>
          <a:ln w="9525">
            <a:solidFill>
              <a:schemeClr val="tx1"/>
            </a:solidFill>
            <a:miter lim="800000"/>
            <a:headEnd/>
            <a:tailEnd/>
          </a:ln>
        </p:spPr>
        <p:txBody>
          <a:bodyPr/>
          <a:lstStyle/>
          <a:p>
            <a:pPr algn="ctr"/>
            <a:r>
              <a:rPr lang="en-US" altLang="zh-CN" b="1" dirty="0">
                <a:solidFill>
                  <a:schemeClr val="bg1"/>
                </a:solidFill>
              </a:rPr>
              <a:t>1a</a:t>
            </a:r>
          </a:p>
        </p:txBody>
      </p:sp>
      <p:sp>
        <p:nvSpPr>
          <p:cNvPr id="131095" name="Line 23"/>
          <p:cNvSpPr>
            <a:spLocks noChangeShapeType="1"/>
          </p:cNvSpPr>
          <p:nvPr/>
        </p:nvSpPr>
        <p:spPr bwMode="auto">
          <a:xfrm>
            <a:off x="2770717" y="4588813"/>
            <a:ext cx="2110317"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096" name="AutoShape 24"/>
          <p:cNvSpPr>
            <a:spLocks noChangeArrowheads="1"/>
          </p:cNvSpPr>
          <p:nvPr/>
        </p:nvSpPr>
        <p:spPr bwMode="auto">
          <a:xfrm>
            <a:off x="5228167" y="4768201"/>
            <a:ext cx="624416" cy="323850"/>
          </a:xfrm>
          <a:prstGeom prst="wedgeRoundRectCallout">
            <a:avLst>
              <a:gd name="adj1" fmla="val -114407"/>
              <a:gd name="adj2" fmla="val -113236"/>
              <a:gd name="adj3" fmla="val 16667"/>
            </a:avLst>
          </a:prstGeom>
          <a:solidFill>
            <a:schemeClr val="accent1"/>
          </a:solidFill>
          <a:ln w="9525">
            <a:solidFill>
              <a:schemeClr val="tx1"/>
            </a:solidFill>
            <a:miter lim="800000"/>
            <a:headEnd/>
            <a:tailEnd/>
          </a:ln>
        </p:spPr>
        <p:txBody>
          <a:bodyPr/>
          <a:lstStyle/>
          <a:p>
            <a:pPr algn="ctr"/>
            <a:r>
              <a:rPr lang="en-US" altLang="zh-CN" b="1">
                <a:solidFill>
                  <a:schemeClr val="bg1"/>
                </a:solidFill>
              </a:rPr>
              <a:t>1b</a:t>
            </a:r>
          </a:p>
        </p:txBody>
      </p:sp>
      <p:grpSp>
        <p:nvGrpSpPr>
          <p:cNvPr id="2" name="Group 25"/>
          <p:cNvGrpSpPr>
            <a:grpSpLocks/>
          </p:cNvGrpSpPr>
          <p:nvPr/>
        </p:nvGrpSpPr>
        <p:grpSpPr bwMode="auto">
          <a:xfrm>
            <a:off x="6650568" y="3774427"/>
            <a:ext cx="673100" cy="395287"/>
            <a:chOff x="2762" y="2895"/>
            <a:chExt cx="318" cy="249"/>
          </a:xfrm>
        </p:grpSpPr>
        <p:sp>
          <p:nvSpPr>
            <p:cNvPr id="38974" name="Oval 26"/>
            <p:cNvSpPr>
              <a:spLocks noChangeArrowheads="1"/>
            </p:cNvSpPr>
            <p:nvPr/>
          </p:nvSpPr>
          <p:spPr bwMode="auto">
            <a:xfrm>
              <a:off x="2763" y="2895"/>
              <a:ext cx="249"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75" name="Text Box 27"/>
            <p:cNvSpPr txBox="1">
              <a:spLocks noChangeArrowheads="1"/>
            </p:cNvSpPr>
            <p:nvPr/>
          </p:nvSpPr>
          <p:spPr bwMode="auto">
            <a:xfrm>
              <a:off x="2762" y="2904"/>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1a</a:t>
              </a:r>
            </a:p>
          </p:txBody>
        </p:sp>
      </p:grpSp>
      <p:grpSp>
        <p:nvGrpSpPr>
          <p:cNvPr id="3" name="Group 28"/>
          <p:cNvGrpSpPr>
            <a:grpSpLocks/>
          </p:cNvGrpSpPr>
          <p:nvPr/>
        </p:nvGrpSpPr>
        <p:grpSpPr bwMode="auto">
          <a:xfrm>
            <a:off x="8396817" y="3760138"/>
            <a:ext cx="673100" cy="395288"/>
            <a:chOff x="2762" y="2895"/>
            <a:chExt cx="318" cy="249"/>
          </a:xfrm>
        </p:grpSpPr>
        <p:sp>
          <p:nvSpPr>
            <p:cNvPr id="38972" name="Oval 29"/>
            <p:cNvSpPr>
              <a:spLocks noChangeArrowheads="1"/>
            </p:cNvSpPr>
            <p:nvPr/>
          </p:nvSpPr>
          <p:spPr bwMode="auto">
            <a:xfrm>
              <a:off x="2763" y="2895"/>
              <a:ext cx="249"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73" name="Text Box 30"/>
            <p:cNvSpPr txBox="1">
              <a:spLocks noChangeArrowheads="1"/>
            </p:cNvSpPr>
            <p:nvPr/>
          </p:nvSpPr>
          <p:spPr bwMode="auto">
            <a:xfrm>
              <a:off x="2762" y="2904"/>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1b</a:t>
              </a:r>
            </a:p>
          </p:txBody>
        </p:sp>
      </p:grpSp>
      <p:sp>
        <p:nvSpPr>
          <p:cNvPr id="131103" name="Line 31"/>
          <p:cNvSpPr>
            <a:spLocks noChangeShapeType="1"/>
          </p:cNvSpPr>
          <p:nvPr/>
        </p:nvSpPr>
        <p:spPr bwMode="auto">
          <a:xfrm flipH="1">
            <a:off x="6485467" y="4157014"/>
            <a:ext cx="287867"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104" name="Line 32"/>
          <p:cNvSpPr>
            <a:spLocks noChangeShapeType="1"/>
          </p:cNvSpPr>
          <p:nvPr/>
        </p:nvSpPr>
        <p:spPr bwMode="auto">
          <a:xfrm>
            <a:off x="7042150" y="4150664"/>
            <a:ext cx="287867"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105" name="Line 33"/>
          <p:cNvSpPr>
            <a:spLocks noChangeShapeType="1"/>
          </p:cNvSpPr>
          <p:nvPr/>
        </p:nvSpPr>
        <p:spPr bwMode="auto">
          <a:xfrm flipV="1">
            <a:off x="4171950" y="3436289"/>
            <a:ext cx="0" cy="1152525"/>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4" name="Group 34"/>
          <p:cNvGrpSpPr>
            <a:grpSpLocks/>
          </p:cNvGrpSpPr>
          <p:nvPr/>
        </p:nvGrpSpPr>
        <p:grpSpPr bwMode="auto">
          <a:xfrm>
            <a:off x="6140450" y="4452288"/>
            <a:ext cx="673100" cy="820738"/>
            <a:chOff x="2948" y="3276"/>
            <a:chExt cx="318" cy="517"/>
          </a:xfrm>
        </p:grpSpPr>
        <p:sp>
          <p:nvSpPr>
            <p:cNvPr id="38969" name="Rectangle 35"/>
            <p:cNvSpPr>
              <a:spLocks noChangeArrowheads="1"/>
            </p:cNvSpPr>
            <p:nvPr/>
          </p:nvSpPr>
          <p:spPr bwMode="auto">
            <a:xfrm>
              <a:off x="2948" y="3276"/>
              <a:ext cx="318" cy="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70" name="AutoShape 36"/>
            <p:cNvSpPr>
              <a:spLocks noChangeArrowheads="1"/>
            </p:cNvSpPr>
            <p:nvPr/>
          </p:nvSpPr>
          <p:spPr bwMode="auto">
            <a:xfrm rot="3221155">
              <a:off x="3007" y="3552"/>
              <a:ext cx="194" cy="176"/>
            </a:xfrm>
            <a:prstGeom prst="plus">
              <a:avLst>
                <a:gd name="adj" fmla="val 25000"/>
              </a:avLst>
            </a:prstGeom>
            <a:solidFill>
              <a:srgbClr val="00FFFF"/>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38971" name="Text Box 37"/>
            <p:cNvSpPr txBox="1">
              <a:spLocks noChangeArrowheads="1"/>
            </p:cNvSpPr>
            <p:nvPr/>
          </p:nvSpPr>
          <p:spPr bwMode="auto">
            <a:xfrm>
              <a:off x="2948" y="3281"/>
              <a:ext cx="318"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A</a:t>
              </a:r>
            </a:p>
          </p:txBody>
        </p:sp>
      </p:grpSp>
      <p:grpSp>
        <p:nvGrpSpPr>
          <p:cNvPr id="5" name="Group 38"/>
          <p:cNvGrpSpPr>
            <a:grpSpLocks/>
          </p:cNvGrpSpPr>
          <p:nvPr/>
        </p:nvGrpSpPr>
        <p:grpSpPr bwMode="auto">
          <a:xfrm>
            <a:off x="7101417" y="4436413"/>
            <a:ext cx="673100" cy="820738"/>
            <a:chOff x="3402" y="3266"/>
            <a:chExt cx="318" cy="517"/>
          </a:xfrm>
        </p:grpSpPr>
        <p:sp>
          <p:nvSpPr>
            <p:cNvPr id="38966" name="Rectangle 39"/>
            <p:cNvSpPr>
              <a:spLocks noChangeArrowheads="1"/>
            </p:cNvSpPr>
            <p:nvPr/>
          </p:nvSpPr>
          <p:spPr bwMode="auto">
            <a:xfrm>
              <a:off x="3402" y="3266"/>
              <a:ext cx="318" cy="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67" name="Text Box 40"/>
            <p:cNvSpPr txBox="1">
              <a:spLocks noChangeArrowheads="1"/>
            </p:cNvSpPr>
            <p:nvPr/>
          </p:nvSpPr>
          <p:spPr bwMode="auto">
            <a:xfrm>
              <a:off x="3402" y="3271"/>
              <a:ext cx="318"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B</a:t>
              </a:r>
            </a:p>
          </p:txBody>
        </p:sp>
        <p:sp>
          <p:nvSpPr>
            <p:cNvPr id="38968" name="Oval 41"/>
            <p:cNvSpPr>
              <a:spLocks noChangeArrowheads="1"/>
            </p:cNvSpPr>
            <p:nvPr/>
          </p:nvSpPr>
          <p:spPr bwMode="auto">
            <a:xfrm>
              <a:off x="3470" y="3522"/>
              <a:ext cx="205" cy="185"/>
            </a:xfrm>
            <a:prstGeom prst="ellipse">
              <a:avLst/>
            </a:prstGeom>
            <a:solidFill>
              <a:srgbClr val="E41CBE"/>
            </a:solidFill>
            <a:ln w="9525">
              <a:solidFill>
                <a:schemeClr val="tx1"/>
              </a:solidFill>
              <a:round/>
              <a:headEnd/>
              <a:tailEnd/>
            </a:ln>
          </p:spPr>
          <p:txBody>
            <a:bodyPr wrap="none" anchor="ctr"/>
            <a:lstStyle/>
            <a:p>
              <a:endParaRPr lang="zh-CN" altLang="en-US">
                <a:solidFill>
                  <a:schemeClr val="bg2">
                    <a:lumMod val="50000"/>
                  </a:schemeClr>
                </a:solidFill>
              </a:endParaRPr>
            </a:p>
          </p:txBody>
        </p:sp>
      </p:grpSp>
      <p:sp>
        <p:nvSpPr>
          <p:cNvPr id="131114" name="Line 42"/>
          <p:cNvSpPr>
            <a:spLocks noChangeShapeType="1"/>
          </p:cNvSpPr>
          <p:nvPr/>
        </p:nvSpPr>
        <p:spPr bwMode="auto">
          <a:xfrm flipH="1">
            <a:off x="8108951" y="4120502"/>
            <a:ext cx="385233"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115" name="Line 43"/>
          <p:cNvSpPr>
            <a:spLocks noChangeShapeType="1"/>
          </p:cNvSpPr>
          <p:nvPr/>
        </p:nvSpPr>
        <p:spPr bwMode="auto">
          <a:xfrm>
            <a:off x="8877301" y="4120501"/>
            <a:ext cx="383116"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116" name="AutoShape 44"/>
          <p:cNvSpPr>
            <a:spLocks noChangeArrowheads="1"/>
          </p:cNvSpPr>
          <p:nvPr/>
        </p:nvSpPr>
        <p:spPr bwMode="auto">
          <a:xfrm>
            <a:off x="4364567" y="2967977"/>
            <a:ext cx="575733" cy="325437"/>
          </a:xfrm>
          <a:prstGeom prst="wedgeRoundRectCallout">
            <a:avLst>
              <a:gd name="adj1" fmla="val -78676"/>
              <a:gd name="adj2" fmla="val 105120"/>
              <a:gd name="adj3" fmla="val 16667"/>
            </a:avLst>
          </a:prstGeom>
          <a:solidFill>
            <a:schemeClr val="accent1"/>
          </a:solidFill>
          <a:ln w="9525">
            <a:solidFill>
              <a:schemeClr val="tx1"/>
            </a:solidFill>
            <a:miter lim="800000"/>
            <a:headEnd/>
            <a:tailEnd/>
          </a:ln>
        </p:spPr>
        <p:txBody>
          <a:bodyPr/>
          <a:lstStyle/>
          <a:p>
            <a:pPr algn="ctr"/>
            <a:r>
              <a:rPr lang="en-US" altLang="zh-CN" b="1">
                <a:solidFill>
                  <a:schemeClr val="bg1"/>
                </a:solidFill>
              </a:rPr>
              <a:t>2</a:t>
            </a:r>
          </a:p>
        </p:txBody>
      </p:sp>
      <p:grpSp>
        <p:nvGrpSpPr>
          <p:cNvPr id="6" name="Group 45"/>
          <p:cNvGrpSpPr>
            <a:grpSpLocks/>
          </p:cNvGrpSpPr>
          <p:nvPr/>
        </p:nvGrpSpPr>
        <p:grpSpPr bwMode="auto">
          <a:xfrm>
            <a:off x="9021234" y="4372913"/>
            <a:ext cx="673100" cy="395288"/>
            <a:chOff x="4137" y="3249"/>
            <a:chExt cx="318" cy="249"/>
          </a:xfrm>
        </p:grpSpPr>
        <p:sp>
          <p:nvSpPr>
            <p:cNvPr id="38964" name="Oval 46"/>
            <p:cNvSpPr>
              <a:spLocks noChangeArrowheads="1"/>
            </p:cNvSpPr>
            <p:nvPr/>
          </p:nvSpPr>
          <p:spPr bwMode="auto">
            <a:xfrm>
              <a:off x="4174" y="3249"/>
              <a:ext cx="249"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65" name="Text Box 47"/>
            <p:cNvSpPr txBox="1">
              <a:spLocks noChangeArrowheads="1"/>
            </p:cNvSpPr>
            <p:nvPr/>
          </p:nvSpPr>
          <p:spPr bwMode="auto">
            <a:xfrm>
              <a:off x="4137" y="3258"/>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2</a:t>
              </a:r>
            </a:p>
          </p:txBody>
        </p:sp>
      </p:grpSp>
      <p:grpSp>
        <p:nvGrpSpPr>
          <p:cNvPr id="7" name="Group 48"/>
          <p:cNvGrpSpPr>
            <a:grpSpLocks/>
          </p:cNvGrpSpPr>
          <p:nvPr/>
        </p:nvGrpSpPr>
        <p:grpSpPr bwMode="auto">
          <a:xfrm>
            <a:off x="7916334" y="4444351"/>
            <a:ext cx="673100" cy="1116012"/>
            <a:chOff x="3787" y="3271"/>
            <a:chExt cx="318" cy="703"/>
          </a:xfrm>
        </p:grpSpPr>
        <p:sp>
          <p:nvSpPr>
            <p:cNvPr id="38960" name="Rectangle 49"/>
            <p:cNvSpPr>
              <a:spLocks noChangeArrowheads="1"/>
            </p:cNvSpPr>
            <p:nvPr/>
          </p:nvSpPr>
          <p:spPr bwMode="auto">
            <a:xfrm>
              <a:off x="3787" y="3271"/>
              <a:ext cx="318"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61" name="Text Box 50"/>
            <p:cNvSpPr txBox="1">
              <a:spLocks noChangeArrowheads="1"/>
            </p:cNvSpPr>
            <p:nvPr/>
          </p:nvSpPr>
          <p:spPr bwMode="auto">
            <a:xfrm>
              <a:off x="3787" y="3276"/>
              <a:ext cx="318"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C</a:t>
              </a:r>
            </a:p>
          </p:txBody>
        </p:sp>
        <p:sp>
          <p:nvSpPr>
            <p:cNvPr id="38962" name="AutoShape 51"/>
            <p:cNvSpPr>
              <a:spLocks noChangeArrowheads="1"/>
            </p:cNvSpPr>
            <p:nvPr/>
          </p:nvSpPr>
          <p:spPr bwMode="auto">
            <a:xfrm rot="1873741">
              <a:off x="3878" y="3498"/>
              <a:ext cx="123" cy="195"/>
            </a:xfrm>
            <a:prstGeom prst="pentagon">
              <a:avLst/>
            </a:prstGeom>
            <a:solidFill>
              <a:srgbClr val="FF9900"/>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38963" name="Freeform 52"/>
            <p:cNvSpPr>
              <a:spLocks/>
            </p:cNvSpPr>
            <p:nvPr/>
          </p:nvSpPr>
          <p:spPr bwMode="auto">
            <a:xfrm>
              <a:off x="3864" y="3725"/>
              <a:ext cx="118" cy="204"/>
            </a:xfrm>
            <a:custGeom>
              <a:avLst/>
              <a:gdLst>
                <a:gd name="T0" fmla="*/ 0 w 340"/>
                <a:gd name="T1" fmla="*/ 0 h 590"/>
                <a:gd name="T2" fmla="*/ 0 w 340"/>
                <a:gd name="T3" fmla="*/ 0 h 590"/>
                <a:gd name="T4" fmla="*/ 0 w 340"/>
                <a:gd name="T5" fmla="*/ 0 h 590"/>
                <a:gd name="T6" fmla="*/ 0 w 340"/>
                <a:gd name="T7" fmla="*/ 0 h 590"/>
                <a:gd name="T8" fmla="*/ 0 60000 65536"/>
                <a:gd name="T9" fmla="*/ 0 60000 65536"/>
                <a:gd name="T10" fmla="*/ 0 60000 65536"/>
                <a:gd name="T11" fmla="*/ 0 60000 65536"/>
                <a:gd name="T12" fmla="*/ 0 w 340"/>
                <a:gd name="T13" fmla="*/ 0 h 590"/>
                <a:gd name="T14" fmla="*/ 340 w 340"/>
                <a:gd name="T15" fmla="*/ 590 h 590"/>
              </a:gdLst>
              <a:ahLst/>
              <a:cxnLst>
                <a:cxn ang="T8">
                  <a:pos x="T0" y="T1"/>
                </a:cxn>
                <a:cxn ang="T9">
                  <a:pos x="T2" y="T3"/>
                </a:cxn>
                <a:cxn ang="T10">
                  <a:pos x="T4" y="T5"/>
                </a:cxn>
                <a:cxn ang="T11">
                  <a:pos x="T6" y="T7"/>
                </a:cxn>
              </a:cxnLst>
              <a:rect l="T12" t="T13" r="T14" b="T15"/>
              <a:pathLst>
                <a:path w="340" h="590">
                  <a:moveTo>
                    <a:pt x="0" y="386"/>
                  </a:moveTo>
                  <a:lnTo>
                    <a:pt x="272" y="0"/>
                  </a:lnTo>
                  <a:lnTo>
                    <a:pt x="340" y="590"/>
                  </a:lnTo>
                  <a:lnTo>
                    <a:pt x="0" y="386"/>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grpSp>
      <p:grpSp>
        <p:nvGrpSpPr>
          <p:cNvPr id="8" name="Group 53"/>
          <p:cNvGrpSpPr>
            <a:grpSpLocks/>
          </p:cNvGrpSpPr>
          <p:nvPr/>
        </p:nvGrpSpPr>
        <p:grpSpPr bwMode="auto">
          <a:xfrm>
            <a:off x="8733368" y="5020613"/>
            <a:ext cx="673100" cy="820738"/>
            <a:chOff x="4513" y="1951"/>
            <a:chExt cx="318" cy="517"/>
          </a:xfrm>
        </p:grpSpPr>
        <p:sp>
          <p:nvSpPr>
            <p:cNvPr id="38957" name="Rectangle 54"/>
            <p:cNvSpPr>
              <a:spLocks noChangeArrowheads="1"/>
            </p:cNvSpPr>
            <p:nvPr/>
          </p:nvSpPr>
          <p:spPr bwMode="auto">
            <a:xfrm>
              <a:off x="4513" y="1951"/>
              <a:ext cx="318" cy="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58" name="Text Box 55"/>
            <p:cNvSpPr txBox="1">
              <a:spLocks noChangeArrowheads="1"/>
            </p:cNvSpPr>
            <p:nvPr/>
          </p:nvSpPr>
          <p:spPr bwMode="auto">
            <a:xfrm>
              <a:off x="4513" y="1956"/>
              <a:ext cx="318"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D</a:t>
              </a:r>
            </a:p>
          </p:txBody>
        </p:sp>
        <p:sp>
          <p:nvSpPr>
            <p:cNvPr id="38959" name="Freeform 56"/>
            <p:cNvSpPr>
              <a:spLocks/>
            </p:cNvSpPr>
            <p:nvPr/>
          </p:nvSpPr>
          <p:spPr bwMode="auto">
            <a:xfrm>
              <a:off x="4609" y="2228"/>
              <a:ext cx="161" cy="216"/>
            </a:xfrm>
            <a:custGeom>
              <a:avLst/>
              <a:gdLst>
                <a:gd name="T0" fmla="*/ 0 w 499"/>
                <a:gd name="T1" fmla="*/ 0 h 669"/>
                <a:gd name="T2" fmla="*/ 0 w 499"/>
                <a:gd name="T3" fmla="*/ 0 h 669"/>
                <a:gd name="T4" fmla="*/ 0 w 499"/>
                <a:gd name="T5" fmla="*/ 0 h 669"/>
                <a:gd name="T6" fmla="*/ 0 w 499"/>
                <a:gd name="T7" fmla="*/ 0 h 669"/>
                <a:gd name="T8" fmla="*/ 0 w 499"/>
                <a:gd name="T9" fmla="*/ 0 h 669"/>
                <a:gd name="T10" fmla="*/ 0 w 499"/>
                <a:gd name="T11" fmla="*/ 0 h 669"/>
                <a:gd name="T12" fmla="*/ 0 w 499"/>
                <a:gd name="T13" fmla="*/ 0 h 669"/>
                <a:gd name="T14" fmla="*/ 0 w 499"/>
                <a:gd name="T15" fmla="*/ 0 h 669"/>
                <a:gd name="T16" fmla="*/ 0 w 499"/>
                <a:gd name="T17" fmla="*/ 0 h 6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9"/>
                <a:gd name="T28" fmla="*/ 0 h 669"/>
                <a:gd name="T29" fmla="*/ 499 w 499"/>
                <a:gd name="T30" fmla="*/ 669 h 6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9" h="669">
                  <a:moveTo>
                    <a:pt x="60" y="409"/>
                  </a:moveTo>
                  <a:cubicBezTo>
                    <a:pt x="33" y="348"/>
                    <a:pt x="0" y="46"/>
                    <a:pt x="38" y="23"/>
                  </a:cubicBezTo>
                  <a:cubicBezTo>
                    <a:pt x="76" y="0"/>
                    <a:pt x="238" y="193"/>
                    <a:pt x="287" y="272"/>
                  </a:cubicBezTo>
                  <a:cubicBezTo>
                    <a:pt x="336" y="351"/>
                    <a:pt x="314" y="480"/>
                    <a:pt x="333" y="499"/>
                  </a:cubicBezTo>
                  <a:cubicBezTo>
                    <a:pt x="352" y="518"/>
                    <a:pt x="378" y="363"/>
                    <a:pt x="401" y="386"/>
                  </a:cubicBezTo>
                  <a:cubicBezTo>
                    <a:pt x="424" y="409"/>
                    <a:pt x="499" y="601"/>
                    <a:pt x="469" y="635"/>
                  </a:cubicBezTo>
                  <a:cubicBezTo>
                    <a:pt x="439" y="669"/>
                    <a:pt x="264" y="632"/>
                    <a:pt x="219" y="590"/>
                  </a:cubicBezTo>
                  <a:cubicBezTo>
                    <a:pt x="174" y="548"/>
                    <a:pt x="223" y="412"/>
                    <a:pt x="197" y="386"/>
                  </a:cubicBezTo>
                  <a:cubicBezTo>
                    <a:pt x="171" y="360"/>
                    <a:pt x="87" y="470"/>
                    <a:pt x="60" y="409"/>
                  </a:cubicBezTo>
                  <a:close/>
                </a:path>
              </a:pathLst>
            </a:custGeom>
            <a:solidFill>
              <a:schemeClr val="folHlink"/>
            </a:solidFill>
            <a:ln w="9525">
              <a:solidFill>
                <a:schemeClr val="tx1"/>
              </a:solidFill>
              <a:round/>
              <a:headEnd/>
              <a:tailEnd/>
            </a:ln>
          </p:spPr>
          <p:txBody>
            <a:bodyPr/>
            <a:lstStyle/>
            <a:p>
              <a:endParaRPr lang="zh-CN" altLang="en-US">
                <a:solidFill>
                  <a:schemeClr val="bg2">
                    <a:lumMod val="50000"/>
                  </a:schemeClr>
                </a:solidFill>
              </a:endParaRPr>
            </a:p>
          </p:txBody>
        </p:sp>
      </p:grpSp>
      <p:sp>
        <p:nvSpPr>
          <p:cNvPr id="131129" name="Line 57"/>
          <p:cNvSpPr>
            <a:spLocks noChangeShapeType="1"/>
          </p:cNvSpPr>
          <p:nvPr/>
        </p:nvSpPr>
        <p:spPr bwMode="auto">
          <a:xfrm flipH="1">
            <a:off x="9021234" y="4768201"/>
            <a:ext cx="239183"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1130" name="Line 58"/>
          <p:cNvSpPr>
            <a:spLocks noChangeShapeType="1"/>
          </p:cNvSpPr>
          <p:nvPr/>
        </p:nvSpPr>
        <p:spPr bwMode="auto">
          <a:xfrm>
            <a:off x="9548283" y="4733277"/>
            <a:ext cx="287867"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9" name="Group 59"/>
          <p:cNvGrpSpPr>
            <a:grpSpLocks/>
          </p:cNvGrpSpPr>
          <p:nvPr/>
        </p:nvGrpSpPr>
        <p:grpSpPr bwMode="auto">
          <a:xfrm>
            <a:off x="9596968" y="5020613"/>
            <a:ext cx="673100" cy="820738"/>
            <a:chOff x="5057" y="1928"/>
            <a:chExt cx="318" cy="517"/>
          </a:xfrm>
        </p:grpSpPr>
        <p:sp>
          <p:nvSpPr>
            <p:cNvPr id="38954" name="Rectangle 60"/>
            <p:cNvSpPr>
              <a:spLocks noChangeArrowheads="1"/>
            </p:cNvSpPr>
            <p:nvPr/>
          </p:nvSpPr>
          <p:spPr bwMode="auto">
            <a:xfrm>
              <a:off x="5057" y="1928"/>
              <a:ext cx="318" cy="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8955" name="Text Box 61"/>
            <p:cNvSpPr txBox="1">
              <a:spLocks noChangeArrowheads="1"/>
            </p:cNvSpPr>
            <p:nvPr/>
          </p:nvSpPr>
          <p:spPr bwMode="auto">
            <a:xfrm>
              <a:off x="5057" y="1933"/>
              <a:ext cx="318"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E</a:t>
              </a:r>
            </a:p>
          </p:txBody>
        </p:sp>
        <p:sp>
          <p:nvSpPr>
            <p:cNvPr id="38956" name="Freeform 62"/>
            <p:cNvSpPr>
              <a:spLocks/>
            </p:cNvSpPr>
            <p:nvPr/>
          </p:nvSpPr>
          <p:spPr bwMode="auto">
            <a:xfrm>
              <a:off x="5148" y="2205"/>
              <a:ext cx="118" cy="204"/>
            </a:xfrm>
            <a:custGeom>
              <a:avLst/>
              <a:gdLst>
                <a:gd name="T0" fmla="*/ 0 w 340"/>
                <a:gd name="T1" fmla="*/ 0 h 590"/>
                <a:gd name="T2" fmla="*/ 0 w 340"/>
                <a:gd name="T3" fmla="*/ 0 h 590"/>
                <a:gd name="T4" fmla="*/ 0 w 340"/>
                <a:gd name="T5" fmla="*/ 0 h 590"/>
                <a:gd name="T6" fmla="*/ 0 w 340"/>
                <a:gd name="T7" fmla="*/ 0 h 590"/>
                <a:gd name="T8" fmla="*/ 0 60000 65536"/>
                <a:gd name="T9" fmla="*/ 0 60000 65536"/>
                <a:gd name="T10" fmla="*/ 0 60000 65536"/>
                <a:gd name="T11" fmla="*/ 0 60000 65536"/>
                <a:gd name="T12" fmla="*/ 0 w 340"/>
                <a:gd name="T13" fmla="*/ 0 h 590"/>
                <a:gd name="T14" fmla="*/ 340 w 340"/>
                <a:gd name="T15" fmla="*/ 590 h 590"/>
              </a:gdLst>
              <a:ahLst/>
              <a:cxnLst>
                <a:cxn ang="T8">
                  <a:pos x="T0" y="T1"/>
                </a:cxn>
                <a:cxn ang="T9">
                  <a:pos x="T2" y="T3"/>
                </a:cxn>
                <a:cxn ang="T10">
                  <a:pos x="T4" y="T5"/>
                </a:cxn>
                <a:cxn ang="T11">
                  <a:pos x="T6" y="T7"/>
                </a:cxn>
              </a:cxnLst>
              <a:rect l="T12" t="T13" r="T14" b="T15"/>
              <a:pathLst>
                <a:path w="340" h="590">
                  <a:moveTo>
                    <a:pt x="0" y="386"/>
                  </a:moveTo>
                  <a:lnTo>
                    <a:pt x="272" y="0"/>
                  </a:lnTo>
                  <a:lnTo>
                    <a:pt x="340" y="590"/>
                  </a:lnTo>
                  <a:lnTo>
                    <a:pt x="0" y="386"/>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grpSp>
      <p:sp>
        <p:nvSpPr>
          <p:cNvPr id="131135" name="Text Box 63"/>
          <p:cNvSpPr txBox="1">
            <a:spLocks noChangeArrowheads="1"/>
          </p:cNvSpPr>
          <p:nvPr/>
        </p:nvSpPr>
        <p:spPr bwMode="auto">
          <a:xfrm>
            <a:off x="2781300" y="5668314"/>
            <a:ext cx="35538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轴对齐</a:t>
            </a:r>
            <a:r>
              <a:rPr lang="en-US" altLang="zh-CN">
                <a:solidFill>
                  <a:schemeClr val="bg2">
                    <a:lumMod val="50000"/>
                  </a:schemeClr>
                </a:solidFill>
              </a:rPr>
              <a:t>BSP</a:t>
            </a:r>
            <a:r>
              <a:rPr lang="zh-CN" altLang="en-US">
                <a:solidFill>
                  <a:schemeClr val="bg2">
                    <a:lumMod val="50000"/>
                  </a:schemeClr>
                </a:solidFill>
              </a:rPr>
              <a:t>树示例</a:t>
            </a:r>
          </a:p>
        </p:txBody>
      </p:sp>
      <p:sp>
        <p:nvSpPr>
          <p:cNvPr id="65"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668116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Effect transition="in" filter="wipe(up)">
                                      <p:cBhvr>
                                        <p:cTn id="7" dur="500"/>
                                        <p:tgtEl>
                                          <p:spTgt spid="131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107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107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108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107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1076"/>
                                        </p:tgtEl>
                                        <p:attrNameLst>
                                          <p:attrName>style.visibility</p:attrName>
                                        </p:attrNameLst>
                                      </p:cBhvr>
                                      <p:to>
                                        <p:strVal val="visible"/>
                                      </p:to>
                                    </p:set>
                                  </p:childTnLst>
                                </p:cTn>
                              </p:par>
                            </p:childTnLst>
                          </p:cTn>
                        </p:par>
                        <p:par>
                          <p:cTn id="20" fill="hold" nodeType="afterGroup">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31135"/>
                                        </p:tgtEl>
                                        <p:attrNameLst>
                                          <p:attrName>style.visibility</p:attrName>
                                        </p:attrNameLst>
                                      </p:cBhvr>
                                      <p:to>
                                        <p:strVal val="visible"/>
                                      </p:to>
                                    </p:set>
                                    <p:animEffect transition="in" filter="fade">
                                      <p:cBhvr>
                                        <p:cTn id="23" dur="500"/>
                                        <p:tgtEl>
                                          <p:spTgt spid="1311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1081"/>
                                        </p:tgtEl>
                                        <p:attrNameLst>
                                          <p:attrName>style.visibility</p:attrName>
                                        </p:attrNameLst>
                                      </p:cBhvr>
                                      <p:to>
                                        <p:strVal val="visible"/>
                                      </p:to>
                                    </p:set>
                                    <p:animEffect transition="in" filter="wipe(down)">
                                      <p:cBhvr>
                                        <p:cTn id="28" dur="500"/>
                                        <p:tgtEl>
                                          <p:spTgt spid="13108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1082"/>
                                        </p:tgtEl>
                                        <p:attrNameLst>
                                          <p:attrName>style.visibility</p:attrName>
                                        </p:attrNameLst>
                                      </p:cBhvr>
                                      <p:to>
                                        <p:strVal val="visible"/>
                                      </p:to>
                                    </p:set>
                                    <p:animEffect transition="in" filter="wipe(down)">
                                      <p:cBhvr>
                                        <p:cTn id="33" dur="500"/>
                                        <p:tgtEl>
                                          <p:spTgt spid="131082"/>
                                        </p:tgtEl>
                                      </p:cBhvr>
                                    </p:animEffect>
                                  </p:childTnLst>
                                </p:cTn>
                              </p:par>
                            </p:childTnLst>
                          </p:cTn>
                        </p:par>
                        <p:par>
                          <p:cTn id="34" fill="hold" nodeType="afterGroup">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131093"/>
                                        </p:tgtEl>
                                        <p:attrNameLst>
                                          <p:attrName>style.visibility</p:attrName>
                                        </p:attrNameLst>
                                      </p:cBhvr>
                                      <p:to>
                                        <p:strVal val="visible"/>
                                      </p:to>
                                    </p:set>
                                    <p:animEffect transition="in" filter="wipe(down)">
                                      <p:cBhvr>
                                        <p:cTn id="37" dur="500"/>
                                        <p:tgtEl>
                                          <p:spTgt spid="13109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31092"/>
                                        </p:tgtEl>
                                        <p:attrNameLst>
                                          <p:attrName>style.visibility</p:attrName>
                                        </p:attrNameLst>
                                      </p:cBhvr>
                                      <p:to>
                                        <p:strVal val="visible"/>
                                      </p:to>
                                    </p:set>
                                    <p:animEffect transition="in" filter="wipe(right)">
                                      <p:cBhvr>
                                        <p:cTn id="42" dur="500"/>
                                        <p:tgtEl>
                                          <p:spTgt spid="131092"/>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131094"/>
                                        </p:tgtEl>
                                        <p:attrNameLst>
                                          <p:attrName>style.visibility</p:attrName>
                                        </p:attrNameLst>
                                      </p:cBhvr>
                                      <p:to>
                                        <p:strVal val="visible"/>
                                      </p:to>
                                    </p:set>
                                    <p:animEffect transition="in" filter="wipe(right)">
                                      <p:cBhvr>
                                        <p:cTn id="46" dur="500"/>
                                        <p:tgtEl>
                                          <p:spTgt spid="13109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1085"/>
                                        </p:tgtEl>
                                        <p:attrNameLst>
                                          <p:attrName>style.visibility</p:attrName>
                                        </p:attrNameLst>
                                      </p:cBhvr>
                                      <p:to>
                                        <p:strVal val="visible"/>
                                      </p:to>
                                    </p:set>
                                    <p:animEffect transition="in" filter="fade">
                                      <p:cBhvr>
                                        <p:cTn id="51" dur="500"/>
                                        <p:tgtEl>
                                          <p:spTgt spid="131085"/>
                                        </p:tgtEl>
                                      </p:cBhvr>
                                    </p:animEffect>
                                  </p:childTnLst>
                                </p:cTn>
                              </p:par>
                            </p:childTnLst>
                          </p:cTn>
                        </p:par>
                        <p:par>
                          <p:cTn id="52" fill="hold" nodeType="afterGroup">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1086"/>
                                        </p:tgtEl>
                                        <p:attrNameLst>
                                          <p:attrName>style.visibility</p:attrName>
                                        </p:attrNameLst>
                                      </p:cBhvr>
                                      <p:to>
                                        <p:strVal val="visible"/>
                                      </p:to>
                                    </p:set>
                                    <p:animEffect transition="in" filter="fade">
                                      <p:cBhvr>
                                        <p:cTn id="55" dur="500"/>
                                        <p:tgtEl>
                                          <p:spTgt spid="13108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1095"/>
                                        </p:tgtEl>
                                        <p:attrNameLst>
                                          <p:attrName>style.visibility</p:attrName>
                                        </p:attrNameLst>
                                      </p:cBhvr>
                                      <p:to>
                                        <p:strVal val="visible"/>
                                      </p:to>
                                    </p:set>
                                    <p:animEffect transition="in" filter="wipe(left)">
                                      <p:cBhvr>
                                        <p:cTn id="60" dur="500"/>
                                        <p:tgtEl>
                                          <p:spTgt spid="131095"/>
                                        </p:tgtEl>
                                      </p:cBhvr>
                                    </p:animEffect>
                                  </p:childTnLst>
                                </p:cTn>
                              </p:par>
                            </p:childTnLst>
                          </p:cTn>
                        </p:par>
                        <p:par>
                          <p:cTn id="61" fill="hold" nodeType="afterGroup">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131096"/>
                                        </p:tgtEl>
                                        <p:attrNameLst>
                                          <p:attrName>style.visibility</p:attrName>
                                        </p:attrNameLst>
                                      </p:cBhvr>
                                      <p:to>
                                        <p:strVal val="visible"/>
                                      </p:to>
                                    </p:set>
                                    <p:animEffect transition="in" filter="wipe(right)">
                                      <p:cBhvr>
                                        <p:cTn id="64" dur="500"/>
                                        <p:tgtEl>
                                          <p:spTgt spid="1310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31087"/>
                                        </p:tgtEl>
                                        <p:attrNameLst>
                                          <p:attrName>style.visibility</p:attrName>
                                        </p:attrNameLst>
                                      </p:cBhvr>
                                      <p:to>
                                        <p:strVal val="visible"/>
                                      </p:to>
                                    </p:set>
                                    <p:animEffect transition="in" filter="fade">
                                      <p:cBhvr>
                                        <p:cTn id="69" dur="500"/>
                                        <p:tgtEl>
                                          <p:spTgt spid="13108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31105"/>
                                        </p:tgtEl>
                                        <p:attrNameLst>
                                          <p:attrName>style.visibility</p:attrName>
                                        </p:attrNameLst>
                                      </p:cBhvr>
                                      <p:to>
                                        <p:strVal val="visible"/>
                                      </p:to>
                                    </p:set>
                                    <p:animEffect transition="in" filter="wipe(down)">
                                      <p:cBhvr>
                                        <p:cTn id="74" dur="500"/>
                                        <p:tgtEl>
                                          <p:spTgt spid="131105"/>
                                        </p:tgtEl>
                                      </p:cBhvr>
                                    </p:animEffect>
                                  </p:childTnLst>
                                </p:cTn>
                              </p:par>
                            </p:childTnLst>
                          </p:cTn>
                        </p:par>
                        <p:par>
                          <p:cTn id="75" fill="hold" nodeType="afterGroup">
                            <p:stCondLst>
                              <p:cond delay="500"/>
                            </p:stCondLst>
                            <p:childTnLst>
                              <p:par>
                                <p:cTn id="76" presetID="22" presetClass="entr" presetSubtype="4" fill="hold" grpId="0" nodeType="afterEffect">
                                  <p:stCondLst>
                                    <p:cond delay="0"/>
                                  </p:stCondLst>
                                  <p:childTnLst>
                                    <p:set>
                                      <p:cBhvr>
                                        <p:cTn id="77" dur="1" fill="hold">
                                          <p:stCondLst>
                                            <p:cond delay="0"/>
                                          </p:stCondLst>
                                        </p:cTn>
                                        <p:tgtEl>
                                          <p:spTgt spid="131116"/>
                                        </p:tgtEl>
                                        <p:attrNameLst>
                                          <p:attrName>style.visibility</p:attrName>
                                        </p:attrNameLst>
                                      </p:cBhvr>
                                      <p:to>
                                        <p:strVal val="visible"/>
                                      </p:to>
                                    </p:set>
                                    <p:animEffect transition="in" filter="wipe(down)">
                                      <p:cBhvr>
                                        <p:cTn id="78" dur="500"/>
                                        <p:tgtEl>
                                          <p:spTgt spid="131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0" presetClass="entr" presetSubtype="0" fill="hold" nodeType="clickEffect">
                                  <p:stCondLst>
                                    <p:cond delay="0"/>
                                  </p:stCondLst>
                                  <p:childTnLst>
                                    <p:set>
                                      <p:cBhvr>
                                        <p:cTn id="82" dur="1" fill="hold">
                                          <p:stCondLst>
                                            <p:cond delay="0"/>
                                          </p:stCondLst>
                                        </p:cTn>
                                        <p:tgtEl>
                                          <p:spTgt spid="131088"/>
                                        </p:tgtEl>
                                        <p:attrNameLst>
                                          <p:attrName>style.visibility</p:attrName>
                                        </p:attrNameLst>
                                      </p:cBhvr>
                                      <p:to>
                                        <p:strVal val="visible"/>
                                      </p:to>
                                    </p:set>
                                    <p:animEffect transition="in" filter="fade">
                                      <p:cBhvr>
                                        <p:cTn id="83" dur="500"/>
                                        <p:tgtEl>
                                          <p:spTgt spid="131088"/>
                                        </p:tgtEl>
                                      </p:cBhvr>
                                    </p:animEffect>
                                  </p:childTnLst>
                                </p:cTn>
                              </p:par>
                              <p:par>
                                <p:cTn id="84" presetID="10" presetClass="entr" presetSubtype="0" fill="hold" nodeType="withEffect">
                                  <p:stCondLst>
                                    <p:cond delay="0"/>
                                  </p:stCondLst>
                                  <p:childTnLst>
                                    <p:set>
                                      <p:cBhvr>
                                        <p:cTn id="85" dur="1" fill="hold">
                                          <p:stCondLst>
                                            <p:cond delay="0"/>
                                          </p:stCondLst>
                                        </p:cTn>
                                        <p:tgtEl>
                                          <p:spTgt spid="131089"/>
                                        </p:tgtEl>
                                        <p:attrNameLst>
                                          <p:attrName>style.visibility</p:attrName>
                                        </p:attrNameLst>
                                      </p:cBhvr>
                                      <p:to>
                                        <p:strVal val="visible"/>
                                      </p:to>
                                    </p:set>
                                    <p:animEffect transition="in" filter="fade">
                                      <p:cBhvr>
                                        <p:cTn id="86" dur="500"/>
                                        <p:tgtEl>
                                          <p:spTgt spid="13108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31083"/>
                                        </p:tgtEl>
                                        <p:attrNameLst>
                                          <p:attrName>style.visibility</p:attrName>
                                        </p:attrNameLst>
                                      </p:cBhvr>
                                      <p:to>
                                        <p:strVal val="visible"/>
                                      </p:to>
                                    </p:set>
                                    <p:animEffect transition="in" filter="fade">
                                      <p:cBhvr>
                                        <p:cTn id="91" dur="500"/>
                                        <p:tgtEl>
                                          <p:spTgt spid="13108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31084"/>
                                        </p:tgtEl>
                                        <p:attrNameLst>
                                          <p:attrName>style.visibility</p:attrName>
                                        </p:attrNameLst>
                                      </p:cBhvr>
                                      <p:to>
                                        <p:strVal val="visible"/>
                                      </p:to>
                                    </p:set>
                                    <p:animEffect transition="in" filter="fade">
                                      <p:cBhvr>
                                        <p:cTn id="94" dur="500"/>
                                        <p:tgtEl>
                                          <p:spTgt spid="13108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131090"/>
                                        </p:tgtEl>
                                        <p:attrNameLst>
                                          <p:attrName>style.visibility</p:attrName>
                                        </p:attrNameLst>
                                      </p:cBhvr>
                                      <p:to>
                                        <p:strVal val="visible"/>
                                      </p:to>
                                    </p:set>
                                    <p:animEffect transition="in" filter="wipe(up)">
                                      <p:cBhvr>
                                        <p:cTn id="99" dur="500"/>
                                        <p:tgtEl>
                                          <p:spTgt spid="131090"/>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131091"/>
                                        </p:tgtEl>
                                        <p:attrNameLst>
                                          <p:attrName>style.visibility</p:attrName>
                                        </p:attrNameLst>
                                      </p:cBhvr>
                                      <p:to>
                                        <p:strVal val="visible"/>
                                      </p:to>
                                    </p:set>
                                    <p:animEffect transition="in" filter="wipe(up)">
                                      <p:cBhvr>
                                        <p:cTn id="102" dur="500"/>
                                        <p:tgtEl>
                                          <p:spTgt spid="13109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0"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fade">
                                      <p:cBhvr>
                                        <p:cTn id="107" dur="500"/>
                                        <p:tgtEl>
                                          <p:spTgt spid="2"/>
                                        </p:tgtEl>
                                      </p:cBhvr>
                                    </p:animEffect>
                                  </p:childTnLst>
                                </p:cTn>
                              </p:par>
                              <p:par>
                                <p:cTn id="108" presetID="10" presetClass="entr" presetSubtype="0" fill="hold" nodeType="with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500"/>
                                        <p:tgtEl>
                                          <p:spTgt spid="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31103"/>
                                        </p:tgtEl>
                                        <p:attrNameLst>
                                          <p:attrName>style.visibility</p:attrName>
                                        </p:attrNameLst>
                                      </p:cBhvr>
                                      <p:to>
                                        <p:strVal val="visible"/>
                                      </p:to>
                                    </p:set>
                                    <p:animEffect transition="in" filter="wipe(up)">
                                      <p:cBhvr>
                                        <p:cTn id="115" dur="500"/>
                                        <p:tgtEl>
                                          <p:spTgt spid="131103"/>
                                        </p:tgtEl>
                                      </p:cBhvr>
                                    </p:animEffect>
                                  </p:childTnLst>
                                </p:cTn>
                              </p:par>
                            </p:childTnLst>
                          </p:cTn>
                        </p:par>
                        <p:par>
                          <p:cTn id="116" fill="hold" nodeType="afterGroup">
                            <p:stCondLst>
                              <p:cond delay="500"/>
                            </p:stCondLst>
                            <p:childTnLst>
                              <p:par>
                                <p:cTn id="117" presetID="22" presetClass="entr" presetSubtype="1" fill="hold" nodeType="afterEffect">
                                  <p:stCondLst>
                                    <p:cond delay="0"/>
                                  </p:stCondLst>
                                  <p:childTnLst>
                                    <p:set>
                                      <p:cBhvr>
                                        <p:cTn id="118" dur="1" fill="hold">
                                          <p:stCondLst>
                                            <p:cond delay="0"/>
                                          </p:stCondLst>
                                        </p:cTn>
                                        <p:tgtEl>
                                          <p:spTgt spid="4"/>
                                        </p:tgtEl>
                                        <p:attrNameLst>
                                          <p:attrName>style.visibility</p:attrName>
                                        </p:attrNameLst>
                                      </p:cBhvr>
                                      <p:to>
                                        <p:strVal val="visible"/>
                                      </p:to>
                                    </p:set>
                                    <p:animEffect transition="in" filter="wipe(up)">
                                      <p:cBhvr>
                                        <p:cTn id="119" dur="500"/>
                                        <p:tgtEl>
                                          <p:spTgt spid="4"/>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31104"/>
                                        </p:tgtEl>
                                        <p:attrNameLst>
                                          <p:attrName>style.visibility</p:attrName>
                                        </p:attrNameLst>
                                      </p:cBhvr>
                                      <p:to>
                                        <p:strVal val="visible"/>
                                      </p:to>
                                    </p:set>
                                    <p:animEffect transition="in" filter="wipe(up)">
                                      <p:cBhvr>
                                        <p:cTn id="122" dur="500"/>
                                        <p:tgtEl>
                                          <p:spTgt spid="131104"/>
                                        </p:tgtEl>
                                      </p:cBhvr>
                                    </p:animEffect>
                                  </p:childTnLst>
                                </p:cTn>
                              </p:par>
                            </p:childTnLst>
                          </p:cTn>
                        </p:par>
                        <p:par>
                          <p:cTn id="123" fill="hold" nodeType="afterGroup">
                            <p:stCondLst>
                              <p:cond delay="1000"/>
                            </p:stCondLst>
                            <p:childTnLst>
                              <p:par>
                                <p:cTn id="124" presetID="22" presetClass="entr" presetSubtype="1" fill="hold" nodeType="after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wipe(up)">
                                      <p:cBhvr>
                                        <p:cTn id="126" dur="500"/>
                                        <p:tgtEl>
                                          <p:spTgt spid="5"/>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131114"/>
                                        </p:tgtEl>
                                        <p:attrNameLst>
                                          <p:attrName>style.visibility</p:attrName>
                                        </p:attrNameLst>
                                      </p:cBhvr>
                                      <p:to>
                                        <p:strVal val="visible"/>
                                      </p:to>
                                    </p:set>
                                    <p:animEffect transition="in" filter="wipe(up)">
                                      <p:cBhvr>
                                        <p:cTn id="131" dur="500"/>
                                        <p:tgtEl>
                                          <p:spTgt spid="131114"/>
                                        </p:tgtEl>
                                      </p:cBhvr>
                                    </p:animEffect>
                                  </p:childTnLst>
                                </p:cTn>
                              </p:par>
                            </p:childTnLst>
                          </p:cTn>
                        </p:par>
                        <p:par>
                          <p:cTn id="132" fill="hold" nodeType="afterGroup">
                            <p:stCondLst>
                              <p:cond delay="500"/>
                            </p:stCondLst>
                            <p:childTnLst>
                              <p:par>
                                <p:cTn id="133" presetID="22" presetClass="entr" presetSubtype="1" fill="hold" nodeType="after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wipe(up)">
                                      <p:cBhvr>
                                        <p:cTn id="135" dur="500"/>
                                        <p:tgtEl>
                                          <p:spTgt spid="7"/>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31115"/>
                                        </p:tgtEl>
                                        <p:attrNameLst>
                                          <p:attrName>style.visibility</p:attrName>
                                        </p:attrNameLst>
                                      </p:cBhvr>
                                      <p:to>
                                        <p:strVal val="visible"/>
                                      </p:to>
                                    </p:set>
                                    <p:animEffect transition="in" filter="wipe(up)">
                                      <p:cBhvr>
                                        <p:cTn id="138" dur="500"/>
                                        <p:tgtEl>
                                          <p:spTgt spid="131115"/>
                                        </p:tgtEl>
                                      </p:cBhvr>
                                    </p:animEffect>
                                  </p:childTnLst>
                                </p:cTn>
                              </p:par>
                            </p:childTnLst>
                          </p:cTn>
                        </p:par>
                        <p:par>
                          <p:cTn id="139" fill="hold" nodeType="afterGroup">
                            <p:stCondLst>
                              <p:cond delay="1000"/>
                            </p:stCondLst>
                            <p:childTnLst>
                              <p:par>
                                <p:cTn id="140" presetID="10" presetClass="entr" presetSubtype="0" fill="hold" nodeType="after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131129"/>
                                        </p:tgtEl>
                                        <p:attrNameLst>
                                          <p:attrName>style.visibility</p:attrName>
                                        </p:attrNameLst>
                                      </p:cBhvr>
                                      <p:to>
                                        <p:strVal val="visible"/>
                                      </p:to>
                                    </p:set>
                                    <p:animEffect transition="in" filter="wipe(up)">
                                      <p:cBhvr>
                                        <p:cTn id="147" dur="500"/>
                                        <p:tgtEl>
                                          <p:spTgt spid="131129"/>
                                        </p:tgtEl>
                                      </p:cBhvr>
                                    </p:animEffect>
                                  </p:childTnLst>
                                </p:cTn>
                              </p:par>
                            </p:childTnLst>
                          </p:cTn>
                        </p:par>
                        <p:par>
                          <p:cTn id="148" fill="hold" nodeType="afterGroup">
                            <p:stCondLst>
                              <p:cond delay="500"/>
                            </p:stCondLst>
                            <p:childTnLst>
                              <p:par>
                                <p:cTn id="149" presetID="22" presetClass="entr" presetSubtype="1"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wipe(up)">
                                      <p:cBhvr>
                                        <p:cTn id="151" dur="500"/>
                                        <p:tgtEl>
                                          <p:spTgt spid="8"/>
                                        </p:tgtEl>
                                      </p:cBhvr>
                                    </p:animEffect>
                                  </p:childTnLst>
                                </p:cTn>
                              </p:par>
                              <p:par>
                                <p:cTn id="152" presetID="22" presetClass="entr" presetSubtype="1" fill="hold" grpId="0" nodeType="withEffect">
                                  <p:stCondLst>
                                    <p:cond delay="0"/>
                                  </p:stCondLst>
                                  <p:childTnLst>
                                    <p:set>
                                      <p:cBhvr>
                                        <p:cTn id="153" dur="1" fill="hold">
                                          <p:stCondLst>
                                            <p:cond delay="0"/>
                                          </p:stCondLst>
                                        </p:cTn>
                                        <p:tgtEl>
                                          <p:spTgt spid="131130"/>
                                        </p:tgtEl>
                                        <p:attrNameLst>
                                          <p:attrName>style.visibility</p:attrName>
                                        </p:attrNameLst>
                                      </p:cBhvr>
                                      <p:to>
                                        <p:strVal val="visible"/>
                                      </p:to>
                                    </p:set>
                                    <p:animEffect transition="in" filter="wipe(up)">
                                      <p:cBhvr>
                                        <p:cTn id="154" dur="500"/>
                                        <p:tgtEl>
                                          <p:spTgt spid="131130"/>
                                        </p:tgtEl>
                                      </p:cBhvr>
                                    </p:animEffect>
                                  </p:childTnLst>
                                </p:cTn>
                              </p:par>
                            </p:childTnLst>
                          </p:cTn>
                        </p:par>
                        <p:par>
                          <p:cTn id="155" fill="hold" nodeType="afterGroup">
                            <p:stCondLst>
                              <p:cond delay="1000"/>
                            </p:stCondLst>
                            <p:childTnLst>
                              <p:par>
                                <p:cTn id="156" presetID="22" presetClass="entr" presetSubtype="1" fill="hold" nodeType="afterEffect">
                                  <p:stCondLst>
                                    <p:cond delay="0"/>
                                  </p:stCondLst>
                                  <p:childTnLst>
                                    <p:set>
                                      <p:cBhvr>
                                        <p:cTn id="157" dur="1" fill="hold">
                                          <p:stCondLst>
                                            <p:cond delay="0"/>
                                          </p:stCondLst>
                                        </p:cTn>
                                        <p:tgtEl>
                                          <p:spTgt spid="9"/>
                                        </p:tgtEl>
                                        <p:attrNameLst>
                                          <p:attrName>style.visibility</p:attrName>
                                        </p:attrNameLst>
                                      </p:cBhvr>
                                      <p:to>
                                        <p:strVal val="visible"/>
                                      </p:to>
                                    </p:set>
                                    <p:animEffect transition="in" filter="wipe(up)">
                                      <p:cBhvr>
                                        <p:cTn id="1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6" grpId="0" animBg="1"/>
      <p:bldP spid="131077" grpId="0" animBg="1"/>
      <p:bldP spid="131078" grpId="0" animBg="1"/>
      <p:bldP spid="131079" grpId="0" animBg="1"/>
      <p:bldP spid="131080" grpId="0" animBg="1"/>
      <p:bldP spid="131081" grpId="0" animBg="1"/>
      <p:bldP spid="131082" grpId="0" animBg="1"/>
      <p:bldP spid="131083" grpId="0" animBg="1"/>
      <p:bldP spid="131084" grpId="0"/>
      <p:bldP spid="131085" grpId="0"/>
      <p:bldP spid="131086" grpId="0"/>
      <p:bldP spid="131087" grpId="0"/>
      <p:bldP spid="131090" grpId="0" animBg="1"/>
      <p:bldP spid="131091" grpId="0" animBg="1"/>
      <p:bldP spid="131092" grpId="0" animBg="1"/>
      <p:bldP spid="131093" grpId="0" animBg="1"/>
      <p:bldP spid="131094" grpId="0" animBg="1"/>
      <p:bldP spid="131095" grpId="0" animBg="1"/>
      <p:bldP spid="131096" grpId="0" animBg="1"/>
      <p:bldP spid="131103" grpId="0" animBg="1"/>
      <p:bldP spid="131104" grpId="0" animBg="1"/>
      <p:bldP spid="131105" grpId="0" animBg="1"/>
      <p:bldP spid="131114" grpId="0" animBg="1"/>
      <p:bldP spid="131115" grpId="0" animBg="1"/>
      <p:bldP spid="131116" grpId="0" animBg="1"/>
      <p:bldP spid="131129" grpId="0" animBg="1"/>
      <p:bldP spid="131130" grpId="0" animBg="1"/>
      <p:bldP spid="1311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1271058" y="1908176"/>
            <a:ext cx="9408583" cy="4614862"/>
          </a:xfrm>
        </p:spPr>
        <p:txBody>
          <a:bodyPr/>
          <a:lstStyle/>
          <a:p>
            <a:pPr>
              <a:spcBef>
                <a:spcPct val="40000"/>
              </a:spcBef>
            </a:pPr>
            <a:endParaRPr lang="en-US" altLang="zh-CN" sz="2800" smtClean="0">
              <a:solidFill>
                <a:schemeClr val="bg2">
                  <a:lumMod val="50000"/>
                </a:schemeClr>
              </a:solidFill>
              <a:latin typeface="Times New Roman" pitchFamily="18" charset="0"/>
            </a:endParaRPr>
          </a:p>
          <a:p>
            <a:pPr>
              <a:spcBef>
                <a:spcPct val="40000"/>
              </a:spcBef>
            </a:pPr>
            <a:endParaRPr lang="en-US" altLang="zh-CN" sz="2800" smtClean="0">
              <a:solidFill>
                <a:schemeClr val="bg2">
                  <a:lumMod val="50000"/>
                </a:schemeClr>
              </a:solidFill>
              <a:latin typeface="Times New Roman" pitchFamily="18" charset="0"/>
            </a:endParaRPr>
          </a:p>
          <a:p>
            <a:pPr>
              <a:spcBef>
                <a:spcPct val="40000"/>
              </a:spcBef>
            </a:pPr>
            <a:endParaRPr lang="en-US" altLang="zh-CN" sz="2800" smtClean="0">
              <a:solidFill>
                <a:schemeClr val="bg2">
                  <a:lumMod val="50000"/>
                </a:schemeClr>
              </a:solidFill>
              <a:latin typeface="Times New Roman" pitchFamily="18" charset="0"/>
            </a:endParaRPr>
          </a:p>
          <a:p>
            <a:pPr lvl="1">
              <a:spcBef>
                <a:spcPct val="40000"/>
              </a:spcBef>
            </a:pPr>
            <a:endParaRPr lang="en-US" altLang="zh-CN" sz="2400" smtClean="0">
              <a:solidFill>
                <a:schemeClr val="bg2">
                  <a:lumMod val="50000"/>
                </a:schemeClr>
              </a:solidFill>
              <a:latin typeface="Times New Roman" pitchFamily="18" charset="0"/>
            </a:endParaRPr>
          </a:p>
          <a:p>
            <a:pPr>
              <a:spcBef>
                <a:spcPct val="40000"/>
              </a:spcBef>
            </a:pPr>
            <a:endParaRPr lang="en-US" altLang="zh-CN" sz="2800" smtClean="0">
              <a:solidFill>
                <a:schemeClr val="bg2">
                  <a:lumMod val="50000"/>
                </a:schemeClr>
              </a:solidFill>
              <a:latin typeface="Times New Roman" pitchFamily="18" charset="0"/>
            </a:endParaRPr>
          </a:p>
          <a:p>
            <a:pPr>
              <a:spcBef>
                <a:spcPct val="40000"/>
              </a:spcBef>
            </a:pPr>
            <a:endParaRPr lang="en-US" altLang="zh-CN" sz="2800" smtClean="0">
              <a:solidFill>
                <a:schemeClr val="bg2">
                  <a:lumMod val="50000"/>
                </a:schemeClr>
              </a:solidFill>
              <a:latin typeface="Times New Roman" pitchFamily="18" charset="0"/>
            </a:endParaRPr>
          </a:p>
          <a:p>
            <a:pPr>
              <a:spcBef>
                <a:spcPct val="40000"/>
              </a:spcBef>
            </a:pPr>
            <a:endParaRPr lang="en-US" altLang="zh-CN" sz="2800" smtClean="0">
              <a:solidFill>
                <a:schemeClr val="bg2">
                  <a:lumMod val="50000"/>
                </a:schemeClr>
              </a:solidFill>
              <a:latin typeface="Times New Roman" pitchFamily="18" charset="0"/>
            </a:endParaRPr>
          </a:p>
        </p:txBody>
      </p:sp>
      <p:sp>
        <p:nvSpPr>
          <p:cNvPr id="133124" name="Text Box 4"/>
          <p:cNvSpPr txBox="1">
            <a:spLocks noChangeArrowheads="1"/>
          </p:cNvSpPr>
          <p:nvPr/>
        </p:nvSpPr>
        <p:spPr bwMode="auto">
          <a:xfrm>
            <a:off x="4103157" y="5840414"/>
            <a:ext cx="35538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多边形对齐</a:t>
            </a:r>
            <a:r>
              <a:rPr lang="en-US" altLang="zh-CN">
                <a:solidFill>
                  <a:schemeClr val="bg2">
                    <a:lumMod val="50000"/>
                  </a:schemeClr>
                </a:solidFill>
              </a:rPr>
              <a:t>BSP</a:t>
            </a:r>
            <a:r>
              <a:rPr lang="zh-CN" altLang="en-US">
                <a:solidFill>
                  <a:schemeClr val="bg2">
                    <a:lumMod val="50000"/>
                  </a:schemeClr>
                </a:solidFill>
              </a:rPr>
              <a:t>树示例</a:t>
            </a:r>
          </a:p>
        </p:txBody>
      </p:sp>
      <p:sp>
        <p:nvSpPr>
          <p:cNvPr id="133125" name="Rectangle 5"/>
          <p:cNvSpPr>
            <a:spLocks noChangeArrowheads="1"/>
          </p:cNvSpPr>
          <p:nvPr/>
        </p:nvSpPr>
        <p:spPr bwMode="auto">
          <a:xfrm>
            <a:off x="1798108" y="2671763"/>
            <a:ext cx="4561417" cy="2700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3126" name="Line 6"/>
          <p:cNvSpPr>
            <a:spLocks noChangeShapeType="1"/>
          </p:cNvSpPr>
          <p:nvPr/>
        </p:nvSpPr>
        <p:spPr bwMode="auto">
          <a:xfrm flipH="1">
            <a:off x="3910541" y="3067051"/>
            <a:ext cx="529167" cy="793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27" name="Line 7"/>
          <p:cNvSpPr>
            <a:spLocks noChangeShapeType="1"/>
          </p:cNvSpPr>
          <p:nvPr/>
        </p:nvSpPr>
        <p:spPr bwMode="auto">
          <a:xfrm>
            <a:off x="4486273" y="3679827"/>
            <a:ext cx="670984" cy="8270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28" name="Line 8"/>
          <p:cNvSpPr>
            <a:spLocks noChangeShapeType="1"/>
          </p:cNvSpPr>
          <p:nvPr/>
        </p:nvSpPr>
        <p:spPr bwMode="auto">
          <a:xfrm>
            <a:off x="2278591" y="2743201"/>
            <a:ext cx="673100" cy="4683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29" name="Line 9"/>
          <p:cNvSpPr>
            <a:spLocks noChangeShapeType="1"/>
          </p:cNvSpPr>
          <p:nvPr/>
        </p:nvSpPr>
        <p:spPr bwMode="auto">
          <a:xfrm flipH="1">
            <a:off x="4391024" y="4471989"/>
            <a:ext cx="575733" cy="792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0" name="Line 10"/>
          <p:cNvSpPr>
            <a:spLocks noChangeShapeType="1"/>
          </p:cNvSpPr>
          <p:nvPr/>
        </p:nvSpPr>
        <p:spPr bwMode="auto">
          <a:xfrm flipV="1">
            <a:off x="5205940" y="3714751"/>
            <a:ext cx="1007533" cy="290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1" name="Line 11"/>
          <p:cNvSpPr>
            <a:spLocks noChangeShapeType="1"/>
          </p:cNvSpPr>
          <p:nvPr/>
        </p:nvSpPr>
        <p:spPr bwMode="auto">
          <a:xfrm flipH="1">
            <a:off x="2278591" y="3714752"/>
            <a:ext cx="721783" cy="3952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2" name="Line 12"/>
          <p:cNvSpPr>
            <a:spLocks noChangeShapeType="1"/>
          </p:cNvSpPr>
          <p:nvPr/>
        </p:nvSpPr>
        <p:spPr bwMode="auto">
          <a:xfrm flipV="1">
            <a:off x="3383491" y="2743202"/>
            <a:ext cx="239183" cy="396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3" name="Line 13"/>
          <p:cNvSpPr>
            <a:spLocks noChangeShapeType="1"/>
          </p:cNvSpPr>
          <p:nvPr/>
        </p:nvSpPr>
        <p:spPr bwMode="auto">
          <a:xfrm flipH="1">
            <a:off x="2903007" y="2671763"/>
            <a:ext cx="1786467" cy="2700338"/>
          </a:xfrm>
          <a:prstGeom prst="line">
            <a:avLst/>
          </a:prstGeom>
          <a:noFill/>
          <a:ln w="31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4" name="Line 14"/>
          <p:cNvSpPr>
            <a:spLocks noChangeShapeType="1"/>
          </p:cNvSpPr>
          <p:nvPr/>
        </p:nvSpPr>
        <p:spPr bwMode="auto">
          <a:xfrm>
            <a:off x="4219574" y="3355977"/>
            <a:ext cx="1631951" cy="2016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5" name="Text Box 15"/>
          <p:cNvSpPr txBox="1">
            <a:spLocks noChangeArrowheads="1"/>
          </p:cNvSpPr>
          <p:nvPr/>
        </p:nvSpPr>
        <p:spPr bwMode="auto">
          <a:xfrm>
            <a:off x="3861857" y="3140076"/>
            <a:ext cx="4804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133136" name="Text Box 16"/>
          <p:cNvSpPr txBox="1">
            <a:spLocks noChangeArrowheads="1"/>
          </p:cNvSpPr>
          <p:nvPr/>
        </p:nvSpPr>
        <p:spPr bwMode="auto">
          <a:xfrm>
            <a:off x="4342341" y="3859214"/>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133137" name="Text Box 17"/>
          <p:cNvSpPr txBox="1">
            <a:spLocks noChangeArrowheads="1"/>
          </p:cNvSpPr>
          <p:nvPr/>
        </p:nvSpPr>
        <p:spPr bwMode="auto">
          <a:xfrm>
            <a:off x="2183341" y="2887664"/>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sp>
        <p:nvSpPr>
          <p:cNvPr id="133138" name="Line 18"/>
          <p:cNvSpPr>
            <a:spLocks noChangeShapeType="1"/>
          </p:cNvSpPr>
          <p:nvPr/>
        </p:nvSpPr>
        <p:spPr bwMode="auto">
          <a:xfrm>
            <a:off x="2164291" y="2657476"/>
            <a:ext cx="1697567" cy="11668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39" name="Text Box 19"/>
          <p:cNvSpPr txBox="1">
            <a:spLocks noChangeArrowheads="1"/>
          </p:cNvSpPr>
          <p:nvPr/>
        </p:nvSpPr>
        <p:spPr bwMode="auto">
          <a:xfrm>
            <a:off x="4198407" y="4579939"/>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D</a:t>
            </a:r>
          </a:p>
        </p:txBody>
      </p:sp>
      <p:sp>
        <p:nvSpPr>
          <p:cNvPr id="133140" name="Text Box 20"/>
          <p:cNvSpPr txBox="1">
            <a:spLocks noChangeArrowheads="1"/>
          </p:cNvSpPr>
          <p:nvPr/>
        </p:nvSpPr>
        <p:spPr bwMode="auto">
          <a:xfrm>
            <a:off x="5591174" y="3859214"/>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E</a:t>
            </a:r>
          </a:p>
        </p:txBody>
      </p:sp>
      <p:sp>
        <p:nvSpPr>
          <p:cNvPr id="133141" name="Text Box 21"/>
          <p:cNvSpPr txBox="1">
            <a:spLocks noChangeArrowheads="1"/>
          </p:cNvSpPr>
          <p:nvPr/>
        </p:nvSpPr>
        <p:spPr bwMode="auto">
          <a:xfrm>
            <a:off x="2517774" y="3859214"/>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F</a:t>
            </a:r>
          </a:p>
        </p:txBody>
      </p:sp>
      <p:sp>
        <p:nvSpPr>
          <p:cNvPr id="133142" name="Text Box 22"/>
          <p:cNvSpPr txBox="1">
            <a:spLocks noChangeArrowheads="1"/>
          </p:cNvSpPr>
          <p:nvPr/>
        </p:nvSpPr>
        <p:spPr bwMode="auto">
          <a:xfrm>
            <a:off x="3451224" y="2814639"/>
            <a:ext cx="4804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G</a:t>
            </a:r>
          </a:p>
        </p:txBody>
      </p:sp>
      <p:grpSp>
        <p:nvGrpSpPr>
          <p:cNvPr id="2" name="Group 23"/>
          <p:cNvGrpSpPr>
            <a:grpSpLocks/>
          </p:cNvGrpSpPr>
          <p:nvPr/>
        </p:nvGrpSpPr>
        <p:grpSpPr bwMode="auto">
          <a:xfrm>
            <a:off x="8759825" y="2563813"/>
            <a:ext cx="670983" cy="503238"/>
            <a:chOff x="4241" y="1684"/>
            <a:chExt cx="317" cy="317"/>
          </a:xfrm>
        </p:grpSpPr>
        <p:sp>
          <p:nvSpPr>
            <p:cNvPr id="39984" name="Oval 24"/>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85" name="Text Box 25"/>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A</a:t>
              </a:r>
            </a:p>
          </p:txBody>
        </p:sp>
      </p:grpSp>
      <p:sp>
        <p:nvSpPr>
          <p:cNvPr id="133146" name="Line 26"/>
          <p:cNvSpPr>
            <a:spLocks noChangeShapeType="1"/>
          </p:cNvSpPr>
          <p:nvPr/>
        </p:nvSpPr>
        <p:spPr bwMode="auto">
          <a:xfrm flipH="1">
            <a:off x="8086724" y="3067052"/>
            <a:ext cx="999067"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47" name="Line 27"/>
          <p:cNvSpPr>
            <a:spLocks noChangeShapeType="1"/>
          </p:cNvSpPr>
          <p:nvPr/>
        </p:nvSpPr>
        <p:spPr bwMode="auto">
          <a:xfrm>
            <a:off x="9142940" y="3067052"/>
            <a:ext cx="1007533"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3" name="Group 28"/>
          <p:cNvGrpSpPr>
            <a:grpSpLocks/>
          </p:cNvGrpSpPr>
          <p:nvPr/>
        </p:nvGrpSpPr>
        <p:grpSpPr bwMode="auto">
          <a:xfrm>
            <a:off x="7722658" y="3578227"/>
            <a:ext cx="670983" cy="503237"/>
            <a:chOff x="4241" y="1684"/>
            <a:chExt cx="317" cy="317"/>
          </a:xfrm>
        </p:grpSpPr>
        <p:sp>
          <p:nvSpPr>
            <p:cNvPr id="39982" name="Oval 29"/>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83" name="Text Box 30"/>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B</a:t>
              </a:r>
            </a:p>
          </p:txBody>
        </p:sp>
      </p:grpSp>
      <p:grpSp>
        <p:nvGrpSpPr>
          <p:cNvPr id="4" name="Group 31"/>
          <p:cNvGrpSpPr>
            <a:grpSpLocks/>
          </p:cNvGrpSpPr>
          <p:nvPr/>
        </p:nvGrpSpPr>
        <p:grpSpPr bwMode="auto">
          <a:xfrm>
            <a:off x="9816040" y="3578227"/>
            <a:ext cx="670984" cy="503237"/>
            <a:chOff x="4241" y="1684"/>
            <a:chExt cx="317" cy="317"/>
          </a:xfrm>
        </p:grpSpPr>
        <p:sp>
          <p:nvSpPr>
            <p:cNvPr id="39980" name="Oval 32"/>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81" name="Text Box 33"/>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C</a:t>
              </a:r>
            </a:p>
          </p:txBody>
        </p:sp>
      </p:grpSp>
      <p:sp>
        <p:nvSpPr>
          <p:cNvPr id="133154" name="Line 34"/>
          <p:cNvSpPr>
            <a:spLocks noChangeShapeType="1"/>
          </p:cNvSpPr>
          <p:nvPr/>
        </p:nvSpPr>
        <p:spPr bwMode="auto">
          <a:xfrm flipH="1">
            <a:off x="7688791" y="4083052"/>
            <a:ext cx="351367" cy="395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55" name="Line 35"/>
          <p:cNvSpPr>
            <a:spLocks noChangeShapeType="1"/>
          </p:cNvSpPr>
          <p:nvPr/>
        </p:nvSpPr>
        <p:spPr bwMode="auto">
          <a:xfrm>
            <a:off x="8097307" y="4083052"/>
            <a:ext cx="353484" cy="395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5" name="Group 36"/>
          <p:cNvGrpSpPr>
            <a:grpSpLocks/>
          </p:cNvGrpSpPr>
          <p:nvPr/>
        </p:nvGrpSpPr>
        <p:grpSpPr bwMode="auto">
          <a:xfrm>
            <a:off x="7185024" y="4478338"/>
            <a:ext cx="670983" cy="503238"/>
            <a:chOff x="4241" y="1684"/>
            <a:chExt cx="317" cy="317"/>
          </a:xfrm>
        </p:grpSpPr>
        <p:sp>
          <p:nvSpPr>
            <p:cNvPr id="39978" name="Oval 37"/>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79" name="Text Box 38"/>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D</a:t>
              </a:r>
            </a:p>
          </p:txBody>
        </p:sp>
      </p:grpSp>
      <p:grpSp>
        <p:nvGrpSpPr>
          <p:cNvPr id="6" name="Group 39"/>
          <p:cNvGrpSpPr>
            <a:grpSpLocks/>
          </p:cNvGrpSpPr>
          <p:nvPr/>
        </p:nvGrpSpPr>
        <p:grpSpPr bwMode="auto">
          <a:xfrm>
            <a:off x="8270873" y="4478338"/>
            <a:ext cx="670984" cy="503238"/>
            <a:chOff x="4241" y="1684"/>
            <a:chExt cx="317" cy="317"/>
          </a:xfrm>
        </p:grpSpPr>
        <p:sp>
          <p:nvSpPr>
            <p:cNvPr id="39976" name="Oval 40"/>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77" name="Text Box 41"/>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E</a:t>
              </a:r>
            </a:p>
          </p:txBody>
        </p:sp>
      </p:grpSp>
      <p:sp>
        <p:nvSpPr>
          <p:cNvPr id="133162" name="Line 42"/>
          <p:cNvSpPr>
            <a:spLocks noChangeShapeType="1"/>
          </p:cNvSpPr>
          <p:nvPr/>
        </p:nvSpPr>
        <p:spPr bwMode="auto">
          <a:xfrm flipH="1">
            <a:off x="9801225" y="4083052"/>
            <a:ext cx="351367" cy="395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3163" name="Line 43"/>
          <p:cNvSpPr>
            <a:spLocks noChangeShapeType="1"/>
          </p:cNvSpPr>
          <p:nvPr/>
        </p:nvSpPr>
        <p:spPr bwMode="auto">
          <a:xfrm>
            <a:off x="10209741" y="4083052"/>
            <a:ext cx="353484" cy="395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7" name="Group 44"/>
          <p:cNvGrpSpPr>
            <a:grpSpLocks/>
          </p:cNvGrpSpPr>
          <p:nvPr/>
        </p:nvGrpSpPr>
        <p:grpSpPr bwMode="auto">
          <a:xfrm>
            <a:off x="9297458" y="4478338"/>
            <a:ext cx="670983" cy="503238"/>
            <a:chOff x="4241" y="1684"/>
            <a:chExt cx="317" cy="317"/>
          </a:xfrm>
        </p:grpSpPr>
        <p:sp>
          <p:nvSpPr>
            <p:cNvPr id="39974" name="Oval 45"/>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75" name="Text Box 46"/>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F</a:t>
              </a:r>
            </a:p>
          </p:txBody>
        </p:sp>
      </p:grpSp>
      <p:grpSp>
        <p:nvGrpSpPr>
          <p:cNvPr id="8" name="Group 47"/>
          <p:cNvGrpSpPr>
            <a:grpSpLocks/>
          </p:cNvGrpSpPr>
          <p:nvPr/>
        </p:nvGrpSpPr>
        <p:grpSpPr bwMode="auto">
          <a:xfrm>
            <a:off x="10383307" y="4478338"/>
            <a:ext cx="670984" cy="503238"/>
            <a:chOff x="4241" y="1684"/>
            <a:chExt cx="317" cy="317"/>
          </a:xfrm>
        </p:grpSpPr>
        <p:sp>
          <p:nvSpPr>
            <p:cNvPr id="39972" name="Oval 48"/>
            <p:cNvSpPr>
              <a:spLocks noChangeArrowheads="1"/>
            </p:cNvSpPr>
            <p:nvPr/>
          </p:nvSpPr>
          <p:spPr bwMode="auto">
            <a:xfrm>
              <a:off x="4241" y="1684"/>
              <a:ext cx="317" cy="31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39973" name="Text Box 49"/>
            <p:cNvSpPr txBox="1">
              <a:spLocks noChangeArrowheads="1"/>
            </p:cNvSpPr>
            <p:nvPr/>
          </p:nvSpPr>
          <p:spPr bwMode="auto">
            <a:xfrm>
              <a:off x="4241" y="171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G</a:t>
              </a:r>
            </a:p>
          </p:txBody>
        </p:sp>
      </p:grpSp>
      <p:sp>
        <p:nvSpPr>
          <p:cNvPr id="51"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
        <p:nvSpPr>
          <p:cNvPr id="52" name="Rectangle 3"/>
          <p:cNvSpPr txBox="1">
            <a:spLocks noChangeArrowheads="1"/>
          </p:cNvSpPr>
          <p:nvPr/>
        </p:nvSpPr>
        <p:spPr>
          <a:xfrm>
            <a:off x="419294" y="1449387"/>
            <a:ext cx="9408583" cy="4614863"/>
          </a:xfrm>
          <a:prstGeom prst="rect">
            <a:avLst/>
          </a:prstGeom>
          <a:ln w="12700">
            <a:miter lim="400000"/>
          </a:ln>
        </p:spPr>
        <p:txBody>
          <a:bodyPr lIns="91421" tIns="91421" rIns="91421" bIns="91421">
            <a:norm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10000"/>
              </a:lnSpc>
              <a:spcBef>
                <a:spcPts val="1800"/>
              </a:spcBef>
              <a:buFont typeface="Wingdings" panose="05000000000000000000" pitchFamily="2" charset="2"/>
              <a:buChar char="Ø"/>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多边形对齐</a:t>
            </a: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BSP</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树</a:t>
            </a: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lvl="1">
              <a:spcBef>
                <a:spcPct val="40000"/>
              </a:spcBef>
            </a:pPr>
            <a:endParaRPr lang="zh-CN" altLang="en-US"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en-US" altLang="zh-CN" sz="2800" dirty="0" smtClean="0">
              <a:latin typeface="Times New Roman" pitchFamily="18" charset="0"/>
            </a:endParaRPr>
          </a:p>
        </p:txBody>
      </p:sp>
    </p:spTree>
    <p:extLst>
      <p:ext uri="{BB962C8B-B14F-4D97-AF65-F5344CB8AC3E}">
        <p14:creationId xmlns:p14="http://schemas.microsoft.com/office/powerpoint/2010/main" val="680334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wipe(down)">
                                      <p:cBhvr>
                                        <p:cTn id="7" dur="500"/>
                                        <p:tgtEl>
                                          <p:spTgt spid="13312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3124"/>
                                        </p:tgtEl>
                                        <p:attrNameLst>
                                          <p:attrName>style.visibility</p:attrName>
                                        </p:attrNameLst>
                                      </p:cBhvr>
                                      <p:to>
                                        <p:strVal val="visible"/>
                                      </p:to>
                                    </p:set>
                                    <p:animEffect transition="in" filter="fade">
                                      <p:cBhvr>
                                        <p:cTn id="11" dur="500"/>
                                        <p:tgtEl>
                                          <p:spTgt spid="1331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3126"/>
                                        </p:tgtEl>
                                        <p:attrNameLst>
                                          <p:attrName>style.visibility</p:attrName>
                                        </p:attrNameLst>
                                      </p:cBhvr>
                                      <p:to>
                                        <p:strVal val="visible"/>
                                      </p:to>
                                    </p:set>
                                    <p:animEffect transition="in" filter="fade">
                                      <p:cBhvr>
                                        <p:cTn id="16" dur="500"/>
                                        <p:tgtEl>
                                          <p:spTgt spid="1331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3135"/>
                                        </p:tgtEl>
                                        <p:attrNameLst>
                                          <p:attrName>style.visibility</p:attrName>
                                        </p:attrNameLst>
                                      </p:cBhvr>
                                      <p:to>
                                        <p:strVal val="visible"/>
                                      </p:to>
                                    </p:set>
                                    <p:animEffect transition="in" filter="fade">
                                      <p:cBhvr>
                                        <p:cTn id="21" dur="500"/>
                                        <p:tgtEl>
                                          <p:spTgt spid="13313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42" fill="hold" grpId="0" nodeType="clickEffect">
                                  <p:stCondLst>
                                    <p:cond delay="0"/>
                                  </p:stCondLst>
                                  <p:childTnLst>
                                    <p:set>
                                      <p:cBhvr>
                                        <p:cTn id="25" dur="1" fill="hold">
                                          <p:stCondLst>
                                            <p:cond delay="0"/>
                                          </p:stCondLst>
                                        </p:cTn>
                                        <p:tgtEl>
                                          <p:spTgt spid="133133"/>
                                        </p:tgtEl>
                                        <p:attrNameLst>
                                          <p:attrName>style.visibility</p:attrName>
                                        </p:attrNameLst>
                                      </p:cBhvr>
                                      <p:to>
                                        <p:strVal val="visible"/>
                                      </p:to>
                                    </p:set>
                                    <p:animEffect transition="in" filter="barn(outHorizontal)">
                                      <p:cBhvr>
                                        <p:cTn id="26" dur="500"/>
                                        <p:tgtEl>
                                          <p:spTgt spid="1331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3127"/>
                                        </p:tgtEl>
                                        <p:attrNameLst>
                                          <p:attrName>style.visibility</p:attrName>
                                        </p:attrNameLst>
                                      </p:cBhvr>
                                      <p:to>
                                        <p:strVal val="visible"/>
                                      </p:to>
                                    </p:set>
                                    <p:animEffect transition="in" filter="fade">
                                      <p:cBhvr>
                                        <p:cTn id="31" dur="500"/>
                                        <p:tgtEl>
                                          <p:spTgt spid="1331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136"/>
                                        </p:tgtEl>
                                        <p:attrNameLst>
                                          <p:attrName>style.visibility</p:attrName>
                                        </p:attrNameLst>
                                      </p:cBhvr>
                                      <p:to>
                                        <p:strVal val="visible"/>
                                      </p:to>
                                    </p:set>
                                    <p:animEffect transition="in" filter="fade">
                                      <p:cBhvr>
                                        <p:cTn id="34" dur="500"/>
                                        <p:tgtEl>
                                          <p:spTgt spid="13313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42" fill="hold" grpId="0" nodeType="clickEffect">
                                  <p:stCondLst>
                                    <p:cond delay="0"/>
                                  </p:stCondLst>
                                  <p:childTnLst>
                                    <p:set>
                                      <p:cBhvr>
                                        <p:cTn id="38" dur="1" fill="hold">
                                          <p:stCondLst>
                                            <p:cond delay="0"/>
                                          </p:stCondLst>
                                        </p:cTn>
                                        <p:tgtEl>
                                          <p:spTgt spid="133134"/>
                                        </p:tgtEl>
                                        <p:attrNameLst>
                                          <p:attrName>style.visibility</p:attrName>
                                        </p:attrNameLst>
                                      </p:cBhvr>
                                      <p:to>
                                        <p:strVal val="visible"/>
                                      </p:to>
                                    </p:set>
                                    <p:animEffect transition="in" filter="barn(outHorizontal)">
                                      <p:cBhvr>
                                        <p:cTn id="39" dur="500"/>
                                        <p:tgtEl>
                                          <p:spTgt spid="13313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3128"/>
                                        </p:tgtEl>
                                        <p:attrNameLst>
                                          <p:attrName>style.visibility</p:attrName>
                                        </p:attrNameLst>
                                      </p:cBhvr>
                                      <p:to>
                                        <p:strVal val="visible"/>
                                      </p:to>
                                    </p:set>
                                    <p:animEffect transition="in" filter="fade">
                                      <p:cBhvr>
                                        <p:cTn id="44" dur="500"/>
                                        <p:tgtEl>
                                          <p:spTgt spid="1331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3137"/>
                                        </p:tgtEl>
                                        <p:attrNameLst>
                                          <p:attrName>style.visibility</p:attrName>
                                        </p:attrNameLst>
                                      </p:cBhvr>
                                      <p:to>
                                        <p:strVal val="visible"/>
                                      </p:to>
                                    </p:set>
                                    <p:animEffect transition="in" filter="fade">
                                      <p:cBhvr>
                                        <p:cTn id="47" dur="500"/>
                                        <p:tgtEl>
                                          <p:spTgt spid="13313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42" fill="hold" grpId="0" nodeType="clickEffect">
                                  <p:stCondLst>
                                    <p:cond delay="0"/>
                                  </p:stCondLst>
                                  <p:childTnLst>
                                    <p:set>
                                      <p:cBhvr>
                                        <p:cTn id="51" dur="1" fill="hold">
                                          <p:stCondLst>
                                            <p:cond delay="0"/>
                                          </p:stCondLst>
                                        </p:cTn>
                                        <p:tgtEl>
                                          <p:spTgt spid="133138"/>
                                        </p:tgtEl>
                                        <p:attrNameLst>
                                          <p:attrName>style.visibility</p:attrName>
                                        </p:attrNameLst>
                                      </p:cBhvr>
                                      <p:to>
                                        <p:strVal val="visible"/>
                                      </p:to>
                                    </p:set>
                                    <p:animEffect transition="in" filter="barn(outHorizontal)">
                                      <p:cBhvr>
                                        <p:cTn id="52" dur="500"/>
                                        <p:tgtEl>
                                          <p:spTgt spid="13313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3139"/>
                                        </p:tgtEl>
                                        <p:attrNameLst>
                                          <p:attrName>style.visibility</p:attrName>
                                        </p:attrNameLst>
                                      </p:cBhvr>
                                      <p:to>
                                        <p:strVal val="visible"/>
                                      </p:to>
                                    </p:set>
                                    <p:animEffect transition="in" filter="wipe(up)">
                                      <p:cBhvr>
                                        <p:cTn id="57" dur="500"/>
                                        <p:tgtEl>
                                          <p:spTgt spid="13313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33129"/>
                                        </p:tgtEl>
                                        <p:attrNameLst>
                                          <p:attrName>style.visibility</p:attrName>
                                        </p:attrNameLst>
                                      </p:cBhvr>
                                      <p:to>
                                        <p:strVal val="visible"/>
                                      </p:to>
                                    </p:set>
                                    <p:animEffect transition="in" filter="wipe(up)">
                                      <p:cBhvr>
                                        <p:cTn id="60" dur="500"/>
                                        <p:tgtEl>
                                          <p:spTgt spid="13312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33130"/>
                                        </p:tgtEl>
                                        <p:attrNameLst>
                                          <p:attrName>style.visibility</p:attrName>
                                        </p:attrNameLst>
                                      </p:cBhvr>
                                      <p:to>
                                        <p:strVal val="visible"/>
                                      </p:to>
                                    </p:set>
                                    <p:animEffect transition="in" filter="wipe(left)">
                                      <p:cBhvr>
                                        <p:cTn id="65" dur="500"/>
                                        <p:tgtEl>
                                          <p:spTgt spid="13313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3140"/>
                                        </p:tgtEl>
                                        <p:attrNameLst>
                                          <p:attrName>style.visibility</p:attrName>
                                        </p:attrNameLst>
                                      </p:cBhvr>
                                      <p:to>
                                        <p:strVal val="visible"/>
                                      </p:to>
                                    </p:set>
                                    <p:animEffect transition="in" filter="wipe(left)">
                                      <p:cBhvr>
                                        <p:cTn id="68" dur="500"/>
                                        <p:tgtEl>
                                          <p:spTgt spid="13314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133141"/>
                                        </p:tgtEl>
                                        <p:attrNameLst>
                                          <p:attrName>style.visibility</p:attrName>
                                        </p:attrNameLst>
                                      </p:cBhvr>
                                      <p:to>
                                        <p:strVal val="visible"/>
                                      </p:to>
                                    </p:set>
                                    <p:animEffect transition="in" filter="wipe(right)">
                                      <p:cBhvr>
                                        <p:cTn id="73" dur="500"/>
                                        <p:tgtEl>
                                          <p:spTgt spid="133141"/>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33131"/>
                                        </p:tgtEl>
                                        <p:attrNameLst>
                                          <p:attrName>style.visibility</p:attrName>
                                        </p:attrNameLst>
                                      </p:cBhvr>
                                      <p:to>
                                        <p:strVal val="visible"/>
                                      </p:to>
                                    </p:set>
                                    <p:animEffect transition="in" filter="wipe(right)">
                                      <p:cBhvr>
                                        <p:cTn id="76" dur="500"/>
                                        <p:tgtEl>
                                          <p:spTgt spid="13313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33132"/>
                                        </p:tgtEl>
                                        <p:attrNameLst>
                                          <p:attrName>style.visibility</p:attrName>
                                        </p:attrNameLst>
                                      </p:cBhvr>
                                      <p:to>
                                        <p:strVal val="visible"/>
                                      </p:to>
                                    </p:set>
                                    <p:animEffect transition="in" filter="wipe(down)">
                                      <p:cBhvr>
                                        <p:cTn id="81" dur="500"/>
                                        <p:tgtEl>
                                          <p:spTgt spid="133132"/>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33142"/>
                                        </p:tgtEl>
                                        <p:attrNameLst>
                                          <p:attrName>style.visibility</p:attrName>
                                        </p:attrNameLst>
                                      </p:cBhvr>
                                      <p:to>
                                        <p:strVal val="visible"/>
                                      </p:to>
                                    </p:set>
                                    <p:animEffect transition="in" filter="wipe(down)">
                                      <p:cBhvr>
                                        <p:cTn id="84" dur="500"/>
                                        <p:tgtEl>
                                          <p:spTgt spid="13314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33146"/>
                                        </p:tgtEl>
                                        <p:attrNameLst>
                                          <p:attrName>style.visibility</p:attrName>
                                        </p:attrNameLst>
                                      </p:cBhvr>
                                      <p:to>
                                        <p:strVal val="visible"/>
                                      </p:to>
                                    </p:set>
                                    <p:animEffect transition="in" filter="wipe(up)">
                                      <p:cBhvr>
                                        <p:cTn id="93" dur="500"/>
                                        <p:tgtEl>
                                          <p:spTgt spid="133146"/>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133147"/>
                                        </p:tgtEl>
                                        <p:attrNameLst>
                                          <p:attrName>style.visibility</p:attrName>
                                        </p:attrNameLst>
                                      </p:cBhvr>
                                      <p:to>
                                        <p:strVal val="visible"/>
                                      </p:to>
                                    </p:set>
                                    <p:animEffect transition="in" filter="wipe(up)">
                                      <p:cBhvr>
                                        <p:cTn id="96" dur="500"/>
                                        <p:tgtEl>
                                          <p:spTgt spid="13314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133154"/>
                                        </p:tgtEl>
                                        <p:attrNameLst>
                                          <p:attrName>style.visibility</p:attrName>
                                        </p:attrNameLst>
                                      </p:cBhvr>
                                      <p:to>
                                        <p:strVal val="visible"/>
                                      </p:to>
                                    </p:set>
                                    <p:animEffect transition="in" filter="wipe(up)">
                                      <p:cBhvr>
                                        <p:cTn id="109" dur="500"/>
                                        <p:tgtEl>
                                          <p:spTgt spid="133154"/>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133155"/>
                                        </p:tgtEl>
                                        <p:attrNameLst>
                                          <p:attrName>style.visibility</p:attrName>
                                        </p:attrNameLst>
                                      </p:cBhvr>
                                      <p:to>
                                        <p:strVal val="visible"/>
                                      </p:to>
                                    </p:set>
                                    <p:animEffect transition="in" filter="wipe(up)">
                                      <p:cBhvr>
                                        <p:cTn id="112" dur="500"/>
                                        <p:tgtEl>
                                          <p:spTgt spid="13315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5"/>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nodeType="clickEffect">
                                  <p:stCondLst>
                                    <p:cond delay="0"/>
                                  </p:stCondLst>
                                  <p:childTnLst>
                                    <p:set>
                                      <p:cBhvr>
                                        <p:cTn id="120" dur="1" fill="hold">
                                          <p:stCondLst>
                                            <p:cond delay="0"/>
                                          </p:stCondLst>
                                        </p:cTn>
                                        <p:tgtEl>
                                          <p:spTgt spid="6"/>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133162"/>
                                        </p:tgtEl>
                                        <p:attrNameLst>
                                          <p:attrName>style.visibility</p:attrName>
                                        </p:attrNameLst>
                                      </p:cBhvr>
                                      <p:to>
                                        <p:strVal val="visible"/>
                                      </p:to>
                                    </p:set>
                                    <p:animEffect transition="in" filter="wipe(up)">
                                      <p:cBhvr>
                                        <p:cTn id="125" dur="500"/>
                                        <p:tgtEl>
                                          <p:spTgt spid="133162"/>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33163"/>
                                        </p:tgtEl>
                                        <p:attrNameLst>
                                          <p:attrName>style.visibility</p:attrName>
                                        </p:attrNameLst>
                                      </p:cBhvr>
                                      <p:to>
                                        <p:strVal val="visible"/>
                                      </p:to>
                                    </p:set>
                                    <p:animEffect transition="in" filter="wipe(up)">
                                      <p:cBhvr>
                                        <p:cTn id="128" dur="500"/>
                                        <p:tgtEl>
                                          <p:spTgt spid="13316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7"/>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52">
                                            <p:txEl>
                                              <p:pRg st="0" end="0"/>
                                            </p:txEl>
                                          </p:spTgt>
                                        </p:tgtEl>
                                        <p:attrNameLst>
                                          <p:attrName>style.visibility</p:attrName>
                                        </p:attrNameLst>
                                      </p:cBhvr>
                                      <p:to>
                                        <p:strVal val="visible"/>
                                      </p:to>
                                    </p:set>
                                    <p:animEffect transition="in" filter="wipe(up)">
                                      <p:cBhvr>
                                        <p:cTn id="141"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p:bldP spid="133125" grpId="0" animBg="1"/>
      <p:bldP spid="133126" grpId="0" animBg="1"/>
      <p:bldP spid="133127" grpId="0" animBg="1"/>
      <p:bldP spid="133128" grpId="0" animBg="1"/>
      <p:bldP spid="133129" grpId="0" animBg="1"/>
      <p:bldP spid="133130" grpId="0" animBg="1"/>
      <p:bldP spid="133131" grpId="0" animBg="1"/>
      <p:bldP spid="133132" grpId="0" animBg="1"/>
      <p:bldP spid="133133" grpId="0" animBg="1"/>
      <p:bldP spid="133134" grpId="0" animBg="1"/>
      <p:bldP spid="133135" grpId="0"/>
      <p:bldP spid="133136" grpId="0"/>
      <p:bldP spid="133137" grpId="0"/>
      <p:bldP spid="133138" grpId="0" animBg="1"/>
      <p:bldP spid="133139" grpId="0"/>
      <p:bldP spid="133140" grpId="0"/>
      <p:bldP spid="133141" grpId="0"/>
      <p:bldP spid="133142" grpId="0"/>
      <p:bldP spid="133146" grpId="0" animBg="1"/>
      <p:bldP spid="133147" grpId="0" animBg="1"/>
      <p:bldP spid="133154" grpId="0" animBg="1"/>
      <p:bldP spid="133155" grpId="0" animBg="1"/>
      <p:bldP spid="133162" grpId="0" animBg="1"/>
      <p:bldP spid="133163" grpId="0" animBg="1"/>
      <p:bldP spid="5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317789" y="1389122"/>
            <a:ext cx="9408583" cy="4614862"/>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使用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BSP</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树可以很高效地进行相交测试</a:t>
            </a: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lvl="1">
              <a:spcBef>
                <a:spcPct val="40000"/>
              </a:spcBef>
            </a:pPr>
            <a:endParaRPr lang="zh-CN" altLang="en-US" sz="24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en-US" altLang="zh-CN" sz="2800" dirty="0" smtClean="0">
              <a:latin typeface="Times New Roman" pitchFamily="18" charset="0"/>
            </a:endParaRPr>
          </a:p>
        </p:txBody>
      </p:sp>
      <p:sp>
        <p:nvSpPr>
          <p:cNvPr id="135172" name="Rectangle 4"/>
          <p:cNvSpPr>
            <a:spLocks noChangeArrowheads="1"/>
          </p:cNvSpPr>
          <p:nvPr/>
        </p:nvSpPr>
        <p:spPr bwMode="auto">
          <a:xfrm>
            <a:off x="1410374" y="3146425"/>
            <a:ext cx="1104900" cy="828675"/>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5173" name="Freeform 5"/>
          <p:cNvSpPr>
            <a:spLocks/>
          </p:cNvSpPr>
          <p:nvPr/>
        </p:nvSpPr>
        <p:spPr bwMode="auto">
          <a:xfrm>
            <a:off x="1410374" y="3651250"/>
            <a:ext cx="2351617" cy="1404937"/>
          </a:xfrm>
          <a:custGeom>
            <a:avLst/>
            <a:gdLst>
              <a:gd name="T0" fmla="*/ 0 w 1111"/>
              <a:gd name="T1" fmla="*/ 2147483647 h 885"/>
              <a:gd name="T2" fmla="*/ 2147483647 w 1111"/>
              <a:gd name="T3" fmla="*/ 2147483647 h 885"/>
              <a:gd name="T4" fmla="*/ 2147483647 w 1111"/>
              <a:gd name="T5" fmla="*/ 0 h 885"/>
              <a:gd name="T6" fmla="*/ 2147483647 w 1111"/>
              <a:gd name="T7" fmla="*/ 0 h 885"/>
              <a:gd name="T8" fmla="*/ 2147483647 w 1111"/>
              <a:gd name="T9" fmla="*/ 2147483647 h 885"/>
              <a:gd name="T10" fmla="*/ 0 w 1111"/>
              <a:gd name="T11" fmla="*/ 2147483647 h 885"/>
              <a:gd name="T12" fmla="*/ 0 w 1111"/>
              <a:gd name="T13" fmla="*/ 2147483647 h 885"/>
              <a:gd name="T14" fmla="*/ 0 60000 65536"/>
              <a:gd name="T15" fmla="*/ 0 60000 65536"/>
              <a:gd name="T16" fmla="*/ 0 60000 65536"/>
              <a:gd name="T17" fmla="*/ 0 60000 65536"/>
              <a:gd name="T18" fmla="*/ 0 60000 65536"/>
              <a:gd name="T19" fmla="*/ 0 60000 65536"/>
              <a:gd name="T20" fmla="*/ 0 60000 65536"/>
              <a:gd name="T21" fmla="*/ 0 w 1111"/>
              <a:gd name="T22" fmla="*/ 0 h 885"/>
              <a:gd name="T23" fmla="*/ 1111 w 1111"/>
              <a:gd name="T24" fmla="*/ 885 h 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1" h="885">
                <a:moveTo>
                  <a:pt x="0" y="613"/>
                </a:moveTo>
                <a:lnTo>
                  <a:pt x="816" y="613"/>
                </a:lnTo>
                <a:lnTo>
                  <a:pt x="816" y="0"/>
                </a:lnTo>
                <a:lnTo>
                  <a:pt x="1111" y="0"/>
                </a:lnTo>
                <a:lnTo>
                  <a:pt x="1111" y="885"/>
                </a:lnTo>
                <a:lnTo>
                  <a:pt x="0" y="885"/>
                </a:lnTo>
                <a:lnTo>
                  <a:pt x="0" y="613"/>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135174" name="Line 6"/>
          <p:cNvSpPr>
            <a:spLocks noChangeShapeType="1"/>
          </p:cNvSpPr>
          <p:nvPr/>
        </p:nvSpPr>
        <p:spPr bwMode="auto">
          <a:xfrm>
            <a:off x="929892" y="4624386"/>
            <a:ext cx="340783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75" name="Line 7"/>
          <p:cNvSpPr>
            <a:spLocks noChangeShapeType="1"/>
          </p:cNvSpPr>
          <p:nvPr/>
        </p:nvSpPr>
        <p:spPr bwMode="auto">
          <a:xfrm>
            <a:off x="1410373" y="4624387"/>
            <a:ext cx="0" cy="10080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76" name="Line 8"/>
          <p:cNvSpPr>
            <a:spLocks noChangeShapeType="1"/>
          </p:cNvSpPr>
          <p:nvPr/>
        </p:nvSpPr>
        <p:spPr bwMode="auto">
          <a:xfrm flipV="1">
            <a:off x="2515273" y="2751136"/>
            <a:ext cx="0" cy="1873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77" name="Line 9"/>
          <p:cNvSpPr>
            <a:spLocks noChangeShapeType="1"/>
          </p:cNvSpPr>
          <p:nvPr/>
        </p:nvSpPr>
        <p:spPr bwMode="auto">
          <a:xfrm flipH="1">
            <a:off x="853691" y="3975099"/>
            <a:ext cx="163194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78" name="Line 10"/>
          <p:cNvSpPr>
            <a:spLocks noChangeShapeType="1"/>
          </p:cNvSpPr>
          <p:nvPr/>
        </p:nvSpPr>
        <p:spPr bwMode="auto">
          <a:xfrm>
            <a:off x="2504691" y="3644899"/>
            <a:ext cx="182244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79" name="Line 11"/>
          <p:cNvSpPr>
            <a:spLocks noChangeShapeType="1"/>
          </p:cNvSpPr>
          <p:nvPr/>
        </p:nvSpPr>
        <p:spPr bwMode="auto">
          <a:xfrm>
            <a:off x="3129107" y="3651250"/>
            <a:ext cx="0" cy="9731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80" name="Text Box 12"/>
          <p:cNvSpPr txBox="1">
            <a:spLocks noChangeArrowheads="1"/>
          </p:cNvSpPr>
          <p:nvPr/>
        </p:nvSpPr>
        <p:spPr bwMode="auto">
          <a:xfrm>
            <a:off x="544657" y="4494212"/>
            <a:ext cx="4804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135181" name="Text Box 13"/>
          <p:cNvSpPr txBox="1">
            <a:spLocks noChangeArrowheads="1"/>
          </p:cNvSpPr>
          <p:nvPr/>
        </p:nvSpPr>
        <p:spPr bwMode="auto">
          <a:xfrm>
            <a:off x="1035724" y="5164137"/>
            <a:ext cx="4804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135182" name="Text Box 14"/>
          <p:cNvSpPr txBox="1">
            <a:spLocks noChangeArrowheads="1"/>
          </p:cNvSpPr>
          <p:nvPr/>
        </p:nvSpPr>
        <p:spPr bwMode="auto">
          <a:xfrm>
            <a:off x="2130041" y="2643187"/>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sp>
        <p:nvSpPr>
          <p:cNvPr id="135183" name="Text Box 15"/>
          <p:cNvSpPr txBox="1">
            <a:spLocks noChangeArrowheads="1"/>
          </p:cNvSpPr>
          <p:nvPr/>
        </p:nvSpPr>
        <p:spPr bwMode="auto">
          <a:xfrm>
            <a:off x="737274" y="3687762"/>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D</a:t>
            </a:r>
          </a:p>
        </p:txBody>
      </p:sp>
      <p:sp>
        <p:nvSpPr>
          <p:cNvPr id="135184" name="Text Box 16"/>
          <p:cNvSpPr txBox="1">
            <a:spLocks noChangeArrowheads="1"/>
          </p:cNvSpPr>
          <p:nvPr/>
        </p:nvSpPr>
        <p:spPr bwMode="auto">
          <a:xfrm>
            <a:off x="3954607" y="3327399"/>
            <a:ext cx="480484"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E</a:t>
            </a:r>
          </a:p>
        </p:txBody>
      </p:sp>
      <p:sp>
        <p:nvSpPr>
          <p:cNvPr id="135185" name="Text Box 17"/>
          <p:cNvSpPr txBox="1">
            <a:spLocks noChangeArrowheads="1"/>
          </p:cNvSpPr>
          <p:nvPr/>
        </p:nvSpPr>
        <p:spPr bwMode="auto">
          <a:xfrm>
            <a:off x="2773507" y="4227512"/>
            <a:ext cx="4804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F</a:t>
            </a:r>
          </a:p>
        </p:txBody>
      </p:sp>
      <p:grpSp>
        <p:nvGrpSpPr>
          <p:cNvPr id="2" name="Group 18"/>
          <p:cNvGrpSpPr>
            <a:grpSpLocks/>
          </p:cNvGrpSpPr>
          <p:nvPr/>
        </p:nvGrpSpPr>
        <p:grpSpPr bwMode="auto">
          <a:xfrm>
            <a:off x="2705774" y="3832224"/>
            <a:ext cx="336551" cy="252412"/>
            <a:chOff x="1587" y="2818"/>
            <a:chExt cx="159" cy="159"/>
          </a:xfrm>
        </p:grpSpPr>
        <p:sp>
          <p:nvSpPr>
            <p:cNvPr id="41011" name="Oval 19"/>
            <p:cNvSpPr>
              <a:spLocks noChangeArrowheads="1"/>
            </p:cNvSpPr>
            <p:nvPr/>
          </p:nvSpPr>
          <p:spPr bwMode="auto">
            <a:xfrm>
              <a:off x="1587" y="2818"/>
              <a:ext cx="159" cy="159"/>
            </a:xfrm>
            <a:prstGeom prst="ellipse">
              <a:avLst/>
            </a:prstGeom>
            <a:solidFill>
              <a:schemeClr val="accent2"/>
            </a:solidFill>
            <a:ln w="9525">
              <a:solidFill>
                <a:schemeClr val="tx1"/>
              </a:solidFill>
              <a:round/>
              <a:headEnd/>
              <a:tailEnd/>
            </a:ln>
          </p:spPr>
          <p:txBody>
            <a:bodyPr wrap="none" anchor="ctr"/>
            <a:lstStyle/>
            <a:p>
              <a:endParaRPr lang="zh-CN" altLang="en-US">
                <a:solidFill>
                  <a:schemeClr val="bg2">
                    <a:lumMod val="50000"/>
                  </a:schemeClr>
                </a:solidFill>
              </a:endParaRPr>
            </a:p>
          </p:txBody>
        </p:sp>
        <p:sp>
          <p:nvSpPr>
            <p:cNvPr id="41012" name="Oval 20"/>
            <p:cNvSpPr>
              <a:spLocks noChangeArrowheads="1"/>
            </p:cNvSpPr>
            <p:nvPr/>
          </p:nvSpPr>
          <p:spPr bwMode="auto">
            <a:xfrm>
              <a:off x="1655" y="2887"/>
              <a:ext cx="22" cy="22"/>
            </a:xfrm>
            <a:prstGeom prst="ellipse">
              <a:avLst/>
            </a:prstGeom>
            <a:solidFill>
              <a:schemeClr val="tx1"/>
            </a:solidFill>
            <a:ln w="9525">
              <a:solidFill>
                <a:schemeClr val="tx1"/>
              </a:solidFill>
              <a:round/>
              <a:headEnd/>
              <a:tailEnd/>
            </a:ln>
          </p:spPr>
          <p:txBody>
            <a:bodyPr wrap="none" anchor="ctr"/>
            <a:lstStyle/>
            <a:p>
              <a:endParaRPr lang="zh-CN" altLang="en-US">
                <a:solidFill>
                  <a:schemeClr val="bg2">
                    <a:lumMod val="50000"/>
                  </a:schemeClr>
                </a:solidFill>
              </a:endParaRPr>
            </a:p>
          </p:txBody>
        </p:sp>
      </p:grpSp>
      <p:sp>
        <p:nvSpPr>
          <p:cNvPr id="135189" name="Text Box 21"/>
          <p:cNvSpPr txBox="1">
            <a:spLocks noChangeArrowheads="1"/>
          </p:cNvSpPr>
          <p:nvPr/>
        </p:nvSpPr>
        <p:spPr bwMode="auto">
          <a:xfrm>
            <a:off x="5491307" y="3074986"/>
            <a:ext cx="529167"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A</a:t>
            </a:r>
          </a:p>
        </p:txBody>
      </p:sp>
      <p:sp>
        <p:nvSpPr>
          <p:cNvPr id="135190" name="Line 22"/>
          <p:cNvSpPr>
            <a:spLocks noChangeShapeType="1"/>
          </p:cNvSpPr>
          <p:nvPr/>
        </p:nvSpPr>
        <p:spPr bwMode="auto">
          <a:xfrm flipH="1">
            <a:off x="5192857" y="343534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91" name="Line 23"/>
          <p:cNvSpPr>
            <a:spLocks noChangeShapeType="1"/>
          </p:cNvSpPr>
          <p:nvPr/>
        </p:nvSpPr>
        <p:spPr bwMode="auto">
          <a:xfrm>
            <a:off x="6009890" y="3443286"/>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92" name="Text Box 24"/>
          <p:cNvSpPr txBox="1">
            <a:spLocks noChangeArrowheads="1"/>
          </p:cNvSpPr>
          <p:nvPr/>
        </p:nvSpPr>
        <p:spPr bwMode="auto">
          <a:xfrm>
            <a:off x="4866891" y="3651250"/>
            <a:ext cx="529167"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B</a:t>
            </a:r>
          </a:p>
        </p:txBody>
      </p:sp>
      <p:sp>
        <p:nvSpPr>
          <p:cNvPr id="135193" name="Line 25"/>
          <p:cNvSpPr>
            <a:spLocks noChangeShapeType="1"/>
          </p:cNvSpPr>
          <p:nvPr/>
        </p:nvSpPr>
        <p:spPr bwMode="auto">
          <a:xfrm flipH="1">
            <a:off x="4818207" y="401954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94" name="Line 26"/>
          <p:cNvSpPr>
            <a:spLocks noChangeShapeType="1"/>
          </p:cNvSpPr>
          <p:nvPr/>
        </p:nvSpPr>
        <p:spPr bwMode="auto">
          <a:xfrm>
            <a:off x="5154757" y="401954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95" name="Rectangle 27"/>
          <p:cNvSpPr>
            <a:spLocks noChangeArrowheads="1"/>
          </p:cNvSpPr>
          <p:nvPr/>
        </p:nvSpPr>
        <p:spPr bwMode="auto">
          <a:xfrm>
            <a:off x="4636174" y="4227511"/>
            <a:ext cx="383117" cy="287338"/>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5196" name="Rectangle 28"/>
          <p:cNvSpPr>
            <a:spLocks noChangeArrowheads="1"/>
          </p:cNvSpPr>
          <p:nvPr/>
        </p:nvSpPr>
        <p:spPr bwMode="auto">
          <a:xfrm>
            <a:off x="5203440" y="4227511"/>
            <a:ext cx="383117"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5197" name="Text Box 29"/>
          <p:cNvSpPr txBox="1">
            <a:spLocks noChangeArrowheads="1"/>
          </p:cNvSpPr>
          <p:nvPr/>
        </p:nvSpPr>
        <p:spPr bwMode="auto">
          <a:xfrm>
            <a:off x="6018358" y="3665536"/>
            <a:ext cx="529167"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C</a:t>
            </a:r>
          </a:p>
        </p:txBody>
      </p:sp>
      <p:sp>
        <p:nvSpPr>
          <p:cNvPr id="135198" name="Line 30"/>
          <p:cNvSpPr>
            <a:spLocks noChangeShapeType="1"/>
          </p:cNvSpPr>
          <p:nvPr/>
        </p:nvSpPr>
        <p:spPr bwMode="auto">
          <a:xfrm flipH="1">
            <a:off x="6018358" y="4048124"/>
            <a:ext cx="143933"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199" name="Line 31"/>
          <p:cNvSpPr>
            <a:spLocks noChangeShapeType="1"/>
          </p:cNvSpPr>
          <p:nvPr/>
        </p:nvSpPr>
        <p:spPr bwMode="auto">
          <a:xfrm>
            <a:off x="6547525" y="4048124"/>
            <a:ext cx="334433"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00" name="Text Box 32"/>
          <p:cNvSpPr txBox="1">
            <a:spLocks noChangeArrowheads="1"/>
          </p:cNvSpPr>
          <p:nvPr/>
        </p:nvSpPr>
        <p:spPr bwMode="auto">
          <a:xfrm>
            <a:off x="5779174" y="4286250"/>
            <a:ext cx="529167"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D</a:t>
            </a:r>
          </a:p>
        </p:txBody>
      </p:sp>
      <p:sp>
        <p:nvSpPr>
          <p:cNvPr id="135201" name="Text Box 33"/>
          <p:cNvSpPr txBox="1">
            <a:spLocks noChangeArrowheads="1"/>
          </p:cNvSpPr>
          <p:nvPr/>
        </p:nvSpPr>
        <p:spPr bwMode="auto">
          <a:xfrm>
            <a:off x="6691458" y="4264025"/>
            <a:ext cx="529167"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E</a:t>
            </a:r>
          </a:p>
        </p:txBody>
      </p:sp>
      <p:sp>
        <p:nvSpPr>
          <p:cNvPr id="135202" name="Line 34"/>
          <p:cNvSpPr>
            <a:spLocks noChangeShapeType="1"/>
          </p:cNvSpPr>
          <p:nvPr/>
        </p:nvSpPr>
        <p:spPr bwMode="auto">
          <a:xfrm flipH="1">
            <a:off x="5719907" y="466724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03" name="Line 35"/>
          <p:cNvSpPr>
            <a:spLocks noChangeShapeType="1"/>
          </p:cNvSpPr>
          <p:nvPr/>
        </p:nvSpPr>
        <p:spPr bwMode="auto">
          <a:xfrm>
            <a:off x="6056457" y="466724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04" name="Rectangle 36"/>
          <p:cNvSpPr>
            <a:spLocks noChangeArrowheads="1"/>
          </p:cNvSpPr>
          <p:nvPr/>
        </p:nvSpPr>
        <p:spPr bwMode="auto">
          <a:xfrm>
            <a:off x="5537874" y="4875211"/>
            <a:ext cx="383117" cy="287338"/>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5205" name="Rectangle 37"/>
          <p:cNvSpPr>
            <a:spLocks noChangeArrowheads="1"/>
          </p:cNvSpPr>
          <p:nvPr/>
        </p:nvSpPr>
        <p:spPr bwMode="auto">
          <a:xfrm>
            <a:off x="6105140" y="4875211"/>
            <a:ext cx="383117"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5206" name="Text Box 38"/>
          <p:cNvSpPr txBox="1">
            <a:spLocks noChangeArrowheads="1"/>
          </p:cNvSpPr>
          <p:nvPr/>
        </p:nvSpPr>
        <p:spPr bwMode="auto">
          <a:xfrm>
            <a:off x="7123258" y="4875211"/>
            <a:ext cx="529167"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latin typeface="Times New Roman" pitchFamily="18" charset="0"/>
              </a:rPr>
              <a:t>F</a:t>
            </a:r>
          </a:p>
        </p:txBody>
      </p:sp>
      <p:sp>
        <p:nvSpPr>
          <p:cNvPr id="135207" name="Line 39"/>
          <p:cNvSpPr>
            <a:spLocks noChangeShapeType="1"/>
          </p:cNvSpPr>
          <p:nvPr/>
        </p:nvSpPr>
        <p:spPr bwMode="auto">
          <a:xfrm flipH="1">
            <a:off x="6691457" y="4659311"/>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08" name="Line 40"/>
          <p:cNvSpPr>
            <a:spLocks noChangeShapeType="1"/>
          </p:cNvSpPr>
          <p:nvPr/>
        </p:nvSpPr>
        <p:spPr bwMode="auto">
          <a:xfrm>
            <a:off x="7028007" y="4659311"/>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09" name="Rectangle 41"/>
          <p:cNvSpPr>
            <a:spLocks noChangeArrowheads="1"/>
          </p:cNvSpPr>
          <p:nvPr/>
        </p:nvSpPr>
        <p:spPr bwMode="auto">
          <a:xfrm>
            <a:off x="6594091" y="4875211"/>
            <a:ext cx="383116"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5210" name="Line 42"/>
          <p:cNvSpPr>
            <a:spLocks noChangeShapeType="1"/>
          </p:cNvSpPr>
          <p:nvPr/>
        </p:nvSpPr>
        <p:spPr bwMode="auto">
          <a:xfrm flipH="1">
            <a:off x="7074573" y="525779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11" name="Line 43"/>
          <p:cNvSpPr>
            <a:spLocks noChangeShapeType="1"/>
          </p:cNvSpPr>
          <p:nvPr/>
        </p:nvSpPr>
        <p:spPr bwMode="auto">
          <a:xfrm>
            <a:off x="7411124" y="5257799"/>
            <a:ext cx="28786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5212" name="Rectangle 44"/>
          <p:cNvSpPr>
            <a:spLocks noChangeArrowheads="1"/>
          </p:cNvSpPr>
          <p:nvPr/>
        </p:nvSpPr>
        <p:spPr bwMode="auto">
          <a:xfrm>
            <a:off x="6892540" y="5465761"/>
            <a:ext cx="383117" cy="287338"/>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35213" name="Rectangle 45"/>
          <p:cNvSpPr>
            <a:spLocks noChangeArrowheads="1"/>
          </p:cNvSpPr>
          <p:nvPr/>
        </p:nvSpPr>
        <p:spPr bwMode="auto">
          <a:xfrm>
            <a:off x="7459807" y="5465761"/>
            <a:ext cx="383117"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grpSp>
        <p:nvGrpSpPr>
          <p:cNvPr id="3" name="Group 46"/>
          <p:cNvGrpSpPr>
            <a:grpSpLocks/>
          </p:cNvGrpSpPr>
          <p:nvPr/>
        </p:nvGrpSpPr>
        <p:grpSpPr bwMode="auto">
          <a:xfrm>
            <a:off x="8928100" y="3213100"/>
            <a:ext cx="2736851" cy="2706688"/>
            <a:chOff x="4218" y="2024"/>
            <a:chExt cx="1293" cy="1705"/>
          </a:xfrm>
        </p:grpSpPr>
        <p:sp>
          <p:nvSpPr>
            <p:cNvPr id="41005" name="Rectangle 47"/>
            <p:cNvSpPr>
              <a:spLocks noChangeArrowheads="1"/>
            </p:cNvSpPr>
            <p:nvPr/>
          </p:nvSpPr>
          <p:spPr bwMode="auto">
            <a:xfrm>
              <a:off x="4241" y="2024"/>
              <a:ext cx="657" cy="658"/>
            </a:xfrm>
            <a:prstGeom prst="rect">
              <a:avLst/>
            </a:prstGeom>
            <a:solidFill>
              <a:schemeClr val="accent1"/>
            </a:solidFill>
            <a:ln w="9525">
              <a:solidFill>
                <a:schemeClr val="bg1"/>
              </a:solidFill>
              <a:miter lim="800000"/>
              <a:headEnd/>
              <a:tailEnd/>
            </a:ln>
          </p:spPr>
          <p:txBody>
            <a:bodyPr wrap="none" anchor="ctr"/>
            <a:lstStyle/>
            <a:p>
              <a:endParaRPr lang="zh-CN" altLang="en-US">
                <a:solidFill>
                  <a:schemeClr val="bg2">
                    <a:lumMod val="50000"/>
                  </a:schemeClr>
                </a:solidFill>
              </a:endParaRPr>
            </a:p>
          </p:txBody>
        </p:sp>
        <p:sp>
          <p:nvSpPr>
            <p:cNvPr id="41006" name="Freeform 48"/>
            <p:cNvSpPr>
              <a:spLocks/>
            </p:cNvSpPr>
            <p:nvPr/>
          </p:nvSpPr>
          <p:spPr bwMode="auto">
            <a:xfrm>
              <a:off x="4218" y="2319"/>
              <a:ext cx="1293" cy="1066"/>
            </a:xfrm>
            <a:custGeom>
              <a:avLst/>
              <a:gdLst>
                <a:gd name="T0" fmla="*/ 0 w 1293"/>
                <a:gd name="T1" fmla="*/ 1066 h 1066"/>
                <a:gd name="T2" fmla="*/ 0 w 1293"/>
                <a:gd name="T3" fmla="*/ 612 h 1066"/>
                <a:gd name="T4" fmla="*/ 817 w 1293"/>
                <a:gd name="T5" fmla="*/ 612 h 1066"/>
                <a:gd name="T6" fmla="*/ 817 w 1293"/>
                <a:gd name="T7" fmla="*/ 0 h 1066"/>
                <a:gd name="T8" fmla="*/ 1293 w 1293"/>
                <a:gd name="T9" fmla="*/ 0 h 1066"/>
                <a:gd name="T10" fmla="*/ 1293 w 1293"/>
                <a:gd name="T11" fmla="*/ 1066 h 1066"/>
                <a:gd name="T12" fmla="*/ 0 w 1293"/>
                <a:gd name="T13" fmla="*/ 1066 h 1066"/>
                <a:gd name="T14" fmla="*/ 0 60000 65536"/>
                <a:gd name="T15" fmla="*/ 0 60000 65536"/>
                <a:gd name="T16" fmla="*/ 0 60000 65536"/>
                <a:gd name="T17" fmla="*/ 0 60000 65536"/>
                <a:gd name="T18" fmla="*/ 0 60000 65536"/>
                <a:gd name="T19" fmla="*/ 0 60000 65536"/>
                <a:gd name="T20" fmla="*/ 0 60000 65536"/>
                <a:gd name="T21" fmla="*/ 0 w 1293"/>
                <a:gd name="T22" fmla="*/ 0 h 1066"/>
                <a:gd name="T23" fmla="*/ 1293 w 1293"/>
                <a:gd name="T24" fmla="*/ 1066 h 1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3" h="1066">
                  <a:moveTo>
                    <a:pt x="0" y="1066"/>
                  </a:moveTo>
                  <a:lnTo>
                    <a:pt x="0" y="612"/>
                  </a:lnTo>
                  <a:lnTo>
                    <a:pt x="817" y="612"/>
                  </a:lnTo>
                  <a:lnTo>
                    <a:pt x="817" y="0"/>
                  </a:lnTo>
                  <a:lnTo>
                    <a:pt x="1293" y="0"/>
                  </a:lnTo>
                  <a:lnTo>
                    <a:pt x="1293" y="1066"/>
                  </a:lnTo>
                  <a:lnTo>
                    <a:pt x="0" y="1066"/>
                  </a:lnTo>
                  <a:close/>
                </a:path>
              </a:pathLst>
            </a:custGeom>
            <a:solidFill>
              <a:schemeClr val="accent1"/>
            </a:solidFill>
            <a:ln w="9525">
              <a:solidFill>
                <a:schemeClr val="bg1"/>
              </a:solidFill>
              <a:round/>
              <a:headEnd/>
              <a:tailEnd/>
            </a:ln>
          </p:spPr>
          <p:txBody>
            <a:bodyPr/>
            <a:lstStyle/>
            <a:p>
              <a:endParaRPr lang="zh-CN" altLang="en-US">
                <a:solidFill>
                  <a:schemeClr val="bg2">
                    <a:lumMod val="50000"/>
                  </a:schemeClr>
                </a:solidFill>
              </a:endParaRPr>
            </a:p>
          </p:txBody>
        </p:sp>
        <p:sp>
          <p:nvSpPr>
            <p:cNvPr id="41007" name="Rectangle 49"/>
            <p:cNvSpPr>
              <a:spLocks noChangeArrowheads="1"/>
            </p:cNvSpPr>
            <p:nvPr/>
          </p:nvSpPr>
          <p:spPr bwMode="auto">
            <a:xfrm>
              <a:off x="4309" y="2091"/>
              <a:ext cx="522" cy="522"/>
            </a:xfrm>
            <a:prstGeom prst="rect">
              <a:avLst/>
            </a:prstGeom>
            <a:noFill/>
            <a:ln w="9525">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41008" name="Freeform 50"/>
            <p:cNvSpPr>
              <a:spLocks/>
            </p:cNvSpPr>
            <p:nvPr/>
          </p:nvSpPr>
          <p:spPr bwMode="auto">
            <a:xfrm>
              <a:off x="4309" y="2409"/>
              <a:ext cx="1111" cy="885"/>
            </a:xfrm>
            <a:custGeom>
              <a:avLst/>
              <a:gdLst>
                <a:gd name="T0" fmla="*/ 0 w 1111"/>
                <a:gd name="T1" fmla="*/ 613 h 885"/>
                <a:gd name="T2" fmla="*/ 816 w 1111"/>
                <a:gd name="T3" fmla="*/ 613 h 885"/>
                <a:gd name="T4" fmla="*/ 816 w 1111"/>
                <a:gd name="T5" fmla="*/ 0 h 885"/>
                <a:gd name="T6" fmla="*/ 1111 w 1111"/>
                <a:gd name="T7" fmla="*/ 0 h 885"/>
                <a:gd name="T8" fmla="*/ 1111 w 1111"/>
                <a:gd name="T9" fmla="*/ 885 h 885"/>
                <a:gd name="T10" fmla="*/ 0 w 1111"/>
                <a:gd name="T11" fmla="*/ 885 h 885"/>
                <a:gd name="T12" fmla="*/ 0 w 1111"/>
                <a:gd name="T13" fmla="*/ 613 h 885"/>
                <a:gd name="T14" fmla="*/ 0 60000 65536"/>
                <a:gd name="T15" fmla="*/ 0 60000 65536"/>
                <a:gd name="T16" fmla="*/ 0 60000 65536"/>
                <a:gd name="T17" fmla="*/ 0 60000 65536"/>
                <a:gd name="T18" fmla="*/ 0 60000 65536"/>
                <a:gd name="T19" fmla="*/ 0 60000 65536"/>
                <a:gd name="T20" fmla="*/ 0 60000 65536"/>
                <a:gd name="T21" fmla="*/ 0 w 1111"/>
                <a:gd name="T22" fmla="*/ 0 h 885"/>
                <a:gd name="T23" fmla="*/ 1111 w 1111"/>
                <a:gd name="T24" fmla="*/ 885 h 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1" h="885">
                  <a:moveTo>
                    <a:pt x="0" y="613"/>
                  </a:moveTo>
                  <a:lnTo>
                    <a:pt x="816" y="613"/>
                  </a:lnTo>
                  <a:lnTo>
                    <a:pt x="816" y="0"/>
                  </a:lnTo>
                  <a:lnTo>
                    <a:pt x="1111" y="0"/>
                  </a:lnTo>
                  <a:lnTo>
                    <a:pt x="1111" y="885"/>
                  </a:lnTo>
                  <a:lnTo>
                    <a:pt x="0" y="885"/>
                  </a:lnTo>
                  <a:lnTo>
                    <a:pt x="0" y="613"/>
                  </a:lnTo>
                  <a:close/>
                </a:path>
              </a:pathLst>
            </a:custGeom>
            <a:noFill/>
            <a:ln w="9525" cap="flat">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41009" name="Oval 51"/>
            <p:cNvSpPr>
              <a:spLocks noChangeArrowheads="1"/>
            </p:cNvSpPr>
            <p:nvPr/>
          </p:nvSpPr>
          <p:spPr bwMode="auto">
            <a:xfrm>
              <a:off x="4980" y="2592"/>
              <a:ext cx="34" cy="45"/>
            </a:xfrm>
            <a:prstGeom prst="ellipse">
              <a:avLst/>
            </a:prstGeom>
            <a:solidFill>
              <a:schemeClr val="tx1"/>
            </a:solidFill>
            <a:ln w="9525">
              <a:solidFill>
                <a:schemeClr val="tx1"/>
              </a:solidFill>
              <a:round/>
              <a:headEnd/>
              <a:tailEnd/>
            </a:ln>
          </p:spPr>
          <p:txBody>
            <a:bodyPr wrap="none" anchor="ctr"/>
            <a:lstStyle/>
            <a:p>
              <a:endParaRPr lang="zh-CN" altLang="en-US">
                <a:solidFill>
                  <a:schemeClr val="bg2">
                    <a:lumMod val="50000"/>
                  </a:schemeClr>
                </a:solidFill>
              </a:endParaRPr>
            </a:p>
          </p:txBody>
        </p:sp>
        <p:sp>
          <p:nvSpPr>
            <p:cNvPr id="41010" name="Text Box 52"/>
            <p:cNvSpPr txBox="1">
              <a:spLocks noChangeArrowheads="1"/>
            </p:cNvSpPr>
            <p:nvPr/>
          </p:nvSpPr>
          <p:spPr bwMode="auto">
            <a:xfrm>
              <a:off x="4558" y="3498"/>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简化近似</a:t>
              </a:r>
            </a:p>
          </p:txBody>
        </p:sp>
      </p:grpSp>
      <p:sp>
        <p:nvSpPr>
          <p:cNvPr id="54"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546892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17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5180"/>
                                        </p:tgtEl>
                                        <p:attrNameLst>
                                          <p:attrName>style.visibility</p:attrName>
                                        </p:attrNameLst>
                                      </p:cBhvr>
                                      <p:to>
                                        <p:strVal val="visible"/>
                                      </p:to>
                                    </p:set>
                                    <p:animEffect transition="in" filter="wipe(left)">
                                      <p:cBhvr>
                                        <p:cTn id="17" dur="500"/>
                                        <p:tgtEl>
                                          <p:spTgt spid="13518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35174"/>
                                        </p:tgtEl>
                                        <p:attrNameLst>
                                          <p:attrName>style.visibility</p:attrName>
                                        </p:attrNameLst>
                                      </p:cBhvr>
                                      <p:to>
                                        <p:strVal val="visible"/>
                                      </p:to>
                                    </p:set>
                                    <p:animEffect transition="in" filter="wipe(left)">
                                      <p:cBhvr>
                                        <p:cTn id="20" dur="500"/>
                                        <p:tgtEl>
                                          <p:spTgt spid="1351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5175"/>
                                        </p:tgtEl>
                                        <p:attrNameLst>
                                          <p:attrName>style.visibility</p:attrName>
                                        </p:attrNameLst>
                                      </p:cBhvr>
                                      <p:to>
                                        <p:strVal val="visible"/>
                                      </p:to>
                                    </p:set>
                                    <p:animEffect transition="in" filter="wipe(up)">
                                      <p:cBhvr>
                                        <p:cTn id="25" dur="500"/>
                                        <p:tgtEl>
                                          <p:spTgt spid="13517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5181"/>
                                        </p:tgtEl>
                                        <p:attrNameLst>
                                          <p:attrName>style.visibility</p:attrName>
                                        </p:attrNameLst>
                                      </p:cBhvr>
                                      <p:to>
                                        <p:strVal val="visible"/>
                                      </p:to>
                                    </p:set>
                                    <p:animEffect transition="in" filter="wipe(up)">
                                      <p:cBhvr>
                                        <p:cTn id="28" dur="500"/>
                                        <p:tgtEl>
                                          <p:spTgt spid="13518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5176"/>
                                        </p:tgtEl>
                                        <p:attrNameLst>
                                          <p:attrName>style.visibility</p:attrName>
                                        </p:attrNameLst>
                                      </p:cBhvr>
                                      <p:to>
                                        <p:strVal val="visible"/>
                                      </p:to>
                                    </p:set>
                                    <p:animEffect transition="in" filter="wipe(down)">
                                      <p:cBhvr>
                                        <p:cTn id="33" dur="500"/>
                                        <p:tgtEl>
                                          <p:spTgt spid="13517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35182"/>
                                        </p:tgtEl>
                                        <p:attrNameLst>
                                          <p:attrName>style.visibility</p:attrName>
                                        </p:attrNameLst>
                                      </p:cBhvr>
                                      <p:to>
                                        <p:strVal val="visible"/>
                                      </p:to>
                                    </p:set>
                                    <p:animEffect transition="in" filter="wipe(down)">
                                      <p:cBhvr>
                                        <p:cTn id="36" dur="500"/>
                                        <p:tgtEl>
                                          <p:spTgt spid="13518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35177"/>
                                        </p:tgtEl>
                                        <p:attrNameLst>
                                          <p:attrName>style.visibility</p:attrName>
                                        </p:attrNameLst>
                                      </p:cBhvr>
                                      <p:to>
                                        <p:strVal val="visible"/>
                                      </p:to>
                                    </p:set>
                                    <p:animEffect transition="in" filter="wipe(right)">
                                      <p:cBhvr>
                                        <p:cTn id="41" dur="500"/>
                                        <p:tgtEl>
                                          <p:spTgt spid="13517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35183"/>
                                        </p:tgtEl>
                                        <p:attrNameLst>
                                          <p:attrName>style.visibility</p:attrName>
                                        </p:attrNameLst>
                                      </p:cBhvr>
                                      <p:to>
                                        <p:strVal val="visible"/>
                                      </p:to>
                                    </p:set>
                                    <p:animEffect transition="in" filter="wipe(right)">
                                      <p:cBhvr>
                                        <p:cTn id="44" dur="500"/>
                                        <p:tgtEl>
                                          <p:spTgt spid="1351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5184"/>
                                        </p:tgtEl>
                                        <p:attrNameLst>
                                          <p:attrName>style.visibility</p:attrName>
                                        </p:attrNameLst>
                                      </p:cBhvr>
                                      <p:to>
                                        <p:strVal val="visible"/>
                                      </p:to>
                                    </p:set>
                                    <p:animEffect transition="in" filter="wipe(left)">
                                      <p:cBhvr>
                                        <p:cTn id="49" dur="500"/>
                                        <p:tgtEl>
                                          <p:spTgt spid="13518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5178"/>
                                        </p:tgtEl>
                                        <p:attrNameLst>
                                          <p:attrName>style.visibility</p:attrName>
                                        </p:attrNameLst>
                                      </p:cBhvr>
                                      <p:to>
                                        <p:strVal val="visible"/>
                                      </p:to>
                                    </p:set>
                                    <p:animEffect transition="in" filter="wipe(left)">
                                      <p:cBhvr>
                                        <p:cTn id="52" dur="500"/>
                                        <p:tgtEl>
                                          <p:spTgt spid="13517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5179"/>
                                        </p:tgtEl>
                                        <p:attrNameLst>
                                          <p:attrName>style.visibility</p:attrName>
                                        </p:attrNameLst>
                                      </p:cBhvr>
                                      <p:to>
                                        <p:strVal val="visible"/>
                                      </p:to>
                                    </p:set>
                                    <p:animEffect transition="in" filter="wipe(up)">
                                      <p:cBhvr>
                                        <p:cTn id="57" dur="500"/>
                                        <p:tgtEl>
                                          <p:spTgt spid="13517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35185"/>
                                        </p:tgtEl>
                                        <p:attrNameLst>
                                          <p:attrName>style.visibility</p:attrName>
                                        </p:attrNameLst>
                                      </p:cBhvr>
                                      <p:to>
                                        <p:strVal val="visible"/>
                                      </p:to>
                                    </p:set>
                                    <p:animEffect transition="in" filter="wipe(up)">
                                      <p:cBhvr>
                                        <p:cTn id="60" dur="500"/>
                                        <p:tgtEl>
                                          <p:spTgt spid="13518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518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135190"/>
                                        </p:tgtEl>
                                        <p:attrNameLst>
                                          <p:attrName>style.visibility</p:attrName>
                                        </p:attrNameLst>
                                      </p:cBhvr>
                                      <p:to>
                                        <p:strVal val="visible"/>
                                      </p:to>
                                    </p:set>
                                    <p:animEffect transition="in" filter="wipe(up)">
                                      <p:cBhvr>
                                        <p:cTn id="69" dur="500"/>
                                        <p:tgtEl>
                                          <p:spTgt spid="135190"/>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35191"/>
                                        </p:tgtEl>
                                        <p:attrNameLst>
                                          <p:attrName>style.visibility</p:attrName>
                                        </p:attrNameLst>
                                      </p:cBhvr>
                                      <p:to>
                                        <p:strVal val="visible"/>
                                      </p:to>
                                    </p:set>
                                    <p:animEffect transition="in" filter="wipe(up)">
                                      <p:cBhvr>
                                        <p:cTn id="72" dur="500"/>
                                        <p:tgtEl>
                                          <p:spTgt spid="13519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5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519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35193"/>
                                        </p:tgtEl>
                                        <p:attrNameLst>
                                          <p:attrName>style.visibility</p:attrName>
                                        </p:attrNameLst>
                                      </p:cBhvr>
                                      <p:to>
                                        <p:strVal val="visible"/>
                                      </p:to>
                                    </p:set>
                                    <p:animEffect transition="in" filter="wipe(up)">
                                      <p:cBhvr>
                                        <p:cTn id="83" dur="500"/>
                                        <p:tgtEl>
                                          <p:spTgt spid="13519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135194"/>
                                        </p:tgtEl>
                                        <p:attrNameLst>
                                          <p:attrName>style.visibility</p:attrName>
                                        </p:attrNameLst>
                                      </p:cBhvr>
                                      <p:to>
                                        <p:strVal val="visible"/>
                                      </p:to>
                                    </p:set>
                                    <p:animEffect transition="in" filter="wipe(up)">
                                      <p:cBhvr>
                                        <p:cTn id="86" dur="500"/>
                                        <p:tgtEl>
                                          <p:spTgt spid="13519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51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5196"/>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35198"/>
                                        </p:tgtEl>
                                        <p:attrNameLst>
                                          <p:attrName>style.visibility</p:attrName>
                                        </p:attrNameLst>
                                      </p:cBhvr>
                                      <p:to>
                                        <p:strVal val="visible"/>
                                      </p:to>
                                    </p:set>
                                    <p:animEffect transition="in" filter="wipe(up)">
                                      <p:cBhvr>
                                        <p:cTn id="97" dur="500"/>
                                        <p:tgtEl>
                                          <p:spTgt spid="135198"/>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35199"/>
                                        </p:tgtEl>
                                        <p:attrNameLst>
                                          <p:attrName>style.visibility</p:attrName>
                                        </p:attrNameLst>
                                      </p:cBhvr>
                                      <p:to>
                                        <p:strVal val="visible"/>
                                      </p:to>
                                    </p:set>
                                    <p:animEffect transition="in" filter="wipe(up)">
                                      <p:cBhvr>
                                        <p:cTn id="100" dur="500"/>
                                        <p:tgtEl>
                                          <p:spTgt spid="13519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520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5201"/>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135202"/>
                                        </p:tgtEl>
                                        <p:attrNameLst>
                                          <p:attrName>style.visibility</p:attrName>
                                        </p:attrNameLst>
                                      </p:cBhvr>
                                      <p:to>
                                        <p:strVal val="visible"/>
                                      </p:to>
                                    </p:set>
                                    <p:animEffect transition="in" filter="wipe(up)">
                                      <p:cBhvr>
                                        <p:cTn id="111" dur="500"/>
                                        <p:tgtEl>
                                          <p:spTgt spid="135202"/>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135203"/>
                                        </p:tgtEl>
                                        <p:attrNameLst>
                                          <p:attrName>style.visibility</p:attrName>
                                        </p:attrNameLst>
                                      </p:cBhvr>
                                      <p:to>
                                        <p:strVal val="visible"/>
                                      </p:to>
                                    </p:set>
                                    <p:animEffect transition="in" filter="wipe(up)">
                                      <p:cBhvr>
                                        <p:cTn id="114" dur="500"/>
                                        <p:tgtEl>
                                          <p:spTgt spid="135203"/>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520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520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135207"/>
                                        </p:tgtEl>
                                        <p:attrNameLst>
                                          <p:attrName>style.visibility</p:attrName>
                                        </p:attrNameLst>
                                      </p:cBhvr>
                                      <p:to>
                                        <p:strVal val="visible"/>
                                      </p:to>
                                    </p:set>
                                    <p:animEffect transition="in" filter="wipe(up)">
                                      <p:cBhvr>
                                        <p:cTn id="125" dur="500"/>
                                        <p:tgtEl>
                                          <p:spTgt spid="135207"/>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35208"/>
                                        </p:tgtEl>
                                        <p:attrNameLst>
                                          <p:attrName>style.visibility</p:attrName>
                                        </p:attrNameLst>
                                      </p:cBhvr>
                                      <p:to>
                                        <p:strVal val="visible"/>
                                      </p:to>
                                    </p:set>
                                    <p:animEffect transition="in" filter="wipe(up)">
                                      <p:cBhvr>
                                        <p:cTn id="128" dur="500"/>
                                        <p:tgtEl>
                                          <p:spTgt spid="135208"/>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3520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206"/>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1" fill="hold" grpId="0" nodeType="clickEffect">
                                  <p:stCondLst>
                                    <p:cond delay="0"/>
                                  </p:stCondLst>
                                  <p:childTnLst>
                                    <p:set>
                                      <p:cBhvr>
                                        <p:cTn id="138" dur="1" fill="hold">
                                          <p:stCondLst>
                                            <p:cond delay="0"/>
                                          </p:stCondLst>
                                        </p:cTn>
                                        <p:tgtEl>
                                          <p:spTgt spid="135210"/>
                                        </p:tgtEl>
                                        <p:attrNameLst>
                                          <p:attrName>style.visibility</p:attrName>
                                        </p:attrNameLst>
                                      </p:cBhvr>
                                      <p:to>
                                        <p:strVal val="visible"/>
                                      </p:to>
                                    </p:set>
                                    <p:animEffect transition="in" filter="wipe(up)">
                                      <p:cBhvr>
                                        <p:cTn id="139" dur="500"/>
                                        <p:tgtEl>
                                          <p:spTgt spid="135210"/>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135211"/>
                                        </p:tgtEl>
                                        <p:attrNameLst>
                                          <p:attrName>style.visibility</p:attrName>
                                        </p:attrNameLst>
                                      </p:cBhvr>
                                      <p:to>
                                        <p:strVal val="visible"/>
                                      </p:to>
                                    </p:set>
                                    <p:animEffect transition="in" filter="wipe(up)">
                                      <p:cBhvr>
                                        <p:cTn id="142" dur="500"/>
                                        <p:tgtEl>
                                          <p:spTgt spid="135211"/>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52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5213"/>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0" presetClass="entr" presetSubtype="0" fill="hold" nodeType="clickEffect">
                                  <p:stCondLst>
                                    <p:cond delay="0"/>
                                  </p:stCondLst>
                                  <p:childTnLst>
                                    <p:set>
                                      <p:cBhvr>
                                        <p:cTn id="152" dur="1" fill="hold">
                                          <p:stCondLst>
                                            <p:cond delay="0"/>
                                          </p:stCondLst>
                                        </p:cTn>
                                        <p:tgtEl>
                                          <p:spTgt spid="3"/>
                                        </p:tgtEl>
                                        <p:attrNameLst>
                                          <p:attrName>style.visibility</p:attrName>
                                        </p:attrNameLst>
                                      </p:cBhvr>
                                      <p:to>
                                        <p:strVal val="visible"/>
                                      </p:to>
                                    </p:set>
                                    <p:animEffect transition="in" filter="fade">
                                      <p:cBhvr>
                                        <p:cTn id="1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135173" grpId="0" animBg="1"/>
      <p:bldP spid="135174" grpId="0" animBg="1"/>
      <p:bldP spid="135175" grpId="0" animBg="1"/>
      <p:bldP spid="135176" grpId="0" animBg="1"/>
      <p:bldP spid="135177" grpId="0" animBg="1"/>
      <p:bldP spid="135178" grpId="0" animBg="1"/>
      <p:bldP spid="135179" grpId="0" animBg="1"/>
      <p:bldP spid="135180" grpId="0"/>
      <p:bldP spid="135181" grpId="0"/>
      <p:bldP spid="135182" grpId="0"/>
      <p:bldP spid="135183" grpId="0"/>
      <p:bldP spid="135184" grpId="0"/>
      <p:bldP spid="135185" grpId="0"/>
      <p:bldP spid="135189" grpId="0" animBg="1"/>
      <p:bldP spid="135190" grpId="0" animBg="1"/>
      <p:bldP spid="135191" grpId="0" animBg="1"/>
      <p:bldP spid="135192" grpId="0" animBg="1"/>
      <p:bldP spid="135193" grpId="0" animBg="1"/>
      <p:bldP spid="135194" grpId="0" animBg="1"/>
      <p:bldP spid="135195" grpId="0" animBg="1"/>
      <p:bldP spid="135196" grpId="0" animBg="1"/>
      <p:bldP spid="135197" grpId="0" animBg="1"/>
      <p:bldP spid="135198" grpId="0" animBg="1"/>
      <p:bldP spid="135199" grpId="0" animBg="1"/>
      <p:bldP spid="135200" grpId="0" animBg="1"/>
      <p:bldP spid="135201" grpId="0" animBg="1"/>
      <p:bldP spid="135202" grpId="0" animBg="1"/>
      <p:bldP spid="135203" grpId="0" animBg="1"/>
      <p:bldP spid="135204" grpId="0" animBg="1"/>
      <p:bldP spid="135205" grpId="0" animBg="1"/>
      <p:bldP spid="135206" grpId="0" animBg="1"/>
      <p:bldP spid="135207" grpId="0" animBg="1"/>
      <p:bldP spid="135208" grpId="0" animBg="1"/>
      <p:bldP spid="135209" grpId="0" animBg="1"/>
      <p:bldP spid="135210" grpId="0" animBg="1"/>
      <p:bldP spid="135211" grpId="0" animBg="1"/>
      <p:bldP spid="135212" grpId="0" animBg="1"/>
      <p:bldP spid="1352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sz="half" idx="1"/>
          </p:nvPr>
        </p:nvSpPr>
        <p:spPr>
          <a:xfrm>
            <a:off x="767408" y="1447007"/>
            <a:ext cx="9408584" cy="4614862"/>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尖角处的额外倾斜面</a:t>
            </a: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lvl="1">
              <a:spcBef>
                <a:spcPct val="40000"/>
              </a:spcBef>
            </a:pPr>
            <a:endParaRPr lang="zh-CN" altLang="en-US" sz="24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en-US" altLang="zh-CN" sz="2800" dirty="0" smtClean="0">
              <a:latin typeface="Times New Roman" pitchFamily="18" charset="0"/>
            </a:endParaRPr>
          </a:p>
        </p:txBody>
      </p:sp>
      <p:sp>
        <p:nvSpPr>
          <p:cNvPr id="41988" name="Freeform 4"/>
          <p:cNvSpPr>
            <a:spLocks/>
          </p:cNvSpPr>
          <p:nvPr/>
        </p:nvSpPr>
        <p:spPr bwMode="auto">
          <a:xfrm>
            <a:off x="2351616" y="4038368"/>
            <a:ext cx="3119967" cy="1187450"/>
          </a:xfrm>
          <a:custGeom>
            <a:avLst/>
            <a:gdLst>
              <a:gd name="T0" fmla="*/ 2147483647 w 1474"/>
              <a:gd name="T1" fmla="*/ 2147483647 h 748"/>
              <a:gd name="T2" fmla="*/ 2147483647 w 1474"/>
              <a:gd name="T3" fmla="*/ 2147483647 h 748"/>
              <a:gd name="T4" fmla="*/ 2147483647 w 1474"/>
              <a:gd name="T5" fmla="*/ 0 h 748"/>
              <a:gd name="T6" fmla="*/ 2147483647 w 1474"/>
              <a:gd name="T7" fmla="*/ 0 h 748"/>
              <a:gd name="T8" fmla="*/ 2147483647 w 1474"/>
              <a:gd name="T9" fmla="*/ 2147483647 h 748"/>
              <a:gd name="T10" fmla="*/ 0 w 1474"/>
              <a:gd name="T11" fmla="*/ 2147483647 h 748"/>
              <a:gd name="T12" fmla="*/ 2147483647 w 1474"/>
              <a:gd name="T13" fmla="*/ 2147483647 h 748"/>
              <a:gd name="T14" fmla="*/ 0 60000 65536"/>
              <a:gd name="T15" fmla="*/ 0 60000 65536"/>
              <a:gd name="T16" fmla="*/ 0 60000 65536"/>
              <a:gd name="T17" fmla="*/ 0 60000 65536"/>
              <a:gd name="T18" fmla="*/ 0 60000 65536"/>
              <a:gd name="T19" fmla="*/ 0 60000 65536"/>
              <a:gd name="T20" fmla="*/ 0 60000 65536"/>
              <a:gd name="T21" fmla="*/ 0 w 1474"/>
              <a:gd name="T22" fmla="*/ 0 h 748"/>
              <a:gd name="T23" fmla="*/ 1474 w 1474"/>
              <a:gd name="T24" fmla="*/ 748 h 7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4" h="748">
                <a:moveTo>
                  <a:pt x="23" y="385"/>
                </a:moveTo>
                <a:lnTo>
                  <a:pt x="884" y="385"/>
                </a:lnTo>
                <a:lnTo>
                  <a:pt x="612" y="0"/>
                </a:lnTo>
                <a:lnTo>
                  <a:pt x="1474" y="0"/>
                </a:lnTo>
                <a:lnTo>
                  <a:pt x="1474" y="748"/>
                </a:lnTo>
                <a:lnTo>
                  <a:pt x="0" y="748"/>
                </a:lnTo>
                <a:lnTo>
                  <a:pt x="23" y="385"/>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137221" name="Oval 5"/>
          <p:cNvSpPr>
            <a:spLocks noChangeArrowheads="1"/>
          </p:cNvSpPr>
          <p:nvPr/>
        </p:nvSpPr>
        <p:spPr bwMode="auto">
          <a:xfrm>
            <a:off x="4788654" y="2949150"/>
            <a:ext cx="648000" cy="64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41990" name="Line 6"/>
          <p:cNvSpPr>
            <a:spLocks noChangeShapeType="1"/>
          </p:cNvSpPr>
          <p:nvPr/>
        </p:nvSpPr>
        <p:spPr bwMode="auto">
          <a:xfrm>
            <a:off x="3166533" y="3749443"/>
            <a:ext cx="2590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23" name="Oval 7"/>
          <p:cNvSpPr>
            <a:spLocks noChangeArrowheads="1"/>
          </p:cNvSpPr>
          <p:nvPr/>
        </p:nvSpPr>
        <p:spPr bwMode="auto">
          <a:xfrm>
            <a:off x="2184399" y="2877150"/>
            <a:ext cx="648000" cy="64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7224" name="Line 8"/>
          <p:cNvSpPr>
            <a:spLocks noChangeShapeType="1"/>
          </p:cNvSpPr>
          <p:nvPr/>
        </p:nvSpPr>
        <p:spPr bwMode="auto">
          <a:xfrm flipH="1">
            <a:off x="2802467" y="3749444"/>
            <a:ext cx="336549" cy="612775"/>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25" name="Line 9"/>
          <p:cNvSpPr>
            <a:spLocks noChangeShapeType="1"/>
          </p:cNvSpPr>
          <p:nvPr/>
        </p:nvSpPr>
        <p:spPr bwMode="auto">
          <a:xfrm flipH="1" flipV="1">
            <a:off x="3839633" y="3246205"/>
            <a:ext cx="575733" cy="503238"/>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26" name="Line 10"/>
          <p:cNvSpPr>
            <a:spLocks noChangeShapeType="1"/>
          </p:cNvSpPr>
          <p:nvPr/>
        </p:nvSpPr>
        <p:spPr bwMode="auto">
          <a:xfrm flipH="1" flipV="1">
            <a:off x="2544233" y="3246205"/>
            <a:ext cx="575733" cy="503238"/>
          </a:xfrm>
          <a:prstGeom prst="line">
            <a:avLst/>
          </a:prstGeom>
          <a:noFill/>
          <a:ln w="9525">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1995" name="Line 11"/>
          <p:cNvSpPr>
            <a:spLocks noChangeShapeType="1"/>
          </p:cNvSpPr>
          <p:nvPr/>
        </p:nvSpPr>
        <p:spPr bwMode="auto">
          <a:xfrm>
            <a:off x="3119967" y="3749444"/>
            <a:ext cx="1200149" cy="14049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1996" name="Line 12"/>
          <p:cNvSpPr>
            <a:spLocks noChangeShapeType="1"/>
          </p:cNvSpPr>
          <p:nvPr/>
        </p:nvSpPr>
        <p:spPr bwMode="auto">
          <a:xfrm>
            <a:off x="1822450" y="4329560"/>
            <a:ext cx="355388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29" name="Line 13"/>
          <p:cNvSpPr>
            <a:spLocks noChangeShapeType="1"/>
          </p:cNvSpPr>
          <p:nvPr/>
        </p:nvSpPr>
        <p:spPr bwMode="auto">
          <a:xfrm flipV="1">
            <a:off x="4415366" y="3246205"/>
            <a:ext cx="719667"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1998" name="Freeform 14"/>
          <p:cNvSpPr>
            <a:spLocks/>
          </p:cNvSpPr>
          <p:nvPr/>
        </p:nvSpPr>
        <p:spPr bwMode="auto">
          <a:xfrm>
            <a:off x="6652683" y="4059005"/>
            <a:ext cx="3119967" cy="1187450"/>
          </a:xfrm>
          <a:custGeom>
            <a:avLst/>
            <a:gdLst>
              <a:gd name="T0" fmla="*/ 2147483647 w 1474"/>
              <a:gd name="T1" fmla="*/ 2147483647 h 748"/>
              <a:gd name="T2" fmla="*/ 2147483647 w 1474"/>
              <a:gd name="T3" fmla="*/ 2147483647 h 748"/>
              <a:gd name="T4" fmla="*/ 2147483647 w 1474"/>
              <a:gd name="T5" fmla="*/ 0 h 748"/>
              <a:gd name="T6" fmla="*/ 2147483647 w 1474"/>
              <a:gd name="T7" fmla="*/ 0 h 748"/>
              <a:gd name="T8" fmla="*/ 2147483647 w 1474"/>
              <a:gd name="T9" fmla="*/ 2147483647 h 748"/>
              <a:gd name="T10" fmla="*/ 0 w 1474"/>
              <a:gd name="T11" fmla="*/ 2147483647 h 748"/>
              <a:gd name="T12" fmla="*/ 2147483647 w 1474"/>
              <a:gd name="T13" fmla="*/ 2147483647 h 748"/>
              <a:gd name="T14" fmla="*/ 0 60000 65536"/>
              <a:gd name="T15" fmla="*/ 0 60000 65536"/>
              <a:gd name="T16" fmla="*/ 0 60000 65536"/>
              <a:gd name="T17" fmla="*/ 0 60000 65536"/>
              <a:gd name="T18" fmla="*/ 0 60000 65536"/>
              <a:gd name="T19" fmla="*/ 0 60000 65536"/>
              <a:gd name="T20" fmla="*/ 0 60000 65536"/>
              <a:gd name="T21" fmla="*/ 0 w 1474"/>
              <a:gd name="T22" fmla="*/ 0 h 748"/>
              <a:gd name="T23" fmla="*/ 1474 w 1474"/>
              <a:gd name="T24" fmla="*/ 748 h 7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4" h="748">
                <a:moveTo>
                  <a:pt x="23" y="385"/>
                </a:moveTo>
                <a:lnTo>
                  <a:pt x="884" y="385"/>
                </a:lnTo>
                <a:lnTo>
                  <a:pt x="612" y="0"/>
                </a:lnTo>
                <a:lnTo>
                  <a:pt x="1474" y="0"/>
                </a:lnTo>
                <a:lnTo>
                  <a:pt x="1474" y="748"/>
                </a:lnTo>
                <a:lnTo>
                  <a:pt x="0" y="748"/>
                </a:lnTo>
                <a:lnTo>
                  <a:pt x="23" y="385"/>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41999" name="Line 15"/>
          <p:cNvSpPr>
            <a:spLocks noChangeShapeType="1"/>
          </p:cNvSpPr>
          <p:nvPr/>
        </p:nvSpPr>
        <p:spPr bwMode="auto">
          <a:xfrm>
            <a:off x="7440082" y="3784368"/>
            <a:ext cx="2590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32" name="Oval 16"/>
          <p:cNvSpPr>
            <a:spLocks noChangeArrowheads="1"/>
          </p:cNvSpPr>
          <p:nvPr/>
        </p:nvSpPr>
        <p:spPr bwMode="auto">
          <a:xfrm>
            <a:off x="6529427" y="2958320"/>
            <a:ext cx="648000" cy="64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137233" name="Line 17"/>
          <p:cNvSpPr>
            <a:spLocks noChangeShapeType="1"/>
          </p:cNvSpPr>
          <p:nvPr/>
        </p:nvSpPr>
        <p:spPr bwMode="auto">
          <a:xfrm flipH="1" flipV="1">
            <a:off x="6529427" y="3691693"/>
            <a:ext cx="1133574" cy="303084"/>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3" name="Line 19"/>
          <p:cNvSpPr>
            <a:spLocks noChangeShapeType="1"/>
          </p:cNvSpPr>
          <p:nvPr/>
        </p:nvSpPr>
        <p:spPr bwMode="auto">
          <a:xfrm>
            <a:off x="7393516" y="3784369"/>
            <a:ext cx="1200151" cy="14049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4" name="Line 20"/>
          <p:cNvSpPr>
            <a:spLocks noChangeShapeType="1"/>
          </p:cNvSpPr>
          <p:nvPr/>
        </p:nvSpPr>
        <p:spPr bwMode="auto">
          <a:xfrm>
            <a:off x="6095999" y="4397143"/>
            <a:ext cx="355388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7237" name="Line 21"/>
          <p:cNvSpPr>
            <a:spLocks noChangeShapeType="1"/>
          </p:cNvSpPr>
          <p:nvPr/>
        </p:nvSpPr>
        <p:spPr bwMode="auto">
          <a:xfrm flipV="1">
            <a:off x="7299173" y="2636912"/>
            <a:ext cx="1057540" cy="2015817"/>
          </a:xfrm>
          <a:prstGeom prst="line">
            <a:avLst/>
          </a:prstGeom>
          <a:noFill/>
          <a:ln w="28575">
            <a:solidFill>
              <a:srgbClr val="0099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6" name="Text Box 22"/>
          <p:cNvSpPr txBox="1">
            <a:spLocks noChangeArrowheads="1"/>
          </p:cNvSpPr>
          <p:nvPr/>
        </p:nvSpPr>
        <p:spPr bwMode="auto">
          <a:xfrm>
            <a:off x="2686049" y="5511568"/>
            <a:ext cx="2448984"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错误的碰撞检测</a:t>
            </a:r>
          </a:p>
        </p:txBody>
      </p:sp>
      <p:sp>
        <p:nvSpPr>
          <p:cNvPr id="42007" name="Text Box 23"/>
          <p:cNvSpPr txBox="1">
            <a:spLocks noChangeArrowheads="1"/>
          </p:cNvSpPr>
          <p:nvPr/>
        </p:nvSpPr>
        <p:spPr bwMode="auto">
          <a:xfrm>
            <a:off x="7342716" y="5548081"/>
            <a:ext cx="24489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额外的倾斜面</a:t>
            </a:r>
          </a:p>
        </p:txBody>
      </p:sp>
      <p:sp>
        <p:nvSpPr>
          <p:cNvPr id="25"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cxnSp>
        <p:nvCxnSpPr>
          <p:cNvPr id="3" name="直接箭头连接符 2"/>
          <p:cNvCxnSpPr/>
          <p:nvPr/>
        </p:nvCxnSpPr>
        <p:spPr>
          <a:xfrm flipH="1" flipV="1">
            <a:off x="7081776" y="3691693"/>
            <a:ext cx="561977" cy="288925"/>
          </a:xfrm>
          <a:prstGeom prst="straightConnector1">
            <a:avLst/>
          </a:prstGeom>
          <a:noFill/>
          <a:ln w="12700" cap="flat">
            <a:solidFill>
              <a:srgbClr val="000000"/>
            </a:solidFill>
            <a:prstDash val="solid"/>
            <a:miter lim="8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6" name="直接连接符 5"/>
          <p:cNvCxnSpPr/>
          <p:nvPr/>
        </p:nvCxnSpPr>
        <p:spPr>
          <a:xfrm>
            <a:off x="6863052" y="3301570"/>
            <a:ext cx="799950" cy="693207"/>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7522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221"/>
                                        </p:tgtEl>
                                        <p:attrNameLst>
                                          <p:attrName>style.visibility</p:attrName>
                                        </p:attrNameLst>
                                      </p:cBhvr>
                                      <p:to>
                                        <p:strVal val="visible"/>
                                      </p:to>
                                    </p:set>
                                    <p:animEffect transition="in" filter="fade">
                                      <p:cBhvr>
                                        <p:cTn id="7" dur="500"/>
                                        <p:tgtEl>
                                          <p:spTgt spid="137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7229"/>
                                        </p:tgtEl>
                                        <p:attrNameLst>
                                          <p:attrName>style.visibility</p:attrName>
                                        </p:attrNameLst>
                                      </p:cBhvr>
                                      <p:to>
                                        <p:strVal val="visible"/>
                                      </p:to>
                                    </p:set>
                                    <p:animEffect transition="in" filter="wipe(up)">
                                      <p:cBhvr>
                                        <p:cTn id="12" dur="500"/>
                                        <p:tgtEl>
                                          <p:spTgt spid="137229"/>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37225"/>
                                        </p:tgtEl>
                                        <p:attrNameLst>
                                          <p:attrName>style.visibility</p:attrName>
                                        </p:attrNameLst>
                                      </p:cBhvr>
                                      <p:to>
                                        <p:strVal val="visible"/>
                                      </p:to>
                                    </p:set>
                                    <p:animEffect transition="in" filter="wipe(down)">
                                      <p:cBhvr>
                                        <p:cTn id="16" dur="500"/>
                                        <p:tgtEl>
                                          <p:spTgt spid="1372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grpId="1" nodeType="clickEffect">
                                  <p:stCondLst>
                                    <p:cond delay="0"/>
                                  </p:stCondLst>
                                  <p:childTnLst>
                                    <p:animMotion origin="layout" path="M -8.33333E-7 4.81481E-6 L -0.05508 0.06458 " pathEditMode="relative" rAng="0" ptsTypes="AA">
                                      <p:cBhvr>
                                        <p:cTn id="20" dur="2000" fill="hold"/>
                                        <p:tgtEl>
                                          <p:spTgt spid="137221"/>
                                        </p:tgtEl>
                                        <p:attrNameLst>
                                          <p:attrName>ppt_x</p:attrName>
                                          <p:attrName>ppt_y</p:attrName>
                                        </p:attrNameLst>
                                      </p:cBhvr>
                                      <p:rCtr x="-2760" y="3218"/>
                                    </p:animMotion>
                                  </p:childTnLst>
                                </p:cTn>
                              </p:par>
                            </p:childTnLst>
                          </p:cTn>
                        </p:par>
                        <p:par>
                          <p:cTn id="21" fill="hold" nodeType="afterGroup">
                            <p:stCondLst>
                              <p:cond delay="2000"/>
                            </p:stCondLst>
                            <p:childTnLst>
                              <p:par>
                                <p:cTn id="22" presetID="0" presetClass="path" presetSubtype="0" accel="50000" decel="50000" fill="hold" grpId="2" nodeType="afterEffect">
                                  <p:stCondLst>
                                    <p:cond delay="0"/>
                                  </p:stCondLst>
                                  <p:childTnLst>
                                    <p:animMotion origin="layout" path="M -0.05508 0.06459 L -0.13099 -0.05162 " pathEditMode="relative" rAng="0" ptsTypes="AA">
                                      <p:cBhvr>
                                        <p:cTn id="23" dur="2000" fill="hold"/>
                                        <p:tgtEl>
                                          <p:spTgt spid="137221"/>
                                        </p:tgtEl>
                                        <p:attrNameLst>
                                          <p:attrName>ppt_x</p:attrName>
                                          <p:attrName>ppt_y</p:attrName>
                                        </p:attrNameLst>
                                      </p:cBhvr>
                                      <p:rCtr x="-3802" y="-581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7223"/>
                                        </p:tgtEl>
                                        <p:attrNameLst>
                                          <p:attrName>style.visibility</p:attrName>
                                        </p:attrNameLst>
                                      </p:cBhvr>
                                      <p:to>
                                        <p:strVal val="visible"/>
                                      </p:to>
                                    </p:set>
                                    <p:animEffect transition="in" filter="fade">
                                      <p:cBhvr>
                                        <p:cTn id="28" dur="500"/>
                                        <p:tgtEl>
                                          <p:spTgt spid="13722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37226"/>
                                        </p:tgtEl>
                                        <p:attrNameLst>
                                          <p:attrName>style.visibility</p:attrName>
                                        </p:attrNameLst>
                                      </p:cBhvr>
                                      <p:to>
                                        <p:strVal val="visible"/>
                                      </p:to>
                                    </p:set>
                                    <p:animEffect transition="in" filter="wipe(up)">
                                      <p:cBhvr>
                                        <p:cTn id="33" dur="500"/>
                                        <p:tgtEl>
                                          <p:spTgt spid="137226"/>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137224"/>
                                        </p:tgtEl>
                                        <p:attrNameLst>
                                          <p:attrName>style.visibility</p:attrName>
                                        </p:attrNameLst>
                                      </p:cBhvr>
                                      <p:to>
                                        <p:strVal val="visible"/>
                                      </p:to>
                                    </p:set>
                                    <p:animEffect transition="in" filter="wipe(up)">
                                      <p:cBhvr>
                                        <p:cTn id="37" dur="500"/>
                                        <p:tgtEl>
                                          <p:spTgt spid="1372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0" presetClass="path" presetSubtype="0" accel="50000" decel="50000" fill="hold" grpId="1" nodeType="clickEffect">
                                  <p:stCondLst>
                                    <p:cond delay="0"/>
                                  </p:stCondLst>
                                  <p:childTnLst>
                                    <p:animMotion origin="layout" path="M 0.00013 0.00047 L 0.05376 0.08513 " pathEditMode="relative" rAng="0" ptsTypes="AA">
                                      <p:cBhvr>
                                        <p:cTn id="41" dur="2000" fill="hold"/>
                                        <p:tgtEl>
                                          <p:spTgt spid="137223"/>
                                        </p:tgtEl>
                                        <p:attrNameLst>
                                          <p:attrName>ppt_x</p:attrName>
                                          <p:attrName>ppt_y</p:attrName>
                                        </p:attrNameLst>
                                      </p:cBhvr>
                                      <p:rCtr x="2682" y="4233"/>
                                    </p:animMotion>
                                  </p:childTnLst>
                                </p:cTn>
                              </p:par>
                            </p:childTnLst>
                          </p:cTn>
                        </p:par>
                        <p:par>
                          <p:cTn id="42" fill="hold" nodeType="afterGroup">
                            <p:stCondLst>
                              <p:cond delay="2000"/>
                            </p:stCondLst>
                            <p:childTnLst>
                              <p:par>
                                <p:cTn id="43" presetID="0" presetClass="path" presetSubtype="0" accel="50000" decel="50000" fill="hold" grpId="2" nodeType="afterEffect">
                                  <p:stCondLst>
                                    <p:cond delay="0"/>
                                  </p:stCondLst>
                                  <p:childTnLst>
                                    <p:animMotion origin="layout" path="M 0.05299 0.08102 L 0.02279 0.16435 " pathEditMode="relative" rAng="0" ptsTypes="AA">
                                      <p:cBhvr>
                                        <p:cTn id="44" dur="2000" fill="hold"/>
                                        <p:tgtEl>
                                          <p:spTgt spid="137223"/>
                                        </p:tgtEl>
                                        <p:attrNameLst>
                                          <p:attrName>ppt_x</p:attrName>
                                          <p:attrName>ppt_y</p:attrName>
                                        </p:attrNameLst>
                                      </p:cBhvr>
                                      <p:rCtr x="-1510" y="4167"/>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7232"/>
                                        </p:tgtEl>
                                        <p:attrNameLst>
                                          <p:attrName>style.visibility</p:attrName>
                                        </p:attrNameLst>
                                      </p:cBhvr>
                                      <p:to>
                                        <p:strVal val="visible"/>
                                      </p:to>
                                    </p:set>
                                    <p:animEffect transition="in" filter="fade">
                                      <p:cBhvr>
                                        <p:cTn id="49" dur="500"/>
                                        <p:tgtEl>
                                          <p:spTgt spid="13723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37237"/>
                                        </p:tgtEl>
                                        <p:attrNameLst>
                                          <p:attrName>style.visibility</p:attrName>
                                        </p:attrNameLst>
                                      </p:cBhvr>
                                      <p:to>
                                        <p:strVal val="visible"/>
                                      </p:to>
                                    </p:set>
                                    <p:animEffect transition="in" filter="wipe(down)">
                                      <p:cBhvr>
                                        <p:cTn id="54" dur="500"/>
                                        <p:tgtEl>
                                          <p:spTgt spid="137237"/>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right)">
                                      <p:cBhvr>
                                        <p:cTn id="58" dur="500"/>
                                        <p:tgtEl>
                                          <p:spTgt spid="3"/>
                                        </p:tgtEl>
                                      </p:cBhvr>
                                    </p:animEffect>
                                  </p:childTnLst>
                                </p:cTn>
                              </p:par>
                            </p:childTnLst>
                          </p:cTn>
                        </p:par>
                      </p:childTnLst>
                    </p:cTn>
                  </p:par>
                  <p:par>
                    <p:cTn id="59" fill="hold">
                      <p:stCondLst>
                        <p:cond delay="indefinite"/>
                      </p:stCondLst>
                      <p:childTnLst>
                        <p:par>
                          <p:cTn id="60" fill="hold" nodeType="after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37233"/>
                                        </p:tgtEl>
                                        <p:attrNameLst>
                                          <p:attrName>style.visibility</p:attrName>
                                        </p:attrNameLst>
                                      </p:cBhvr>
                                      <p:to>
                                        <p:strVal val="visible"/>
                                      </p:to>
                                    </p:set>
                                    <p:animEffect transition="in" filter="wipe(down)">
                                      <p:cBhvr>
                                        <p:cTn id="67" dur="500"/>
                                        <p:tgtEl>
                                          <p:spTgt spid="13723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0" presetClass="path" presetSubtype="0" accel="50000" decel="50000" fill="hold" grpId="1" nodeType="clickEffect">
                                  <p:stCondLst>
                                    <p:cond delay="0"/>
                                  </p:stCondLst>
                                  <p:childTnLst>
                                    <p:animMotion origin="layout" path="M -0.00117 0.00023 L 0.06431 0.09993 " pathEditMode="relative" rAng="0" ptsTypes="AA">
                                      <p:cBhvr>
                                        <p:cTn id="71" dur="2000" fill="hold"/>
                                        <p:tgtEl>
                                          <p:spTgt spid="137232"/>
                                        </p:tgtEl>
                                        <p:attrNameLst>
                                          <p:attrName>ppt_x</p:attrName>
                                          <p:attrName>ppt_y</p:attrName>
                                        </p:attrNameLst>
                                      </p:cBhvr>
                                      <p:rCtr x="3267" y="4973"/>
                                    </p:animMotion>
                                  </p:childTnLst>
                                </p:cTn>
                              </p:par>
                            </p:childTnLst>
                          </p:cTn>
                        </p:par>
                        <p:par>
                          <p:cTn id="72" fill="hold" nodeType="afterGroup">
                            <p:stCondLst>
                              <p:cond delay="2000"/>
                            </p:stCondLst>
                            <p:childTnLst>
                              <p:par>
                                <p:cTn id="73" presetID="0" presetClass="path" presetSubtype="0" accel="50000" decel="50000" fill="hold" grpId="2" nodeType="afterEffect">
                                  <p:stCondLst>
                                    <p:cond delay="0"/>
                                  </p:stCondLst>
                                  <p:childTnLst>
                                    <p:animMotion origin="layout" path="M 0.06509 0.1041 L -0.02512 0.06084 " pathEditMode="relative" rAng="0" ptsTypes="AA">
                                      <p:cBhvr>
                                        <p:cTn id="74" dur="2000" fill="hold"/>
                                        <p:tgtEl>
                                          <p:spTgt spid="137232"/>
                                        </p:tgtEl>
                                        <p:attrNameLst>
                                          <p:attrName>ppt_x</p:attrName>
                                          <p:attrName>ppt_y</p:attrName>
                                        </p:attrNameLst>
                                      </p:cBhvr>
                                      <p:rCtr x="-4517" y="-21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animBg="1"/>
      <p:bldP spid="137221" grpId="1" animBg="1"/>
      <p:bldP spid="137221" grpId="2" animBg="1"/>
      <p:bldP spid="137223" grpId="0" animBg="1"/>
      <p:bldP spid="137223" grpId="1" animBg="1"/>
      <p:bldP spid="137223" grpId="2" animBg="1"/>
      <p:bldP spid="137224" grpId="0" animBg="1"/>
      <p:bldP spid="137225" grpId="0" animBg="1"/>
      <p:bldP spid="137226" grpId="0" animBg="1"/>
      <p:bldP spid="137229" grpId="0" animBg="1"/>
      <p:bldP spid="137232" grpId="0" animBg="1"/>
      <p:bldP spid="137232" grpId="1" animBg="1"/>
      <p:bldP spid="137232" grpId="2" animBg="1"/>
      <p:bldP spid="137233" grpId="0" animBg="1"/>
      <p:bldP spid="13723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Freeform 4"/>
          <p:cNvSpPr>
            <a:spLocks/>
          </p:cNvSpPr>
          <p:nvPr/>
        </p:nvSpPr>
        <p:spPr bwMode="auto">
          <a:xfrm>
            <a:off x="1968500" y="4257676"/>
            <a:ext cx="958851" cy="1439863"/>
          </a:xfrm>
          <a:custGeom>
            <a:avLst/>
            <a:gdLst>
              <a:gd name="T0" fmla="*/ 0 w 635"/>
              <a:gd name="T1" fmla="*/ 2147483647 h 1270"/>
              <a:gd name="T2" fmla="*/ 0 w 635"/>
              <a:gd name="T3" fmla="*/ 0 h 1270"/>
              <a:gd name="T4" fmla="*/ 2147483647 w 635"/>
              <a:gd name="T5" fmla="*/ 2147483647 h 1270"/>
              <a:gd name="T6" fmla="*/ 0 w 635"/>
              <a:gd name="T7" fmla="*/ 2147483647 h 1270"/>
              <a:gd name="T8" fmla="*/ 0 60000 65536"/>
              <a:gd name="T9" fmla="*/ 0 60000 65536"/>
              <a:gd name="T10" fmla="*/ 0 60000 65536"/>
              <a:gd name="T11" fmla="*/ 0 60000 65536"/>
              <a:gd name="T12" fmla="*/ 0 w 635"/>
              <a:gd name="T13" fmla="*/ 0 h 1270"/>
              <a:gd name="T14" fmla="*/ 635 w 635"/>
              <a:gd name="T15" fmla="*/ 1270 h 1270"/>
            </a:gdLst>
            <a:ahLst/>
            <a:cxnLst>
              <a:cxn ang="T8">
                <a:pos x="T0" y="T1"/>
              </a:cxn>
              <a:cxn ang="T9">
                <a:pos x="T2" y="T3"/>
              </a:cxn>
              <a:cxn ang="T10">
                <a:pos x="T4" y="T5"/>
              </a:cxn>
              <a:cxn ang="T11">
                <a:pos x="T6" y="T7"/>
              </a:cxn>
            </a:cxnLst>
            <a:rect l="T12" t="T13" r="T14" b="T15"/>
            <a:pathLst>
              <a:path w="635" h="1270">
                <a:moveTo>
                  <a:pt x="0" y="1270"/>
                </a:moveTo>
                <a:lnTo>
                  <a:pt x="0" y="0"/>
                </a:lnTo>
                <a:lnTo>
                  <a:pt x="635" y="1270"/>
                </a:lnTo>
                <a:lnTo>
                  <a:pt x="0" y="1270"/>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139269" name="Line 5"/>
          <p:cNvSpPr>
            <a:spLocks noChangeShapeType="1"/>
          </p:cNvSpPr>
          <p:nvPr/>
        </p:nvSpPr>
        <p:spPr bwMode="auto">
          <a:xfrm flipV="1">
            <a:off x="1968500" y="3732214"/>
            <a:ext cx="0" cy="23764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 name="Group 6"/>
          <p:cNvGrpSpPr>
            <a:grpSpLocks/>
          </p:cNvGrpSpPr>
          <p:nvPr/>
        </p:nvGrpSpPr>
        <p:grpSpPr bwMode="auto">
          <a:xfrm>
            <a:off x="1727201" y="3551239"/>
            <a:ext cx="1631951" cy="2325687"/>
            <a:chOff x="816" y="2237"/>
            <a:chExt cx="771" cy="1465"/>
          </a:xfrm>
        </p:grpSpPr>
        <p:sp>
          <p:nvSpPr>
            <p:cNvPr id="43080" name="Line 7"/>
            <p:cNvSpPr>
              <a:spLocks noChangeShapeType="1"/>
            </p:cNvSpPr>
            <p:nvPr/>
          </p:nvSpPr>
          <p:spPr bwMode="auto">
            <a:xfrm flipV="1">
              <a:off x="816" y="2241"/>
              <a:ext cx="0" cy="14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81" name="Line 8"/>
            <p:cNvSpPr>
              <a:spLocks noChangeShapeType="1"/>
            </p:cNvSpPr>
            <p:nvPr/>
          </p:nvSpPr>
          <p:spPr bwMode="auto">
            <a:xfrm>
              <a:off x="816" y="3702"/>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82" name="Line 9"/>
            <p:cNvSpPr>
              <a:spLocks noChangeShapeType="1"/>
            </p:cNvSpPr>
            <p:nvPr/>
          </p:nvSpPr>
          <p:spPr bwMode="auto">
            <a:xfrm flipH="1" flipV="1">
              <a:off x="816" y="2237"/>
              <a:ext cx="762" cy="14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sp>
        <p:nvSpPr>
          <p:cNvPr id="139274" name="Text Box 10"/>
          <p:cNvSpPr txBox="1">
            <a:spLocks noChangeArrowheads="1"/>
          </p:cNvSpPr>
          <p:nvPr/>
        </p:nvSpPr>
        <p:spPr bwMode="auto">
          <a:xfrm>
            <a:off x="1583267" y="5842001"/>
            <a:ext cx="5757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grpSp>
        <p:nvGrpSpPr>
          <p:cNvPr id="3" name="Group 11"/>
          <p:cNvGrpSpPr>
            <a:grpSpLocks/>
          </p:cNvGrpSpPr>
          <p:nvPr/>
        </p:nvGrpSpPr>
        <p:grpSpPr bwMode="auto">
          <a:xfrm>
            <a:off x="1968501" y="5373688"/>
            <a:ext cx="1919817" cy="366712"/>
            <a:chOff x="930" y="3385"/>
            <a:chExt cx="907" cy="231"/>
          </a:xfrm>
        </p:grpSpPr>
        <p:sp>
          <p:nvSpPr>
            <p:cNvPr id="43078" name="Line 12"/>
            <p:cNvSpPr>
              <a:spLocks noChangeShapeType="1"/>
            </p:cNvSpPr>
            <p:nvPr/>
          </p:nvSpPr>
          <p:spPr bwMode="auto">
            <a:xfrm flipV="1">
              <a:off x="930" y="3589"/>
              <a:ext cx="8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79" name="Text Box 13"/>
            <p:cNvSpPr txBox="1">
              <a:spLocks noChangeArrowheads="1"/>
            </p:cNvSpPr>
            <p:nvPr/>
          </p:nvSpPr>
          <p:spPr bwMode="auto">
            <a:xfrm>
              <a:off x="1565" y="3385"/>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grpSp>
      <p:grpSp>
        <p:nvGrpSpPr>
          <p:cNvPr id="4" name="Group 14"/>
          <p:cNvGrpSpPr>
            <a:grpSpLocks/>
          </p:cNvGrpSpPr>
          <p:nvPr/>
        </p:nvGrpSpPr>
        <p:grpSpPr bwMode="auto">
          <a:xfrm>
            <a:off x="1968500" y="4149726"/>
            <a:ext cx="958851" cy="1547813"/>
            <a:chOff x="930" y="2614"/>
            <a:chExt cx="453" cy="975"/>
          </a:xfrm>
        </p:grpSpPr>
        <p:sp>
          <p:nvSpPr>
            <p:cNvPr id="43076" name="Line 15"/>
            <p:cNvSpPr>
              <a:spLocks noChangeShapeType="1"/>
            </p:cNvSpPr>
            <p:nvPr/>
          </p:nvSpPr>
          <p:spPr bwMode="auto">
            <a:xfrm flipH="1" flipV="1">
              <a:off x="930" y="2682"/>
              <a:ext cx="453" cy="90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77" name="Text Box 16"/>
            <p:cNvSpPr txBox="1">
              <a:spLocks noChangeArrowheads="1"/>
            </p:cNvSpPr>
            <p:nvPr/>
          </p:nvSpPr>
          <p:spPr bwMode="auto">
            <a:xfrm>
              <a:off x="930" y="2614"/>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grpSp>
      <p:grpSp>
        <p:nvGrpSpPr>
          <p:cNvPr id="5" name="Group 17"/>
          <p:cNvGrpSpPr>
            <a:grpSpLocks/>
          </p:cNvGrpSpPr>
          <p:nvPr/>
        </p:nvGrpSpPr>
        <p:grpSpPr bwMode="auto">
          <a:xfrm>
            <a:off x="4415367" y="3321050"/>
            <a:ext cx="1631951" cy="2266950"/>
            <a:chOff x="1950" y="1979"/>
            <a:chExt cx="771" cy="1428"/>
          </a:xfrm>
        </p:grpSpPr>
        <p:sp>
          <p:nvSpPr>
            <p:cNvPr id="43063" name="Text Box 18"/>
            <p:cNvSpPr txBox="1">
              <a:spLocks noChangeArrowheads="1"/>
            </p:cNvSpPr>
            <p:nvPr/>
          </p:nvSpPr>
          <p:spPr bwMode="auto">
            <a:xfrm>
              <a:off x="2245" y="1979"/>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43064" name="Line 19"/>
            <p:cNvSpPr>
              <a:spLocks noChangeShapeType="1"/>
            </p:cNvSpPr>
            <p:nvPr/>
          </p:nvSpPr>
          <p:spPr bwMode="auto">
            <a:xfrm flipH="1">
              <a:off x="2259" y="2183"/>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5" name="Line 20"/>
            <p:cNvSpPr>
              <a:spLocks noChangeShapeType="1"/>
            </p:cNvSpPr>
            <p:nvPr/>
          </p:nvSpPr>
          <p:spPr bwMode="auto">
            <a:xfrm>
              <a:off x="2363" y="2178"/>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6" name="Text Box 21"/>
            <p:cNvSpPr txBox="1">
              <a:spLocks noChangeArrowheads="1"/>
            </p:cNvSpPr>
            <p:nvPr/>
          </p:nvSpPr>
          <p:spPr bwMode="auto">
            <a:xfrm>
              <a:off x="2154" y="238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43067" name="Line 22"/>
            <p:cNvSpPr>
              <a:spLocks noChangeShapeType="1"/>
            </p:cNvSpPr>
            <p:nvPr/>
          </p:nvSpPr>
          <p:spPr bwMode="auto">
            <a:xfrm flipH="1">
              <a:off x="2155" y="2573"/>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8" name="Line 23"/>
            <p:cNvSpPr>
              <a:spLocks noChangeShapeType="1"/>
            </p:cNvSpPr>
            <p:nvPr/>
          </p:nvSpPr>
          <p:spPr bwMode="auto">
            <a:xfrm>
              <a:off x="2259" y="2568"/>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9" name="Text Box 24"/>
            <p:cNvSpPr txBox="1">
              <a:spLocks noChangeArrowheads="1"/>
            </p:cNvSpPr>
            <p:nvPr/>
          </p:nvSpPr>
          <p:spPr bwMode="auto">
            <a:xfrm>
              <a:off x="2041" y="2786"/>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sp>
          <p:nvSpPr>
            <p:cNvPr id="43070" name="Line 25"/>
            <p:cNvSpPr>
              <a:spLocks noChangeShapeType="1"/>
            </p:cNvSpPr>
            <p:nvPr/>
          </p:nvSpPr>
          <p:spPr bwMode="auto">
            <a:xfrm flipH="1">
              <a:off x="2050" y="2981"/>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71" name="Line 26"/>
            <p:cNvSpPr>
              <a:spLocks noChangeShapeType="1"/>
            </p:cNvSpPr>
            <p:nvPr/>
          </p:nvSpPr>
          <p:spPr bwMode="auto">
            <a:xfrm>
              <a:off x="2154" y="2976"/>
              <a:ext cx="114" cy="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72" name="Rectangle 27"/>
            <p:cNvSpPr>
              <a:spLocks noChangeArrowheads="1"/>
            </p:cNvSpPr>
            <p:nvPr/>
          </p:nvSpPr>
          <p:spPr bwMode="auto">
            <a:xfrm>
              <a:off x="1950" y="3244"/>
              <a:ext cx="159" cy="159"/>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43073" name="Rectangle 28"/>
            <p:cNvSpPr>
              <a:spLocks noChangeArrowheads="1"/>
            </p:cNvSpPr>
            <p:nvPr/>
          </p:nvSpPr>
          <p:spPr bwMode="auto">
            <a:xfrm>
              <a:off x="2177" y="3249"/>
              <a:ext cx="159" cy="158"/>
            </a:xfrm>
            <a:prstGeom prst="rect">
              <a:avLst/>
            </a:prstGeom>
            <a:solidFill>
              <a:schemeClr val="bg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43074" name="Text Box 29"/>
            <p:cNvSpPr txBox="1">
              <a:spLocks noChangeArrowheads="1"/>
            </p:cNvSpPr>
            <p:nvPr/>
          </p:nvSpPr>
          <p:spPr bwMode="auto">
            <a:xfrm>
              <a:off x="2268" y="2727"/>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Arial" charset="0"/>
                </a:rPr>
                <a:t>…</a:t>
              </a:r>
              <a:endParaRPr lang="en-US" altLang="zh-CN">
                <a:solidFill>
                  <a:schemeClr val="bg2">
                    <a:lumMod val="50000"/>
                  </a:schemeClr>
                </a:solidFill>
              </a:endParaRPr>
            </a:p>
          </p:txBody>
        </p:sp>
        <p:sp>
          <p:nvSpPr>
            <p:cNvPr id="43075" name="Text Box 30"/>
            <p:cNvSpPr txBox="1">
              <a:spLocks noChangeArrowheads="1"/>
            </p:cNvSpPr>
            <p:nvPr/>
          </p:nvSpPr>
          <p:spPr bwMode="auto">
            <a:xfrm>
              <a:off x="2358" y="231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Arial" charset="0"/>
                </a:rPr>
                <a:t>…</a:t>
              </a:r>
              <a:endParaRPr lang="en-US" altLang="zh-CN">
                <a:solidFill>
                  <a:schemeClr val="bg2">
                    <a:lumMod val="50000"/>
                  </a:schemeClr>
                </a:solidFill>
              </a:endParaRPr>
            </a:p>
          </p:txBody>
        </p:sp>
      </p:grpSp>
      <p:sp>
        <p:nvSpPr>
          <p:cNvPr id="139295" name="Freeform 31"/>
          <p:cNvSpPr>
            <a:spLocks/>
          </p:cNvSpPr>
          <p:nvPr/>
        </p:nvSpPr>
        <p:spPr bwMode="auto">
          <a:xfrm>
            <a:off x="7440085" y="4041776"/>
            <a:ext cx="958849" cy="1439863"/>
          </a:xfrm>
          <a:custGeom>
            <a:avLst/>
            <a:gdLst>
              <a:gd name="T0" fmla="*/ 0 w 635"/>
              <a:gd name="T1" fmla="*/ 2147483647 h 1270"/>
              <a:gd name="T2" fmla="*/ 0 w 635"/>
              <a:gd name="T3" fmla="*/ 0 h 1270"/>
              <a:gd name="T4" fmla="*/ 2147483647 w 635"/>
              <a:gd name="T5" fmla="*/ 2147483647 h 1270"/>
              <a:gd name="T6" fmla="*/ 0 w 635"/>
              <a:gd name="T7" fmla="*/ 2147483647 h 1270"/>
              <a:gd name="T8" fmla="*/ 0 60000 65536"/>
              <a:gd name="T9" fmla="*/ 0 60000 65536"/>
              <a:gd name="T10" fmla="*/ 0 60000 65536"/>
              <a:gd name="T11" fmla="*/ 0 60000 65536"/>
              <a:gd name="T12" fmla="*/ 0 w 635"/>
              <a:gd name="T13" fmla="*/ 0 h 1270"/>
              <a:gd name="T14" fmla="*/ 635 w 635"/>
              <a:gd name="T15" fmla="*/ 1270 h 1270"/>
            </a:gdLst>
            <a:ahLst/>
            <a:cxnLst>
              <a:cxn ang="T8">
                <a:pos x="T0" y="T1"/>
              </a:cxn>
              <a:cxn ang="T9">
                <a:pos x="T2" y="T3"/>
              </a:cxn>
              <a:cxn ang="T10">
                <a:pos x="T4" y="T5"/>
              </a:cxn>
              <a:cxn ang="T11">
                <a:pos x="T6" y="T7"/>
              </a:cxn>
            </a:cxnLst>
            <a:rect l="T12" t="T13" r="T14" b="T15"/>
            <a:pathLst>
              <a:path w="635" h="1270">
                <a:moveTo>
                  <a:pt x="0" y="1270"/>
                </a:moveTo>
                <a:lnTo>
                  <a:pt x="0" y="0"/>
                </a:lnTo>
                <a:lnTo>
                  <a:pt x="635" y="1270"/>
                </a:lnTo>
                <a:lnTo>
                  <a:pt x="0" y="1270"/>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139296" name="Line 32"/>
          <p:cNvSpPr>
            <a:spLocks noChangeShapeType="1"/>
          </p:cNvSpPr>
          <p:nvPr/>
        </p:nvSpPr>
        <p:spPr bwMode="auto">
          <a:xfrm flipV="1">
            <a:off x="7440084" y="3516314"/>
            <a:ext cx="0" cy="23764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9297" name="Line 33"/>
          <p:cNvSpPr>
            <a:spLocks noChangeShapeType="1"/>
          </p:cNvSpPr>
          <p:nvPr/>
        </p:nvSpPr>
        <p:spPr bwMode="auto">
          <a:xfrm flipV="1">
            <a:off x="7440084" y="5481638"/>
            <a:ext cx="177588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9298" name="Line 34"/>
          <p:cNvSpPr>
            <a:spLocks noChangeShapeType="1"/>
          </p:cNvSpPr>
          <p:nvPr/>
        </p:nvSpPr>
        <p:spPr bwMode="auto">
          <a:xfrm flipH="1" flipV="1">
            <a:off x="7440085" y="4041776"/>
            <a:ext cx="958849" cy="1439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9299" name="Text Box 35"/>
          <p:cNvSpPr txBox="1">
            <a:spLocks noChangeArrowheads="1"/>
          </p:cNvSpPr>
          <p:nvPr/>
        </p:nvSpPr>
        <p:spPr bwMode="auto">
          <a:xfrm>
            <a:off x="7054851" y="5626101"/>
            <a:ext cx="5757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139300" name="Text Box 36"/>
          <p:cNvSpPr txBox="1">
            <a:spLocks noChangeArrowheads="1"/>
          </p:cNvSpPr>
          <p:nvPr/>
        </p:nvSpPr>
        <p:spPr bwMode="auto">
          <a:xfrm>
            <a:off x="8784167" y="5157788"/>
            <a:ext cx="5757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139301" name="Text Box 37"/>
          <p:cNvSpPr txBox="1">
            <a:spLocks noChangeArrowheads="1"/>
          </p:cNvSpPr>
          <p:nvPr/>
        </p:nvSpPr>
        <p:spPr bwMode="auto">
          <a:xfrm>
            <a:off x="7632700" y="4292601"/>
            <a:ext cx="5757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grpSp>
        <p:nvGrpSpPr>
          <p:cNvPr id="6" name="Group 38"/>
          <p:cNvGrpSpPr>
            <a:grpSpLocks/>
          </p:cNvGrpSpPr>
          <p:nvPr/>
        </p:nvGrpSpPr>
        <p:grpSpPr bwMode="auto">
          <a:xfrm>
            <a:off x="7440084" y="3321050"/>
            <a:ext cx="768349" cy="757238"/>
            <a:chOff x="3515" y="2092"/>
            <a:chExt cx="363" cy="477"/>
          </a:xfrm>
        </p:grpSpPr>
        <p:sp>
          <p:nvSpPr>
            <p:cNvPr id="43061" name="Line 39"/>
            <p:cNvSpPr>
              <a:spLocks noChangeShapeType="1"/>
            </p:cNvSpPr>
            <p:nvPr/>
          </p:nvSpPr>
          <p:spPr bwMode="auto">
            <a:xfrm flipH="1">
              <a:off x="3515" y="2296"/>
              <a:ext cx="181" cy="273"/>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2" name="Text Box 40"/>
            <p:cNvSpPr txBox="1">
              <a:spLocks noChangeArrowheads="1"/>
            </p:cNvSpPr>
            <p:nvPr/>
          </p:nvSpPr>
          <p:spPr bwMode="auto">
            <a:xfrm>
              <a:off x="3606" y="2092"/>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D</a:t>
              </a:r>
            </a:p>
          </p:txBody>
        </p:sp>
      </p:grpSp>
      <p:grpSp>
        <p:nvGrpSpPr>
          <p:cNvPr id="7" name="Group 41"/>
          <p:cNvGrpSpPr>
            <a:grpSpLocks/>
          </p:cNvGrpSpPr>
          <p:nvPr/>
        </p:nvGrpSpPr>
        <p:grpSpPr bwMode="auto">
          <a:xfrm>
            <a:off x="8401051" y="5481638"/>
            <a:ext cx="1151467" cy="690562"/>
            <a:chOff x="3969" y="3453"/>
            <a:chExt cx="544" cy="435"/>
          </a:xfrm>
        </p:grpSpPr>
        <p:sp>
          <p:nvSpPr>
            <p:cNvPr id="43059" name="Line 42"/>
            <p:cNvSpPr>
              <a:spLocks noChangeShapeType="1"/>
            </p:cNvSpPr>
            <p:nvPr/>
          </p:nvSpPr>
          <p:spPr bwMode="auto">
            <a:xfrm flipH="1" flipV="1">
              <a:off x="3969" y="3453"/>
              <a:ext cx="317" cy="317"/>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60" name="Text Box 43"/>
            <p:cNvSpPr txBox="1">
              <a:spLocks noChangeArrowheads="1"/>
            </p:cNvSpPr>
            <p:nvPr/>
          </p:nvSpPr>
          <p:spPr bwMode="auto">
            <a:xfrm>
              <a:off x="4241" y="365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E</a:t>
              </a:r>
            </a:p>
          </p:txBody>
        </p:sp>
      </p:grpSp>
      <p:grpSp>
        <p:nvGrpSpPr>
          <p:cNvPr id="8" name="Group 44"/>
          <p:cNvGrpSpPr>
            <a:grpSpLocks/>
          </p:cNvGrpSpPr>
          <p:nvPr/>
        </p:nvGrpSpPr>
        <p:grpSpPr bwMode="auto">
          <a:xfrm>
            <a:off x="9831917" y="2774951"/>
            <a:ext cx="2072216" cy="3521075"/>
            <a:chOff x="4645" y="1748"/>
            <a:chExt cx="979" cy="2218"/>
          </a:xfrm>
        </p:grpSpPr>
        <p:sp>
          <p:nvSpPr>
            <p:cNvPr id="43038" name="Text Box 45"/>
            <p:cNvSpPr txBox="1">
              <a:spLocks noChangeArrowheads="1"/>
            </p:cNvSpPr>
            <p:nvPr/>
          </p:nvSpPr>
          <p:spPr bwMode="auto">
            <a:xfrm>
              <a:off x="5148" y="1748"/>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A</a:t>
              </a:r>
            </a:p>
          </p:txBody>
        </p:sp>
        <p:sp>
          <p:nvSpPr>
            <p:cNvPr id="43039" name="Line 46"/>
            <p:cNvSpPr>
              <a:spLocks noChangeShapeType="1"/>
            </p:cNvSpPr>
            <p:nvPr/>
          </p:nvSpPr>
          <p:spPr bwMode="auto">
            <a:xfrm flipH="1">
              <a:off x="5162" y="1952"/>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0" name="Line 47"/>
            <p:cNvSpPr>
              <a:spLocks noChangeShapeType="1"/>
            </p:cNvSpPr>
            <p:nvPr/>
          </p:nvSpPr>
          <p:spPr bwMode="auto">
            <a:xfrm>
              <a:off x="5266" y="1947"/>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1" name="Text Box 48"/>
            <p:cNvSpPr txBox="1">
              <a:spLocks noChangeArrowheads="1"/>
            </p:cNvSpPr>
            <p:nvPr/>
          </p:nvSpPr>
          <p:spPr bwMode="auto">
            <a:xfrm>
              <a:off x="5057" y="2156"/>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B</a:t>
              </a:r>
            </a:p>
          </p:txBody>
        </p:sp>
        <p:sp>
          <p:nvSpPr>
            <p:cNvPr id="43042" name="Line 49"/>
            <p:cNvSpPr>
              <a:spLocks noChangeShapeType="1"/>
            </p:cNvSpPr>
            <p:nvPr/>
          </p:nvSpPr>
          <p:spPr bwMode="auto">
            <a:xfrm flipH="1">
              <a:off x="5058" y="2342"/>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3" name="Line 50"/>
            <p:cNvSpPr>
              <a:spLocks noChangeShapeType="1"/>
            </p:cNvSpPr>
            <p:nvPr/>
          </p:nvSpPr>
          <p:spPr bwMode="auto">
            <a:xfrm>
              <a:off x="5162" y="2337"/>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4" name="Text Box 51"/>
            <p:cNvSpPr txBox="1">
              <a:spLocks noChangeArrowheads="1"/>
            </p:cNvSpPr>
            <p:nvPr/>
          </p:nvSpPr>
          <p:spPr bwMode="auto">
            <a:xfrm>
              <a:off x="4944" y="2555"/>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C</a:t>
              </a:r>
            </a:p>
          </p:txBody>
        </p:sp>
        <p:sp>
          <p:nvSpPr>
            <p:cNvPr id="43045" name="Line 52"/>
            <p:cNvSpPr>
              <a:spLocks noChangeShapeType="1"/>
            </p:cNvSpPr>
            <p:nvPr/>
          </p:nvSpPr>
          <p:spPr bwMode="auto">
            <a:xfrm flipH="1">
              <a:off x="4953" y="2750"/>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6" name="Line 53"/>
            <p:cNvSpPr>
              <a:spLocks noChangeShapeType="1"/>
            </p:cNvSpPr>
            <p:nvPr/>
          </p:nvSpPr>
          <p:spPr bwMode="auto">
            <a:xfrm>
              <a:off x="5057" y="2745"/>
              <a:ext cx="114" cy="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47" name="Rectangle 54"/>
            <p:cNvSpPr>
              <a:spLocks noChangeArrowheads="1"/>
            </p:cNvSpPr>
            <p:nvPr/>
          </p:nvSpPr>
          <p:spPr bwMode="auto">
            <a:xfrm>
              <a:off x="4645" y="3807"/>
              <a:ext cx="159" cy="159"/>
            </a:xfrm>
            <a:prstGeom prst="rect">
              <a:avLst/>
            </a:prstGeom>
            <a:solidFill>
              <a:schemeClr val="accent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43048" name="Rectangle 55"/>
            <p:cNvSpPr>
              <a:spLocks noChangeArrowheads="1"/>
            </p:cNvSpPr>
            <p:nvPr/>
          </p:nvSpPr>
          <p:spPr bwMode="auto">
            <a:xfrm>
              <a:off x="5089" y="2976"/>
              <a:ext cx="159" cy="158"/>
            </a:xfrm>
            <a:prstGeom prst="rect">
              <a:avLst/>
            </a:prstGeom>
            <a:solidFill>
              <a:schemeClr val="bg1"/>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43049" name="Text Box 56"/>
            <p:cNvSpPr txBox="1">
              <a:spLocks noChangeArrowheads="1"/>
            </p:cNvSpPr>
            <p:nvPr/>
          </p:nvSpPr>
          <p:spPr bwMode="auto">
            <a:xfrm>
              <a:off x="5171" y="2496"/>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Arial" charset="0"/>
                </a:rPr>
                <a:t>…</a:t>
              </a:r>
              <a:endParaRPr lang="en-US" altLang="zh-CN">
                <a:solidFill>
                  <a:schemeClr val="bg2">
                    <a:lumMod val="50000"/>
                  </a:schemeClr>
                </a:solidFill>
              </a:endParaRPr>
            </a:p>
          </p:txBody>
        </p:sp>
        <p:sp>
          <p:nvSpPr>
            <p:cNvPr id="43050" name="Text Box 57"/>
            <p:cNvSpPr txBox="1">
              <a:spLocks noChangeArrowheads="1"/>
            </p:cNvSpPr>
            <p:nvPr/>
          </p:nvSpPr>
          <p:spPr bwMode="auto">
            <a:xfrm>
              <a:off x="5261" y="208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Arial" charset="0"/>
                </a:rPr>
                <a:t>…</a:t>
              </a:r>
              <a:endParaRPr lang="en-US" altLang="zh-CN">
                <a:solidFill>
                  <a:schemeClr val="bg2">
                    <a:lumMod val="50000"/>
                  </a:schemeClr>
                </a:solidFill>
              </a:endParaRPr>
            </a:p>
          </p:txBody>
        </p:sp>
        <p:sp>
          <p:nvSpPr>
            <p:cNvPr id="43051" name="Text Box 58"/>
            <p:cNvSpPr txBox="1">
              <a:spLocks noChangeArrowheads="1"/>
            </p:cNvSpPr>
            <p:nvPr/>
          </p:nvSpPr>
          <p:spPr bwMode="auto">
            <a:xfrm>
              <a:off x="4826" y="2963"/>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D</a:t>
              </a:r>
            </a:p>
          </p:txBody>
        </p:sp>
        <p:sp>
          <p:nvSpPr>
            <p:cNvPr id="43052" name="Line 59"/>
            <p:cNvSpPr>
              <a:spLocks noChangeShapeType="1"/>
            </p:cNvSpPr>
            <p:nvPr/>
          </p:nvSpPr>
          <p:spPr bwMode="auto">
            <a:xfrm flipH="1">
              <a:off x="4835" y="3158"/>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53" name="Line 60"/>
            <p:cNvSpPr>
              <a:spLocks noChangeShapeType="1"/>
            </p:cNvSpPr>
            <p:nvPr/>
          </p:nvSpPr>
          <p:spPr bwMode="auto">
            <a:xfrm>
              <a:off x="4939" y="3153"/>
              <a:ext cx="114" cy="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54" name="Text Box 61"/>
            <p:cNvSpPr txBox="1">
              <a:spLocks noChangeArrowheads="1"/>
            </p:cNvSpPr>
            <p:nvPr/>
          </p:nvSpPr>
          <p:spPr bwMode="auto">
            <a:xfrm>
              <a:off x="4731" y="3362"/>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E</a:t>
              </a:r>
            </a:p>
          </p:txBody>
        </p:sp>
        <p:sp>
          <p:nvSpPr>
            <p:cNvPr id="43055" name="Line 62"/>
            <p:cNvSpPr>
              <a:spLocks noChangeShapeType="1"/>
            </p:cNvSpPr>
            <p:nvPr/>
          </p:nvSpPr>
          <p:spPr bwMode="auto">
            <a:xfrm flipH="1">
              <a:off x="4722" y="3548"/>
              <a:ext cx="95"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56" name="Line 63"/>
            <p:cNvSpPr>
              <a:spLocks noChangeShapeType="1"/>
            </p:cNvSpPr>
            <p:nvPr/>
          </p:nvSpPr>
          <p:spPr bwMode="auto">
            <a:xfrm>
              <a:off x="4826" y="3543"/>
              <a:ext cx="114" cy="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57" name="Oval 64"/>
            <p:cNvSpPr>
              <a:spLocks noChangeArrowheads="1"/>
            </p:cNvSpPr>
            <p:nvPr/>
          </p:nvSpPr>
          <p:spPr bwMode="auto">
            <a:xfrm>
              <a:off x="5021" y="3407"/>
              <a:ext cx="91" cy="68"/>
            </a:xfrm>
            <a:prstGeom prst="ellipse">
              <a:avLst/>
            </a:prstGeom>
            <a:solidFill>
              <a:schemeClr val="bg1"/>
            </a:solidFill>
            <a:ln w="9525">
              <a:solidFill>
                <a:schemeClr val="tx1"/>
              </a:solidFill>
              <a:round/>
              <a:headEnd/>
              <a:tailEnd/>
            </a:ln>
          </p:spPr>
          <p:txBody>
            <a:bodyPr wrap="none" anchor="ctr"/>
            <a:lstStyle/>
            <a:p>
              <a:endParaRPr lang="zh-CN" altLang="en-US">
                <a:solidFill>
                  <a:schemeClr val="bg2">
                    <a:lumMod val="50000"/>
                  </a:schemeClr>
                </a:solidFill>
              </a:endParaRPr>
            </a:p>
          </p:txBody>
        </p:sp>
        <p:sp>
          <p:nvSpPr>
            <p:cNvPr id="43058" name="Oval 65"/>
            <p:cNvSpPr>
              <a:spLocks noChangeArrowheads="1"/>
            </p:cNvSpPr>
            <p:nvPr/>
          </p:nvSpPr>
          <p:spPr bwMode="auto">
            <a:xfrm>
              <a:off x="4894" y="3807"/>
              <a:ext cx="91" cy="68"/>
            </a:xfrm>
            <a:prstGeom prst="ellipse">
              <a:avLst/>
            </a:prstGeom>
            <a:solidFill>
              <a:schemeClr val="bg1"/>
            </a:solidFill>
            <a:ln w="9525">
              <a:solidFill>
                <a:schemeClr val="tx1"/>
              </a:solidFill>
              <a:round/>
              <a:headEnd/>
              <a:tailEnd/>
            </a:ln>
          </p:spPr>
          <p:txBody>
            <a:bodyPr wrap="none" anchor="ctr"/>
            <a:lstStyle/>
            <a:p>
              <a:endParaRPr lang="zh-CN" altLang="en-US">
                <a:solidFill>
                  <a:schemeClr val="bg2">
                    <a:lumMod val="50000"/>
                  </a:schemeClr>
                </a:solidFill>
              </a:endParaRPr>
            </a:p>
          </p:txBody>
        </p:sp>
      </p:grpSp>
      <p:grpSp>
        <p:nvGrpSpPr>
          <p:cNvPr id="9" name="Group 66"/>
          <p:cNvGrpSpPr>
            <a:grpSpLocks/>
          </p:cNvGrpSpPr>
          <p:nvPr/>
        </p:nvGrpSpPr>
        <p:grpSpPr bwMode="auto">
          <a:xfrm>
            <a:off x="7190317" y="3789363"/>
            <a:ext cx="1498600" cy="1885950"/>
            <a:chOff x="3397" y="2387"/>
            <a:chExt cx="708" cy="1188"/>
          </a:xfrm>
        </p:grpSpPr>
        <p:sp>
          <p:nvSpPr>
            <p:cNvPr id="43033" name="Line 67"/>
            <p:cNvSpPr>
              <a:spLocks noChangeShapeType="1"/>
            </p:cNvSpPr>
            <p:nvPr/>
          </p:nvSpPr>
          <p:spPr bwMode="auto">
            <a:xfrm flipV="1">
              <a:off x="3401" y="2432"/>
              <a:ext cx="1" cy="1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34" name="Line 68"/>
            <p:cNvSpPr>
              <a:spLocks noChangeShapeType="1"/>
            </p:cNvSpPr>
            <p:nvPr/>
          </p:nvSpPr>
          <p:spPr bwMode="auto">
            <a:xfrm>
              <a:off x="3401" y="3566"/>
              <a:ext cx="6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35" name="Line 69"/>
            <p:cNvSpPr>
              <a:spLocks noChangeShapeType="1"/>
            </p:cNvSpPr>
            <p:nvPr/>
          </p:nvSpPr>
          <p:spPr bwMode="auto">
            <a:xfrm flipH="1" flipV="1">
              <a:off x="3560" y="2387"/>
              <a:ext cx="545" cy="10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36" name="Line 70"/>
            <p:cNvSpPr>
              <a:spLocks noChangeShapeType="1"/>
            </p:cNvSpPr>
            <p:nvPr/>
          </p:nvSpPr>
          <p:spPr bwMode="auto">
            <a:xfrm flipH="1">
              <a:off x="4009" y="3439"/>
              <a:ext cx="91"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37" name="Line 71"/>
            <p:cNvSpPr>
              <a:spLocks noChangeShapeType="1"/>
            </p:cNvSpPr>
            <p:nvPr/>
          </p:nvSpPr>
          <p:spPr bwMode="auto">
            <a:xfrm flipV="1">
              <a:off x="3397" y="2387"/>
              <a:ext cx="159"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grpSp>
        <p:nvGrpSpPr>
          <p:cNvPr id="10" name="Group 72"/>
          <p:cNvGrpSpPr>
            <a:grpSpLocks/>
          </p:cNvGrpSpPr>
          <p:nvPr/>
        </p:nvGrpSpPr>
        <p:grpSpPr bwMode="auto">
          <a:xfrm>
            <a:off x="1871134" y="2889250"/>
            <a:ext cx="2063751" cy="827088"/>
            <a:chOff x="884" y="1820"/>
            <a:chExt cx="975" cy="521"/>
          </a:xfrm>
        </p:grpSpPr>
        <p:sp>
          <p:nvSpPr>
            <p:cNvPr id="43031" name="Line 73"/>
            <p:cNvSpPr>
              <a:spLocks noChangeShapeType="1"/>
            </p:cNvSpPr>
            <p:nvPr/>
          </p:nvSpPr>
          <p:spPr bwMode="auto">
            <a:xfrm flipH="1">
              <a:off x="884" y="2047"/>
              <a:ext cx="272" cy="294"/>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3032" name="Text Box 74"/>
            <p:cNvSpPr txBox="1">
              <a:spLocks noChangeArrowheads="1"/>
            </p:cNvSpPr>
            <p:nvPr/>
          </p:nvSpPr>
          <p:spPr bwMode="auto">
            <a:xfrm>
              <a:off x="952" y="182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rPr>
                <a:t>扩展单元</a:t>
              </a:r>
            </a:p>
          </p:txBody>
        </p:sp>
      </p:grpSp>
      <p:sp>
        <p:nvSpPr>
          <p:cNvPr id="77" name="Rectangle 3"/>
          <p:cNvSpPr>
            <a:spLocks noGrp="1" noChangeArrowheads="1"/>
          </p:cNvSpPr>
          <p:nvPr>
            <p:ph type="body" sz="half" idx="1"/>
          </p:nvPr>
        </p:nvSpPr>
        <p:spPr>
          <a:xfrm>
            <a:off x="767408" y="1447007"/>
            <a:ext cx="9408584" cy="4614862"/>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尖角处的额外倾斜面</a:t>
            </a: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lvl="1">
              <a:spcBef>
                <a:spcPct val="40000"/>
              </a:spcBef>
            </a:pPr>
            <a:endParaRPr lang="zh-CN" altLang="en-US" sz="24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zh-CN" altLang="en-US" sz="2800" dirty="0" smtClean="0">
              <a:latin typeface="Times New Roman" pitchFamily="18" charset="0"/>
            </a:endParaRPr>
          </a:p>
          <a:p>
            <a:pPr>
              <a:spcBef>
                <a:spcPct val="40000"/>
              </a:spcBef>
            </a:pPr>
            <a:endParaRPr lang="en-US" altLang="zh-CN" sz="2800" dirty="0" smtClean="0">
              <a:latin typeface="Times New Roman" pitchFamily="18" charset="0"/>
            </a:endParaRPr>
          </a:p>
        </p:txBody>
      </p:sp>
      <p:sp>
        <p:nvSpPr>
          <p:cNvPr id="78" name="Rectangle 2"/>
          <p:cNvSpPr>
            <a:spLocks noGrp="1" noChangeArrowheads="1"/>
          </p:cNvSpPr>
          <p:nvPr>
            <p:ph type="title"/>
          </p:nvPr>
        </p:nvSpPr>
        <p:spPr>
          <a:xfrm>
            <a:off x="131670" y="332656"/>
            <a:ext cx="10515164" cy="1325563"/>
          </a:xfrm>
        </p:spPr>
        <p:txBody>
          <a:bodyPr>
            <a:normAutofit/>
          </a:bodyPr>
          <a:lstStyle/>
          <a:p>
            <a:pPr lvl="1" indent="457200" defTabSz="914400" eaLnBrk="1"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2.8 </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cs typeface="Lato Light"/>
              </a:rPr>
              <a:t>BSP</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树场景模型表示</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075807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fade">
                                      <p:cBhvr>
                                        <p:cTn id="7" dur="500"/>
                                        <p:tgtEl>
                                          <p:spTgt spid="13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9269"/>
                                        </p:tgtEl>
                                        <p:attrNameLst>
                                          <p:attrName>style.visibility</p:attrName>
                                        </p:attrNameLst>
                                      </p:cBhvr>
                                      <p:to>
                                        <p:strVal val="visible"/>
                                      </p:to>
                                    </p:set>
                                    <p:animEffect transition="in" filter="wipe(down)">
                                      <p:cBhvr>
                                        <p:cTn id="12" dur="500"/>
                                        <p:tgtEl>
                                          <p:spTgt spid="13926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9274"/>
                                        </p:tgtEl>
                                        <p:attrNameLst>
                                          <p:attrName>style.visibility</p:attrName>
                                        </p:attrNameLst>
                                      </p:cBhvr>
                                      <p:to>
                                        <p:strVal val="visible"/>
                                      </p:to>
                                    </p:set>
                                    <p:animEffect transition="in" filter="wipe(down)">
                                      <p:cBhvr>
                                        <p:cTn id="15" dur="500"/>
                                        <p:tgtEl>
                                          <p:spTgt spid="13927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92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2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2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929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3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2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30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nimBg="1"/>
      <p:bldP spid="139269" grpId="0" animBg="1"/>
      <p:bldP spid="139274" grpId="0"/>
      <p:bldP spid="139295" grpId="0" animBg="1"/>
      <p:bldP spid="139296" grpId="0" animBg="1"/>
      <p:bldP spid="139297" grpId="0" animBg="1"/>
      <p:bldP spid="139298" grpId="0" animBg="1"/>
      <p:bldP spid="139299" grpId="0"/>
      <p:bldP spid="139300" grpId="0"/>
      <p:bldP spid="13930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处处连续处处不可导的数学怪物</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数学家们的猜想</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：连续函数</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的不可导点至多是有限的可列集</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1872</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年</a:t>
            </a:r>
            <a:r>
              <a:rPr lang="en-US" altLang="zh-CN" sz="2200" b="1" dirty="0" err="1" smtClean="0">
                <a:solidFill>
                  <a:schemeClr val="bg2">
                    <a:lumMod val="50000"/>
                  </a:schemeClr>
                </a:solidFill>
                <a:latin typeface="微软雅黑" panose="020B0503020204020204" pitchFamily="34" charset="-122"/>
                <a:ea typeface="微软雅黑" panose="020B0503020204020204" pitchFamily="34" charset="-122"/>
              </a:rPr>
              <a:t>Weierstrass</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函数颠覆了这一猜想</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44036" name="图片 5" descr="Weierstrass函数.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408" y="4293096"/>
            <a:ext cx="11023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535679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wipe(up)">
                                      <p:cBhvr>
                                        <p:cTn id="7" dur="500"/>
                                        <p:tgtEl>
                                          <p:spTgt spid="353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3283">
                                            <p:txEl>
                                              <p:pRg st="1" end="1"/>
                                            </p:txEl>
                                          </p:spTgt>
                                        </p:tgtEl>
                                        <p:attrNameLst>
                                          <p:attrName>style.visibility</p:attrName>
                                        </p:attrNameLst>
                                      </p:cBhvr>
                                      <p:to>
                                        <p:strVal val="visible"/>
                                      </p:to>
                                    </p:set>
                                    <p:animEffect transition="in" filter="wipe(up)">
                                      <p:cBhvr>
                                        <p:cTn id="12" dur="500"/>
                                        <p:tgtEl>
                                          <p:spTgt spid="353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3283">
                                            <p:txEl>
                                              <p:pRg st="2" end="2"/>
                                            </p:txEl>
                                          </p:spTgt>
                                        </p:tgtEl>
                                        <p:attrNameLst>
                                          <p:attrName>style.visibility</p:attrName>
                                        </p:attrNameLst>
                                      </p:cBhvr>
                                      <p:to>
                                        <p:strVal val="visible"/>
                                      </p:to>
                                    </p:set>
                                    <p:animEffect transition="in" filter="wipe(up)">
                                      <p:cBhvr>
                                        <p:cTn id="17" dur="500"/>
                                        <p:tgtEl>
                                          <p:spTgt spid="3532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a:xfrm>
            <a:off x="695400" y="1556792"/>
            <a:ext cx="10515601" cy="4351338"/>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处处连续处处不可导的数学怪物</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45060" name="图片 5" descr="处处连续处处不可导函数.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4980" y="2348880"/>
            <a:ext cx="7776864" cy="374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6"/>
          <p:cNvSpPr txBox="1">
            <a:spLocks noChangeArrowheads="1"/>
          </p:cNvSpPr>
          <p:nvPr/>
        </p:nvSpPr>
        <p:spPr bwMode="auto">
          <a:xfrm>
            <a:off x="3452870" y="6193303"/>
            <a:ext cx="528108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r>
              <a:rPr lang="en-US" altLang="zh-CN" dirty="0" err="1">
                <a:solidFill>
                  <a:schemeClr val="bg2">
                    <a:lumMod val="50000"/>
                  </a:schemeClr>
                </a:solidFill>
              </a:rPr>
              <a:t>Weierstrass</a:t>
            </a:r>
            <a:r>
              <a:rPr lang="zh-CN" altLang="en-US" dirty="0">
                <a:solidFill>
                  <a:schemeClr val="bg2">
                    <a:lumMod val="50000"/>
                  </a:schemeClr>
                </a:solidFill>
              </a:rPr>
              <a:t>函数</a:t>
            </a:r>
          </a:p>
        </p:txBody>
      </p:sp>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023687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wipe(up)">
                                      <p:cBhvr>
                                        <p:cTn id="7" dur="500"/>
                                        <p:tgtEl>
                                          <p:spTgt spid="3532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传统</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的数学方法对这种函数无能为力，使得经典数学陷入又一次危机</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由此促成了一门新的学科分支</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08100" lvl="2" indent="-436563" eaLnBrk="1" hangingPunct="1">
              <a:spcBef>
                <a:spcPts val="3600"/>
              </a:spcBef>
            </a:pP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     分形几何   </a:t>
            </a: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Fractal </a:t>
            </a:r>
            <a:r>
              <a:rPr lang="en-US" altLang="zh-CN" sz="2800" b="1" i="1" dirty="0" smtClean="0">
                <a:solidFill>
                  <a:schemeClr val="bg2">
                    <a:lumMod val="50000"/>
                  </a:schemeClr>
                </a:solidFill>
                <a:latin typeface="微软雅黑" panose="020B0503020204020204" pitchFamily="34" charset="-122"/>
                <a:ea typeface="微软雅黑" panose="020B0503020204020204" pitchFamily="34" charset="-122"/>
              </a:rPr>
              <a:t>Geometry</a:t>
            </a: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458456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3283">
                                            <p:bg/>
                                          </p:spTgt>
                                        </p:tgtEl>
                                        <p:attrNameLst>
                                          <p:attrName>style.visibility</p:attrName>
                                        </p:attrNameLst>
                                      </p:cBhvr>
                                      <p:to>
                                        <p:strVal val="visible"/>
                                      </p:to>
                                    </p:set>
                                    <p:animEffect transition="in" filter="wipe(up)">
                                      <p:cBhvr>
                                        <p:cTn id="7" dur="500"/>
                                        <p:tgtEl>
                                          <p:spTgt spid="35328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3283">
                                            <p:txEl>
                                              <p:pRg st="0" end="0"/>
                                            </p:txEl>
                                          </p:spTgt>
                                        </p:tgtEl>
                                        <p:attrNameLst>
                                          <p:attrName>style.visibility</p:attrName>
                                        </p:attrNameLst>
                                      </p:cBhvr>
                                      <p:to>
                                        <p:strVal val="visible"/>
                                      </p:to>
                                    </p:set>
                                    <p:animEffect transition="in" filter="wipe(up)">
                                      <p:cBhvr>
                                        <p:cTn id="10" dur="500"/>
                                        <p:tgtEl>
                                          <p:spTgt spid="35328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53283">
                                            <p:txEl>
                                              <p:pRg st="1" end="1"/>
                                            </p:txEl>
                                          </p:spTgt>
                                        </p:tgtEl>
                                        <p:attrNameLst>
                                          <p:attrName>style.visibility</p:attrName>
                                        </p:attrNameLst>
                                      </p:cBhvr>
                                      <p:to>
                                        <p:strVal val="visible"/>
                                      </p:to>
                                    </p:set>
                                    <p:animEffect transition="in" filter="wipe(up)">
                                      <p:cBhvr>
                                        <p:cTn id="13" dur="500"/>
                                        <p:tgtEl>
                                          <p:spTgt spid="35328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3283">
                                            <p:txEl>
                                              <p:pRg st="2" end="2"/>
                                            </p:txEl>
                                          </p:spTgt>
                                        </p:tgtEl>
                                        <p:attrNameLst>
                                          <p:attrName>style.visibility</p:attrName>
                                        </p:attrNameLst>
                                      </p:cBhvr>
                                      <p:to>
                                        <p:strVal val="visible"/>
                                      </p:to>
                                    </p:set>
                                    <p:animEffect transition="in" filter="wipe(up)">
                                      <p:cBhvr>
                                        <p:cTn id="16" dur="500"/>
                                        <p:tgtEl>
                                          <p:spTgt spid="3532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4417" y="1808163"/>
            <a:ext cx="11089216" cy="38862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自然界的分形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海岸线</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descr="分形之海岸线.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9485" y="2889251"/>
            <a:ext cx="7056967"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485945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lvl="1" eaLnBrk="1" hangingPunct="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三维几何元素</a:t>
            </a:r>
          </a:p>
        </p:txBody>
      </p:sp>
      <p:sp>
        <p:nvSpPr>
          <p:cNvPr id="331779" name="Rectangle 3"/>
          <p:cNvSpPr>
            <a:spLocks noGrp="1" noChangeArrowheads="1"/>
          </p:cNvSpPr>
          <p:nvPr>
            <p:ph type="body" idx="1"/>
          </p:nvPr>
        </p:nvSpPr>
        <p:spPr>
          <a:xfrm>
            <a:off x="623392" y="1772816"/>
            <a:ext cx="10972800" cy="1462088"/>
          </a:xfrm>
        </p:spPr>
        <p:txBody>
          <a:bodyPr/>
          <a:lstStyle/>
          <a:p>
            <a:pPr marL="717550" lvl="1" indent="-342900" eaLnBrk="1" hangingPunct="0">
              <a:lnSpc>
                <a:spcPct val="11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体素</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Volume element, Voxel</a:t>
            </a:r>
          </a:p>
          <a:p>
            <a:pPr marL="1260475" lvl="3" indent="-342900" hangingPunct="0">
              <a:lnSpc>
                <a:spcPct val="100000"/>
              </a:lnSpc>
              <a:spcBef>
                <a:spcPts val="24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是由有限个尺寸参数定位和定形的体</a:t>
            </a:r>
          </a:p>
          <a:p>
            <a:pPr eaLnBrk="1" hangingPunct="1">
              <a:spcBef>
                <a:spcPct val="55000"/>
              </a:spcBef>
            </a:pPr>
            <a:endParaRPr lang="en-US" altLang="zh-CN" dirty="0" smtClean="0"/>
          </a:p>
        </p:txBody>
      </p:sp>
      <p:sp>
        <p:nvSpPr>
          <p:cNvPr id="4" name="立方体 3"/>
          <p:cNvSpPr>
            <a:spLocks noChangeArrowheads="1"/>
          </p:cNvSpPr>
          <p:nvPr/>
        </p:nvSpPr>
        <p:spPr bwMode="auto">
          <a:xfrm>
            <a:off x="1847527" y="3948289"/>
            <a:ext cx="1008000" cy="1008000"/>
          </a:xfrm>
          <a:prstGeom prst="cube">
            <a:avLst>
              <a:gd name="adj" fmla="val 25000"/>
            </a:avLst>
          </a:prstGeom>
          <a:solidFill>
            <a:srgbClr val="FF0000"/>
          </a:solidFill>
          <a:ln w="9525" algn="ctr">
            <a:solidFill>
              <a:schemeClr val="tx1"/>
            </a:solidFill>
            <a:round/>
            <a:headEnd/>
            <a:tailEnd/>
          </a:ln>
        </p:spPr>
        <p:txBody>
          <a:bodyPr/>
          <a:lstStyle/>
          <a:p>
            <a:endParaRPr lang="zh-CN" altLang="en-US"/>
          </a:p>
        </p:txBody>
      </p:sp>
      <p:sp>
        <p:nvSpPr>
          <p:cNvPr id="9" name="圆柱形 8"/>
          <p:cNvSpPr>
            <a:spLocks noChangeArrowheads="1"/>
          </p:cNvSpPr>
          <p:nvPr/>
        </p:nvSpPr>
        <p:spPr bwMode="auto">
          <a:xfrm>
            <a:off x="6858000" y="3789363"/>
            <a:ext cx="863600" cy="1289822"/>
          </a:xfrm>
          <a:prstGeom prst="can">
            <a:avLst>
              <a:gd name="adj" fmla="val 25010"/>
            </a:avLst>
          </a:prstGeom>
          <a:solidFill>
            <a:srgbClr val="00B050"/>
          </a:solidFill>
          <a:ln w="9525" algn="ctr">
            <a:solidFill>
              <a:schemeClr val="tx1"/>
            </a:solidFill>
            <a:round/>
            <a:headEnd/>
            <a:tailEnd/>
          </a:ln>
        </p:spPr>
        <p:txBody>
          <a:bodyPr/>
          <a:lstStyle/>
          <a:p>
            <a:endParaRPr lang="zh-CN" altLang="en-US"/>
          </a:p>
        </p:txBody>
      </p:sp>
      <p:pic>
        <p:nvPicPr>
          <p:cNvPr id="12" name="Picture 44" descr="Kd为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328" y="3787379"/>
            <a:ext cx="1368000" cy="13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619520" y="4956289"/>
            <a:ext cx="792088"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13" name="直接连接符 12"/>
          <p:cNvCxnSpPr/>
          <p:nvPr/>
        </p:nvCxnSpPr>
        <p:spPr>
          <a:xfrm>
            <a:off x="2612205" y="4221088"/>
            <a:ext cx="792088"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14" name="直接连接符 13"/>
          <p:cNvCxnSpPr/>
          <p:nvPr/>
        </p:nvCxnSpPr>
        <p:spPr>
          <a:xfrm>
            <a:off x="2855527" y="3948289"/>
            <a:ext cx="792088"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7" name="直接连接符 6"/>
          <p:cNvCxnSpPr/>
          <p:nvPr/>
        </p:nvCxnSpPr>
        <p:spPr>
          <a:xfrm>
            <a:off x="1847527" y="4956288"/>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16" name="直接连接符 15"/>
          <p:cNvCxnSpPr/>
          <p:nvPr/>
        </p:nvCxnSpPr>
        <p:spPr>
          <a:xfrm>
            <a:off x="2602157" y="4956288"/>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10" name="直接箭头连接符 9"/>
          <p:cNvCxnSpPr/>
          <p:nvPr/>
        </p:nvCxnSpPr>
        <p:spPr>
          <a:xfrm>
            <a:off x="1847527" y="5172390"/>
            <a:ext cx="754630" cy="0"/>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096182" y="5126754"/>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W</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cxnSp>
        <p:nvCxnSpPr>
          <p:cNvPr id="20" name="直接箭头连接符 19"/>
          <p:cNvCxnSpPr/>
          <p:nvPr/>
        </p:nvCxnSpPr>
        <p:spPr>
          <a:xfrm rot="16200000">
            <a:off x="2766357" y="4578974"/>
            <a:ext cx="754630" cy="0"/>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21" name="TextBox 20"/>
          <p:cNvSpPr txBox="1"/>
          <p:nvPr/>
        </p:nvSpPr>
        <p:spPr>
          <a:xfrm>
            <a:off x="3153720" y="4385200"/>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H</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cxnSp>
        <p:nvCxnSpPr>
          <p:cNvPr id="22" name="直接箭头连接符 21"/>
          <p:cNvCxnSpPr/>
          <p:nvPr/>
        </p:nvCxnSpPr>
        <p:spPr>
          <a:xfrm flipV="1">
            <a:off x="3143884" y="3948289"/>
            <a:ext cx="260409" cy="272799"/>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24" name="TextBox 23"/>
          <p:cNvSpPr txBox="1"/>
          <p:nvPr/>
        </p:nvSpPr>
        <p:spPr>
          <a:xfrm>
            <a:off x="3418534" y="3903670"/>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L</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grpSp>
        <p:nvGrpSpPr>
          <p:cNvPr id="19" name="组合 18"/>
          <p:cNvGrpSpPr/>
          <p:nvPr/>
        </p:nvGrpSpPr>
        <p:grpSpPr>
          <a:xfrm>
            <a:off x="4151784" y="3292394"/>
            <a:ext cx="1224136" cy="1818529"/>
            <a:chOff x="4439816" y="3429000"/>
            <a:chExt cx="1224136" cy="1818529"/>
          </a:xfrm>
        </p:grpSpPr>
        <p:sp>
          <p:nvSpPr>
            <p:cNvPr id="18" name="椭圆 17"/>
            <p:cNvSpPr/>
            <p:nvPr/>
          </p:nvSpPr>
          <p:spPr>
            <a:xfrm>
              <a:off x="4439816" y="4893528"/>
              <a:ext cx="1216800" cy="354001"/>
            </a:xfrm>
            <a:prstGeom prst="ellipse">
              <a:avLst/>
            </a:prstGeom>
            <a:solidFill>
              <a:srgbClr val="0070C0"/>
            </a:solid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17" name="流程图: 摘录 16"/>
            <p:cNvSpPr/>
            <p:nvPr/>
          </p:nvSpPr>
          <p:spPr>
            <a:xfrm>
              <a:off x="4439816" y="3429000"/>
              <a:ext cx="1224136" cy="1634856"/>
            </a:xfrm>
            <a:prstGeom prst="flowChartExtract">
              <a:avLst/>
            </a:prstGeom>
            <a:solidFill>
              <a:srgbClr val="0070C0"/>
            </a:solid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grpSp>
      <p:cxnSp>
        <p:nvCxnSpPr>
          <p:cNvPr id="31" name="直接箭头连接符 30"/>
          <p:cNvCxnSpPr/>
          <p:nvPr/>
        </p:nvCxnSpPr>
        <p:spPr>
          <a:xfrm flipV="1">
            <a:off x="4151784" y="5249493"/>
            <a:ext cx="1216800" cy="2269"/>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33" name="直接连接符 32"/>
          <p:cNvCxnSpPr/>
          <p:nvPr/>
        </p:nvCxnSpPr>
        <p:spPr>
          <a:xfrm>
            <a:off x="5383235" y="4936860"/>
            <a:ext cx="612000"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34" name="直接连接符 33"/>
          <p:cNvCxnSpPr/>
          <p:nvPr/>
        </p:nvCxnSpPr>
        <p:spPr>
          <a:xfrm>
            <a:off x="4763852" y="3292394"/>
            <a:ext cx="1188000"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36" name="TextBox 35"/>
          <p:cNvSpPr txBox="1"/>
          <p:nvPr/>
        </p:nvSpPr>
        <p:spPr>
          <a:xfrm>
            <a:off x="4630806" y="5188551"/>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cxnSp>
        <p:nvCxnSpPr>
          <p:cNvPr id="37" name="直接箭头连接符 36"/>
          <p:cNvCxnSpPr/>
          <p:nvPr/>
        </p:nvCxnSpPr>
        <p:spPr>
          <a:xfrm flipV="1">
            <a:off x="5669623" y="3288376"/>
            <a:ext cx="0" cy="1645546"/>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38" name="TextBox 37"/>
          <p:cNvSpPr txBox="1"/>
          <p:nvPr/>
        </p:nvSpPr>
        <p:spPr>
          <a:xfrm>
            <a:off x="5708167" y="3900023"/>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H</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cxnSp>
        <p:nvCxnSpPr>
          <p:cNvPr id="40" name="直接箭头连接符 39"/>
          <p:cNvCxnSpPr/>
          <p:nvPr/>
        </p:nvCxnSpPr>
        <p:spPr>
          <a:xfrm flipV="1">
            <a:off x="6844542" y="5267720"/>
            <a:ext cx="890515" cy="1136"/>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41" name="直接连接符 40"/>
          <p:cNvCxnSpPr/>
          <p:nvPr/>
        </p:nvCxnSpPr>
        <p:spPr>
          <a:xfrm>
            <a:off x="7721600" y="4984798"/>
            <a:ext cx="612000"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a:off x="7276342" y="3903670"/>
            <a:ext cx="1044000" cy="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43" name="TextBox 42"/>
          <p:cNvSpPr txBox="1"/>
          <p:nvPr/>
        </p:nvSpPr>
        <p:spPr>
          <a:xfrm>
            <a:off x="7185804" y="5245064"/>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cxnSp>
        <p:nvCxnSpPr>
          <p:cNvPr id="44" name="直接箭头连接符 43"/>
          <p:cNvCxnSpPr/>
          <p:nvPr/>
        </p:nvCxnSpPr>
        <p:spPr>
          <a:xfrm flipV="1">
            <a:off x="8026344" y="3903670"/>
            <a:ext cx="1256" cy="1089410"/>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47" name="TextBox 46"/>
          <p:cNvSpPr txBox="1"/>
          <p:nvPr/>
        </p:nvSpPr>
        <p:spPr>
          <a:xfrm>
            <a:off x="8049918" y="4283212"/>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H</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7169" name="TextBox 7168"/>
          <p:cNvSpPr txBox="1"/>
          <p:nvPr/>
        </p:nvSpPr>
        <p:spPr>
          <a:xfrm>
            <a:off x="1763800" y="4739999"/>
            <a:ext cx="9361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49" name="TextBox 48"/>
          <p:cNvSpPr txBox="1"/>
          <p:nvPr/>
        </p:nvSpPr>
        <p:spPr>
          <a:xfrm>
            <a:off x="1557007" y="4546794"/>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P</a:t>
            </a:r>
            <a:r>
              <a:rPr kumimoji="0" lang="en-US" altLang="zh-CN" sz="1800" b="1" i="0" u="none" strike="noStrike" cap="none" spc="0" normalizeH="0" baseline="-25000" dirty="0" smtClean="0">
                <a:ln>
                  <a:noFill/>
                </a:ln>
                <a:solidFill>
                  <a:schemeClr val="bg2">
                    <a:lumMod val="50000"/>
                  </a:schemeClr>
                </a:solidFill>
                <a:effectLst/>
                <a:uFillTx/>
                <a:latin typeface="Lato Light"/>
                <a:ea typeface="Lato Light"/>
                <a:cs typeface="Lato Light"/>
                <a:sym typeface="Lato Light"/>
              </a:rPr>
              <a:t>0</a:t>
            </a:r>
            <a:endParaRPr kumimoji="0" lang="zh-CN" altLang="en-US" sz="1800" b="1" i="0" u="none" strike="noStrike" cap="none" spc="0" normalizeH="0" baseline="-25000" dirty="0">
              <a:ln>
                <a:noFill/>
              </a:ln>
              <a:solidFill>
                <a:schemeClr val="bg2">
                  <a:lumMod val="50000"/>
                </a:schemeClr>
              </a:solidFill>
              <a:effectLst/>
              <a:uFillTx/>
              <a:latin typeface="Lato Light"/>
              <a:ea typeface="Lato Light"/>
              <a:cs typeface="Lato Light"/>
              <a:sym typeface="Lato Light"/>
            </a:endParaRPr>
          </a:p>
        </p:txBody>
      </p:sp>
      <p:sp>
        <p:nvSpPr>
          <p:cNvPr id="50" name="TextBox 49"/>
          <p:cNvSpPr txBox="1"/>
          <p:nvPr/>
        </p:nvSpPr>
        <p:spPr>
          <a:xfrm>
            <a:off x="4657512" y="4731431"/>
            <a:ext cx="358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51" name="TextBox 50"/>
          <p:cNvSpPr txBox="1"/>
          <p:nvPr/>
        </p:nvSpPr>
        <p:spPr>
          <a:xfrm>
            <a:off x="4641804" y="4546766"/>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P</a:t>
            </a:r>
            <a:r>
              <a:rPr kumimoji="0" lang="en-US" altLang="zh-CN" sz="1800" b="1" i="0" u="none" strike="noStrike" cap="none" spc="0" normalizeH="0" baseline="-25000" dirty="0" smtClean="0">
                <a:ln>
                  <a:noFill/>
                </a:ln>
                <a:solidFill>
                  <a:schemeClr val="bg2">
                    <a:lumMod val="50000"/>
                  </a:schemeClr>
                </a:solidFill>
                <a:effectLst/>
                <a:uFillTx/>
                <a:latin typeface="Lato Light"/>
                <a:ea typeface="Lato Light"/>
                <a:cs typeface="Lato Light"/>
                <a:sym typeface="Lato Light"/>
              </a:rPr>
              <a:t>0</a:t>
            </a:r>
            <a:endParaRPr kumimoji="0" lang="zh-CN" altLang="en-US" sz="1800" b="1" i="0" u="none" strike="noStrike" cap="none" spc="0" normalizeH="0" baseline="-25000" dirty="0">
              <a:ln>
                <a:noFill/>
              </a:ln>
              <a:solidFill>
                <a:schemeClr val="bg2">
                  <a:lumMod val="50000"/>
                </a:schemeClr>
              </a:solidFill>
              <a:effectLst/>
              <a:uFillTx/>
              <a:latin typeface="Lato Light"/>
              <a:ea typeface="Lato Light"/>
              <a:cs typeface="Lato Light"/>
              <a:sym typeface="Lato Light"/>
            </a:endParaRPr>
          </a:p>
        </p:txBody>
      </p:sp>
      <p:sp>
        <p:nvSpPr>
          <p:cNvPr id="52" name="TextBox 51"/>
          <p:cNvSpPr txBox="1"/>
          <p:nvPr/>
        </p:nvSpPr>
        <p:spPr>
          <a:xfrm>
            <a:off x="7185804" y="4775567"/>
            <a:ext cx="358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53" name="TextBox 52"/>
          <p:cNvSpPr txBox="1"/>
          <p:nvPr/>
        </p:nvSpPr>
        <p:spPr>
          <a:xfrm>
            <a:off x="7170096" y="4590902"/>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P</a:t>
            </a:r>
            <a:r>
              <a:rPr kumimoji="0" lang="en-US" altLang="zh-CN" sz="1800" b="1" i="0" u="none" strike="noStrike" cap="none" spc="0" normalizeH="0" baseline="-25000" dirty="0" smtClean="0">
                <a:ln>
                  <a:noFill/>
                </a:ln>
                <a:solidFill>
                  <a:schemeClr val="bg2">
                    <a:lumMod val="50000"/>
                  </a:schemeClr>
                </a:solidFill>
                <a:effectLst/>
                <a:uFillTx/>
                <a:latin typeface="Lato Light"/>
                <a:ea typeface="Lato Light"/>
                <a:cs typeface="Lato Light"/>
                <a:sym typeface="Lato Light"/>
              </a:rPr>
              <a:t>0</a:t>
            </a:r>
            <a:endParaRPr kumimoji="0" lang="zh-CN" altLang="en-US" sz="1800" b="1" i="0" u="none" strike="noStrike" cap="none" spc="0" normalizeH="0" baseline="-25000" dirty="0">
              <a:ln>
                <a:noFill/>
              </a:ln>
              <a:solidFill>
                <a:schemeClr val="bg2">
                  <a:lumMod val="50000"/>
                </a:schemeClr>
              </a:solidFill>
              <a:effectLst/>
              <a:uFillTx/>
              <a:latin typeface="Lato Light"/>
              <a:ea typeface="Lato Light"/>
              <a:cs typeface="Lato Light"/>
              <a:sym typeface="Lato Light"/>
            </a:endParaRPr>
          </a:p>
        </p:txBody>
      </p:sp>
      <p:sp>
        <p:nvSpPr>
          <p:cNvPr id="54" name="TextBox 49"/>
          <p:cNvSpPr txBox="1"/>
          <p:nvPr/>
        </p:nvSpPr>
        <p:spPr>
          <a:xfrm>
            <a:off x="9637784" y="4288586"/>
            <a:ext cx="358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9999"/>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rgbClr val="FF9999"/>
              </a:solidFill>
              <a:effectLst/>
              <a:uFillTx/>
              <a:latin typeface="Lato Light"/>
              <a:ea typeface="Lato Light"/>
              <a:cs typeface="Lato Light"/>
              <a:sym typeface="Lato Light"/>
            </a:endParaRPr>
          </a:p>
        </p:txBody>
      </p:sp>
      <p:sp>
        <p:nvSpPr>
          <p:cNvPr id="55" name="TextBox 50"/>
          <p:cNvSpPr txBox="1"/>
          <p:nvPr/>
        </p:nvSpPr>
        <p:spPr>
          <a:xfrm>
            <a:off x="9622076" y="4103921"/>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rgbClr val="FF9999"/>
                </a:solidFill>
                <a:effectLst/>
                <a:uFillTx/>
                <a:latin typeface="Lato Light"/>
                <a:ea typeface="Lato Light"/>
                <a:cs typeface="Lato Light"/>
                <a:sym typeface="Lato Light"/>
              </a:rPr>
              <a:t>P</a:t>
            </a:r>
            <a:r>
              <a:rPr kumimoji="0" lang="en-US" altLang="zh-CN" sz="1800" b="1" i="0" u="none" strike="noStrike" cap="none" spc="0" normalizeH="0" baseline="-25000" dirty="0" smtClean="0">
                <a:ln>
                  <a:noFill/>
                </a:ln>
                <a:solidFill>
                  <a:srgbClr val="FF9999"/>
                </a:solidFill>
                <a:effectLst/>
                <a:uFillTx/>
                <a:latin typeface="Lato Light"/>
                <a:ea typeface="Lato Light"/>
                <a:cs typeface="Lato Light"/>
                <a:sym typeface="Lato Light"/>
              </a:rPr>
              <a:t>0</a:t>
            </a:r>
            <a:endParaRPr kumimoji="0" lang="zh-CN" altLang="en-US" sz="1800" b="1" i="0" u="none" strike="noStrike" cap="none" spc="0" normalizeH="0" baseline="-25000" dirty="0">
              <a:ln>
                <a:noFill/>
              </a:ln>
              <a:solidFill>
                <a:srgbClr val="FF9999"/>
              </a:solidFill>
              <a:effectLst/>
              <a:uFillTx/>
              <a:latin typeface="Lato Light"/>
              <a:ea typeface="Lato Light"/>
              <a:cs typeface="Lato Light"/>
              <a:sym typeface="Lato Light"/>
            </a:endParaRPr>
          </a:p>
        </p:txBody>
      </p:sp>
      <p:cxnSp>
        <p:nvCxnSpPr>
          <p:cNvPr id="56" name="直接箭头连接符 55"/>
          <p:cNvCxnSpPr/>
          <p:nvPr/>
        </p:nvCxnSpPr>
        <p:spPr>
          <a:xfrm flipV="1">
            <a:off x="9182478" y="4360985"/>
            <a:ext cx="1107034" cy="237827"/>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59" name="直接连接符 58"/>
          <p:cNvCxnSpPr/>
          <p:nvPr/>
        </p:nvCxnSpPr>
        <p:spPr>
          <a:xfrm>
            <a:off x="4162137" y="4927250"/>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60" name="直接连接符 59"/>
          <p:cNvCxnSpPr/>
          <p:nvPr/>
        </p:nvCxnSpPr>
        <p:spPr>
          <a:xfrm>
            <a:off x="5357852" y="4927250"/>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61" name="直接箭头连接符 60"/>
          <p:cNvCxnSpPr/>
          <p:nvPr/>
        </p:nvCxnSpPr>
        <p:spPr>
          <a:xfrm flipV="1">
            <a:off x="4143793" y="4929802"/>
            <a:ext cx="1216800" cy="2269"/>
          </a:xfrm>
          <a:prstGeom prst="straightConnector1">
            <a:avLst/>
          </a:prstGeom>
          <a:noFill/>
          <a:ln w="12700" cap="flat">
            <a:solidFill>
              <a:srgbClr val="000000"/>
            </a:solidFill>
            <a:prstDash val="dash"/>
            <a:miter lim="8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62" name="直接箭头连接符 61"/>
          <p:cNvCxnSpPr/>
          <p:nvPr/>
        </p:nvCxnSpPr>
        <p:spPr>
          <a:xfrm flipV="1">
            <a:off x="6865494" y="4981697"/>
            <a:ext cx="864000" cy="1136"/>
          </a:xfrm>
          <a:prstGeom prst="straightConnector1">
            <a:avLst/>
          </a:prstGeom>
          <a:noFill/>
          <a:ln w="12700" cap="flat">
            <a:solidFill>
              <a:srgbClr val="000000"/>
            </a:solidFill>
            <a:prstDash val="dash"/>
            <a:miter lim="8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63" name="直接连接符 62"/>
          <p:cNvCxnSpPr/>
          <p:nvPr/>
        </p:nvCxnSpPr>
        <p:spPr>
          <a:xfrm>
            <a:off x="6865258" y="4993080"/>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64" name="直接连接符 63"/>
          <p:cNvCxnSpPr/>
          <p:nvPr/>
        </p:nvCxnSpPr>
        <p:spPr>
          <a:xfrm>
            <a:off x="7721600" y="5003886"/>
            <a:ext cx="0" cy="54000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76" name="直接连接符 75"/>
          <p:cNvCxnSpPr/>
          <p:nvPr/>
        </p:nvCxnSpPr>
        <p:spPr>
          <a:xfrm>
            <a:off x="8963130" y="3446585"/>
            <a:ext cx="229396" cy="119077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cxnSp>
        <p:nvCxnSpPr>
          <p:cNvPr id="79" name="直接箭头连接符 78"/>
          <p:cNvCxnSpPr/>
          <p:nvPr/>
        </p:nvCxnSpPr>
        <p:spPr>
          <a:xfrm flipV="1">
            <a:off x="9048328" y="3598939"/>
            <a:ext cx="1107034" cy="237827"/>
          </a:xfrm>
          <a:prstGeom prst="straightConnector1">
            <a:avLst/>
          </a:prstGeom>
          <a:noFill/>
          <a:ln w="12700" cap="flat">
            <a:solidFill>
              <a:srgbClr val="000000"/>
            </a:solidFill>
            <a:prstDash val="solid"/>
            <a:miter lim="8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82" name="直接连接符 81"/>
          <p:cNvCxnSpPr/>
          <p:nvPr/>
        </p:nvCxnSpPr>
        <p:spPr>
          <a:xfrm>
            <a:off x="10065958" y="3176868"/>
            <a:ext cx="229396" cy="1190770"/>
          </a:xfrm>
          <a:prstGeom prst="line">
            <a:avLst/>
          </a:prstGeom>
          <a:no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cxnSp>
      <p:sp>
        <p:nvSpPr>
          <p:cNvPr id="83" name="TextBox 82"/>
          <p:cNvSpPr txBox="1"/>
          <p:nvPr/>
        </p:nvSpPr>
        <p:spPr>
          <a:xfrm>
            <a:off x="9442681" y="3400271"/>
            <a:ext cx="3599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2">
                    <a:lumMod val="50000"/>
                  </a:schemeClr>
                </a:solidFill>
                <a:effectLst/>
                <a:uFillTx/>
                <a:latin typeface="Lato Light"/>
                <a:ea typeface="Lato Light"/>
                <a:cs typeface="Lato Light"/>
                <a:sym typeface="Symbol"/>
              </a:rPr>
              <a:t></a:t>
            </a:r>
            <a:endParaRPr kumimoji="0" lang="zh-CN" altLang="en-US" sz="1800" b="0"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192691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Effect transition="in" filter="wipe(up)">
                                      <p:cBhvr>
                                        <p:cTn id="7" dur="500"/>
                                        <p:tgtEl>
                                          <p:spTgt spid="331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1779">
                                            <p:txEl>
                                              <p:pRg st="1" end="1"/>
                                            </p:txEl>
                                          </p:spTgt>
                                        </p:tgtEl>
                                        <p:attrNameLst>
                                          <p:attrName>style.visibility</p:attrName>
                                        </p:attrNameLst>
                                      </p:cBhvr>
                                      <p:to>
                                        <p:strVal val="visible"/>
                                      </p:to>
                                    </p:set>
                                    <p:animEffect transition="in" filter="wipe(up)">
                                      <p:cBhvr>
                                        <p:cTn id="12" dur="500"/>
                                        <p:tgtEl>
                                          <p:spTgt spid="331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16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500"/>
                            </p:stCondLst>
                            <p:childTnLst>
                              <p:par>
                                <p:cTn id="47" presetID="16" presetClass="entr" presetSubtype="37"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outVertical)">
                                      <p:cBhvr>
                                        <p:cTn id="49" dur="500"/>
                                        <p:tgtEl>
                                          <p:spTgt spid="10"/>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par>
                                <p:cTn id="57" presetID="22" presetClass="entr" presetSubtype="8"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par>
                          <p:cTn id="60" fill="hold">
                            <p:stCondLst>
                              <p:cond delay="1500"/>
                            </p:stCondLst>
                            <p:childTnLst>
                              <p:par>
                                <p:cTn id="61" presetID="16" presetClass="entr" presetSubtype="42"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arn(outHorizontal)">
                                      <p:cBhvr>
                                        <p:cTn id="63" dur="500"/>
                                        <p:tgtEl>
                                          <p:spTgt spid="20"/>
                                        </p:tgtEl>
                                      </p:cBhvr>
                                    </p:animEffect>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2500"/>
                            </p:stCondLst>
                            <p:childTnLst>
                              <p:par>
                                <p:cTn id="72" presetID="16" presetClass="entr" presetSubtype="37" fill="hold"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outVertical)">
                                      <p:cBhvr>
                                        <p:cTn id="74" dur="500"/>
                                        <p:tgtEl>
                                          <p:spTgt spid="22"/>
                                        </p:tgtEl>
                                      </p:cBhvr>
                                    </p:animEffect>
                                  </p:childTnLst>
                                </p:cTn>
                              </p:par>
                            </p:childTnLst>
                          </p:cTn>
                        </p:par>
                        <p:par>
                          <p:cTn id="75" fill="hold">
                            <p:stCondLst>
                              <p:cond delay="3000"/>
                            </p:stCondLst>
                            <p:childTnLst>
                              <p:par>
                                <p:cTn id="76" presetID="1"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6" presetClass="entr" presetSubtype="37"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barn(outVertical)">
                                      <p:cBhvr>
                                        <p:cTn id="82" dur="500"/>
                                        <p:tgtEl>
                                          <p:spTgt spid="6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wipe(up)">
                                      <p:cBhvr>
                                        <p:cTn id="93" dur="500"/>
                                        <p:tgtEl>
                                          <p:spTgt spid="59"/>
                                        </p:tgtEl>
                                      </p:cBhvr>
                                    </p:animEffect>
                                  </p:childTnLst>
                                </p:cTn>
                              </p:par>
                              <p:par>
                                <p:cTn id="94" presetID="22" presetClass="entr" presetSubtype="1" fill="hold"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up)">
                                      <p:cBhvr>
                                        <p:cTn id="96" dur="500"/>
                                        <p:tgtEl>
                                          <p:spTgt spid="60"/>
                                        </p:tgtEl>
                                      </p:cBhvr>
                                    </p:animEffect>
                                  </p:childTnLst>
                                </p:cTn>
                              </p:par>
                            </p:childTnLst>
                          </p:cTn>
                        </p:par>
                        <p:par>
                          <p:cTn id="97" fill="hold">
                            <p:stCondLst>
                              <p:cond delay="500"/>
                            </p:stCondLst>
                            <p:childTnLst>
                              <p:par>
                                <p:cTn id="98" presetID="16" presetClass="entr" presetSubtype="37" fill="hold"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arn(outVertical)">
                                      <p:cBhvr>
                                        <p:cTn id="100" dur="500"/>
                                        <p:tgtEl>
                                          <p:spTgt spid="31"/>
                                        </p:tgtEl>
                                      </p:cBhvr>
                                    </p:animEffect>
                                  </p:childTnLst>
                                </p:cTn>
                              </p:par>
                            </p:childTnLst>
                          </p:cTn>
                        </p:par>
                        <p:par>
                          <p:cTn id="101" fill="hold">
                            <p:stCondLst>
                              <p:cond delay="1000"/>
                            </p:stCondLst>
                            <p:childTnLst>
                              <p:par>
                                <p:cTn id="102" presetID="1" presetClass="entr" presetSubtype="0" fill="hold" grpId="0" nodeType="afterEffect">
                                  <p:stCondLst>
                                    <p:cond delay="0"/>
                                  </p:stCondLst>
                                  <p:childTnLst>
                                    <p:set>
                                      <p:cBhvr>
                                        <p:cTn id="103" dur="1" fill="hold">
                                          <p:stCondLst>
                                            <p:cond delay="0"/>
                                          </p:stCondLst>
                                        </p:cTn>
                                        <p:tgtEl>
                                          <p:spTgt spid="36"/>
                                        </p:tgtEl>
                                        <p:attrNameLst>
                                          <p:attrName>style.visibility</p:attrName>
                                        </p:attrNameLst>
                                      </p:cBhvr>
                                      <p:to>
                                        <p:strVal val="visible"/>
                                      </p:to>
                                    </p:set>
                                  </p:childTnLst>
                                </p:cTn>
                              </p:par>
                            </p:childTnLst>
                          </p:cTn>
                        </p:par>
                        <p:par>
                          <p:cTn id="104" fill="hold">
                            <p:stCondLst>
                              <p:cond delay="1000"/>
                            </p:stCondLst>
                            <p:childTnLst>
                              <p:par>
                                <p:cTn id="105" presetID="22" presetClass="entr" presetSubtype="8"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left)">
                                      <p:cBhvr>
                                        <p:cTn id="107" dur="500"/>
                                        <p:tgtEl>
                                          <p:spTgt spid="33"/>
                                        </p:tgtEl>
                                      </p:cBhvr>
                                    </p:animEffect>
                                  </p:childTnLst>
                                </p:cTn>
                              </p:par>
                              <p:par>
                                <p:cTn id="108" presetID="22" presetClass="entr" presetSubtype="8"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left)">
                                      <p:cBhvr>
                                        <p:cTn id="110" dur="500"/>
                                        <p:tgtEl>
                                          <p:spTgt spid="34"/>
                                        </p:tgtEl>
                                      </p:cBhvr>
                                    </p:animEffect>
                                  </p:childTnLst>
                                </p:cTn>
                              </p:par>
                            </p:childTnLst>
                          </p:cTn>
                        </p:par>
                        <p:par>
                          <p:cTn id="111" fill="hold">
                            <p:stCondLst>
                              <p:cond delay="1500"/>
                            </p:stCondLst>
                            <p:childTnLst>
                              <p:par>
                                <p:cTn id="112" presetID="16" presetClass="entr" presetSubtype="42"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arn(outHorizontal)">
                                      <p:cBhvr>
                                        <p:cTn id="114" dur="500"/>
                                        <p:tgtEl>
                                          <p:spTgt spid="37"/>
                                        </p:tgtEl>
                                      </p:cBhvr>
                                    </p:animEffec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6" presetClass="entr" presetSubtype="37" fill="hold" nodeType="click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barn(outVertical)">
                                      <p:cBhvr>
                                        <p:cTn id="122" dur="500"/>
                                        <p:tgtEl>
                                          <p:spTgt spid="62"/>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nodeType="click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wipe(up)">
                                      <p:cBhvr>
                                        <p:cTn id="133" dur="500"/>
                                        <p:tgtEl>
                                          <p:spTgt spid="63"/>
                                        </p:tgtEl>
                                      </p:cBhvr>
                                    </p:animEffect>
                                  </p:childTnLst>
                                </p:cTn>
                              </p:par>
                              <p:par>
                                <p:cTn id="134" presetID="22" presetClass="entr" presetSubtype="1"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up)">
                                      <p:cBhvr>
                                        <p:cTn id="136" dur="500"/>
                                        <p:tgtEl>
                                          <p:spTgt spid="64"/>
                                        </p:tgtEl>
                                      </p:cBhvr>
                                    </p:animEffect>
                                  </p:childTnLst>
                                </p:cTn>
                              </p:par>
                            </p:childTnLst>
                          </p:cTn>
                        </p:par>
                        <p:par>
                          <p:cTn id="137" fill="hold">
                            <p:stCondLst>
                              <p:cond delay="500"/>
                            </p:stCondLst>
                            <p:childTnLst>
                              <p:par>
                                <p:cTn id="138" presetID="16" presetClass="entr" presetSubtype="37" fill="hold" nodeType="after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barn(outVertical)">
                                      <p:cBhvr>
                                        <p:cTn id="140" dur="500"/>
                                        <p:tgtEl>
                                          <p:spTgt spid="40"/>
                                        </p:tgtEl>
                                      </p:cBhvr>
                                    </p:animEffect>
                                  </p:childTnLst>
                                </p:cTn>
                              </p:par>
                            </p:childTnLst>
                          </p:cTn>
                        </p:par>
                        <p:par>
                          <p:cTn id="141" fill="hold">
                            <p:stCondLst>
                              <p:cond delay="1000"/>
                            </p:stCondLst>
                            <p:childTnLst>
                              <p:par>
                                <p:cTn id="142" presetID="1" presetClass="entr" presetSubtype="0" fill="hold" grpId="0" nodeType="afterEffect">
                                  <p:stCondLst>
                                    <p:cond delay="0"/>
                                  </p:stCondLst>
                                  <p:childTnLst>
                                    <p:set>
                                      <p:cBhvr>
                                        <p:cTn id="143" dur="1" fill="hold">
                                          <p:stCondLst>
                                            <p:cond delay="0"/>
                                          </p:stCondLst>
                                        </p:cTn>
                                        <p:tgtEl>
                                          <p:spTgt spid="43"/>
                                        </p:tgtEl>
                                        <p:attrNameLst>
                                          <p:attrName>style.visibility</p:attrName>
                                        </p:attrNameLst>
                                      </p:cBhvr>
                                      <p:to>
                                        <p:strVal val="visible"/>
                                      </p:to>
                                    </p:set>
                                  </p:childTnLst>
                                </p:cTn>
                              </p:par>
                            </p:childTnLst>
                          </p:cTn>
                        </p:par>
                        <p:par>
                          <p:cTn id="144" fill="hold">
                            <p:stCondLst>
                              <p:cond delay="1000"/>
                            </p:stCondLst>
                            <p:childTnLst>
                              <p:par>
                                <p:cTn id="145" presetID="22" presetClass="entr" presetSubtype="8" fill="hold" nodeType="after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wipe(left)">
                                      <p:cBhvr>
                                        <p:cTn id="147" dur="500"/>
                                        <p:tgtEl>
                                          <p:spTgt spid="42"/>
                                        </p:tgtEl>
                                      </p:cBhvr>
                                    </p:animEffect>
                                  </p:childTnLst>
                                </p:cTn>
                              </p:par>
                              <p:par>
                                <p:cTn id="148" presetID="22" presetClass="entr" presetSubtype="8" fill="hold" nodeType="withEffect">
                                  <p:stCondLst>
                                    <p:cond delay="0"/>
                                  </p:stCondLst>
                                  <p:childTnLst>
                                    <p:set>
                                      <p:cBhvr>
                                        <p:cTn id="149" dur="1" fill="hold">
                                          <p:stCondLst>
                                            <p:cond delay="0"/>
                                          </p:stCondLst>
                                        </p:cTn>
                                        <p:tgtEl>
                                          <p:spTgt spid="41"/>
                                        </p:tgtEl>
                                        <p:attrNameLst>
                                          <p:attrName>style.visibility</p:attrName>
                                        </p:attrNameLst>
                                      </p:cBhvr>
                                      <p:to>
                                        <p:strVal val="visible"/>
                                      </p:to>
                                    </p:set>
                                    <p:animEffect transition="in" filter="wipe(left)">
                                      <p:cBhvr>
                                        <p:cTn id="150" dur="500"/>
                                        <p:tgtEl>
                                          <p:spTgt spid="41"/>
                                        </p:tgtEl>
                                      </p:cBhvr>
                                    </p:animEffect>
                                  </p:childTnLst>
                                </p:cTn>
                              </p:par>
                            </p:childTnLst>
                          </p:cTn>
                        </p:par>
                        <p:par>
                          <p:cTn id="151" fill="hold">
                            <p:stCondLst>
                              <p:cond delay="1500"/>
                            </p:stCondLst>
                            <p:childTnLst>
                              <p:par>
                                <p:cTn id="152" presetID="16" presetClass="entr" presetSubtype="42" fill="hold" nodeType="after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barn(outHorizontal)">
                                      <p:cBhvr>
                                        <p:cTn id="154" dur="500"/>
                                        <p:tgtEl>
                                          <p:spTgt spid="44"/>
                                        </p:tgtEl>
                                      </p:cBhvr>
                                    </p:animEffect>
                                  </p:childTnLst>
                                </p:cTn>
                              </p:par>
                            </p:childTnLst>
                          </p:cTn>
                        </p:par>
                        <p:par>
                          <p:cTn id="155" fill="hold">
                            <p:stCondLst>
                              <p:cond delay="2000"/>
                            </p:stCondLst>
                            <p:childTnLst>
                              <p:par>
                                <p:cTn id="156" presetID="1" presetClass="entr" presetSubtype="0" fill="hold" grpId="0" nodeType="afterEffect">
                                  <p:stCondLst>
                                    <p:cond delay="0"/>
                                  </p:stCondLst>
                                  <p:childTnLst>
                                    <p:set>
                                      <p:cBhvr>
                                        <p:cTn id="157" dur="1" fill="hold">
                                          <p:stCondLst>
                                            <p:cond delay="0"/>
                                          </p:stCondLst>
                                        </p:cTn>
                                        <p:tgtEl>
                                          <p:spTgt spid="47"/>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6" presetClass="entr" presetSubtype="37" fill="hold" nodeType="clickEffect">
                                  <p:stCondLst>
                                    <p:cond delay="0"/>
                                  </p:stCondLst>
                                  <p:childTnLst>
                                    <p:set>
                                      <p:cBhvr>
                                        <p:cTn id="161" dur="1" fill="hold">
                                          <p:stCondLst>
                                            <p:cond delay="0"/>
                                          </p:stCondLst>
                                        </p:cTn>
                                        <p:tgtEl>
                                          <p:spTgt spid="56"/>
                                        </p:tgtEl>
                                        <p:attrNameLst>
                                          <p:attrName>style.visibility</p:attrName>
                                        </p:attrNameLst>
                                      </p:cBhvr>
                                      <p:to>
                                        <p:strVal val="visible"/>
                                      </p:to>
                                    </p:set>
                                    <p:animEffect transition="in" filter="barn(outVertical)">
                                      <p:cBhvr>
                                        <p:cTn id="162" dur="500"/>
                                        <p:tgtEl>
                                          <p:spTgt spid="56"/>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nodeType="click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wipe(down)">
                                      <p:cBhvr>
                                        <p:cTn id="173" dur="500"/>
                                        <p:tgtEl>
                                          <p:spTgt spid="76"/>
                                        </p:tgtEl>
                                      </p:cBhvr>
                                    </p:animEffect>
                                  </p:childTnLst>
                                </p:cTn>
                              </p:par>
                              <p:par>
                                <p:cTn id="174" presetID="22" presetClass="entr" presetSubtype="4" fill="hold" nodeType="withEffect">
                                  <p:stCondLst>
                                    <p:cond delay="0"/>
                                  </p:stCondLst>
                                  <p:childTnLst>
                                    <p:set>
                                      <p:cBhvr>
                                        <p:cTn id="175" dur="1" fill="hold">
                                          <p:stCondLst>
                                            <p:cond delay="0"/>
                                          </p:stCondLst>
                                        </p:cTn>
                                        <p:tgtEl>
                                          <p:spTgt spid="82"/>
                                        </p:tgtEl>
                                        <p:attrNameLst>
                                          <p:attrName>style.visibility</p:attrName>
                                        </p:attrNameLst>
                                      </p:cBhvr>
                                      <p:to>
                                        <p:strVal val="visible"/>
                                      </p:to>
                                    </p:set>
                                    <p:animEffect transition="in" filter="wipe(down)">
                                      <p:cBhvr>
                                        <p:cTn id="176" dur="500"/>
                                        <p:tgtEl>
                                          <p:spTgt spid="82"/>
                                        </p:tgtEl>
                                      </p:cBhvr>
                                    </p:animEffect>
                                  </p:childTnLst>
                                </p:cTn>
                              </p:par>
                            </p:childTnLst>
                          </p:cTn>
                        </p:par>
                        <p:par>
                          <p:cTn id="177" fill="hold">
                            <p:stCondLst>
                              <p:cond delay="500"/>
                            </p:stCondLst>
                            <p:childTnLst>
                              <p:par>
                                <p:cTn id="178" presetID="16" presetClass="entr" presetSubtype="37" fill="hold" nodeType="afterEffect">
                                  <p:stCondLst>
                                    <p:cond delay="0"/>
                                  </p:stCondLst>
                                  <p:childTnLst>
                                    <p:set>
                                      <p:cBhvr>
                                        <p:cTn id="179" dur="1" fill="hold">
                                          <p:stCondLst>
                                            <p:cond delay="0"/>
                                          </p:stCondLst>
                                        </p:cTn>
                                        <p:tgtEl>
                                          <p:spTgt spid="79"/>
                                        </p:tgtEl>
                                        <p:attrNameLst>
                                          <p:attrName>style.visibility</p:attrName>
                                        </p:attrNameLst>
                                      </p:cBhvr>
                                      <p:to>
                                        <p:strVal val="visible"/>
                                      </p:to>
                                    </p:set>
                                    <p:animEffect transition="in" filter="barn(outVertical)">
                                      <p:cBhvr>
                                        <p:cTn id="180" dur="500"/>
                                        <p:tgtEl>
                                          <p:spTgt spid="79"/>
                                        </p:tgtEl>
                                      </p:cBhvr>
                                    </p:animEffect>
                                  </p:childTnLst>
                                </p:cTn>
                              </p:par>
                            </p:childTnLst>
                          </p:cTn>
                        </p:par>
                        <p:par>
                          <p:cTn id="181" fill="hold">
                            <p:stCondLst>
                              <p:cond delay="1000"/>
                            </p:stCondLst>
                            <p:childTnLst>
                              <p:par>
                                <p:cTn id="182" presetID="1" presetClass="entr" presetSubtype="0" fill="hold" grpId="0" nodeType="afterEffect">
                                  <p:stCondLst>
                                    <p:cond delay="0"/>
                                  </p:stCondLst>
                                  <p:childTnLst>
                                    <p:set>
                                      <p:cBhvr>
                                        <p:cTn id="183"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uiExpand="1" build="p"/>
      <p:bldP spid="4" grpId="0" animBg="1"/>
      <p:bldP spid="9" grpId="0" animBg="1"/>
      <p:bldP spid="11" grpId="0"/>
      <p:bldP spid="21" grpId="0"/>
      <p:bldP spid="24" grpId="0"/>
      <p:bldP spid="36" grpId="0"/>
      <p:bldP spid="38" grpId="0"/>
      <p:bldP spid="43" grpId="0"/>
      <p:bldP spid="47" grpId="0"/>
      <p:bldP spid="7169" grpId="0"/>
      <p:bldP spid="49" grpId="0"/>
      <p:bldP spid="50" grpId="0"/>
      <p:bldP spid="51" grpId="0"/>
      <p:bldP spid="52" grpId="0"/>
      <p:bldP spid="53" grpId="0"/>
      <p:bldP spid="54" grpId="0"/>
      <p:bldP spid="55" grpId="0"/>
      <p:bldP spid="8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4417" y="1808163"/>
            <a:ext cx="11089216" cy="38862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自然界的分形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植物</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8132" name="图片 5" descr="分形之植物.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585" y="2636838"/>
            <a:ext cx="6191249"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436280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1"/>
          </p:nvPr>
        </p:nvSpPr>
        <p:spPr>
          <a:xfrm>
            <a:off x="624417" y="1808163"/>
            <a:ext cx="11089216" cy="3886200"/>
          </a:xfrm>
        </p:spPr>
        <p:txBody>
          <a:bodyPr/>
          <a:lstStyle/>
          <a:p>
            <a:pPr marL="504825" indent="-395288" eaLnBrk="1" hangingPunct="1">
              <a:spcBef>
                <a:spcPct val="50000"/>
              </a:spcBef>
            </a:pPr>
            <a:endParaRPr lang="en-US" altLang="zh-CN" sz="2400" smtClean="0"/>
          </a:p>
        </p:txBody>
      </p:sp>
      <p:pic>
        <p:nvPicPr>
          <p:cNvPr id="49156" name="图片 4" descr="分形之树叶.jpg"/>
          <p:cNvPicPr>
            <a:picLocks noChangeAspect="1"/>
          </p:cNvPicPr>
          <p:nvPr/>
        </p:nvPicPr>
        <p:blipFill>
          <a:blip r:embed="rId3">
            <a:extLst>
              <a:ext uri="{28A0092B-C50C-407E-A947-70E740481C1C}">
                <a14:useLocalDpi xmlns:a14="http://schemas.microsoft.com/office/drawing/2010/main" val="0"/>
              </a:ext>
            </a:extLst>
          </a:blip>
          <a:srcRect t="10069" b="10069"/>
          <a:stretch>
            <a:fillRect/>
          </a:stretch>
        </p:blipFill>
        <p:spPr bwMode="auto">
          <a:xfrm>
            <a:off x="-21391" y="1491512"/>
            <a:ext cx="12141200" cy="51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66570842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9" name="Rectangle 3"/>
          <p:cNvSpPr>
            <a:spLocks noGrp="1" noChangeArrowheads="1"/>
          </p:cNvSpPr>
          <p:nvPr>
            <p:ph type="body" sz="half" idx="1"/>
          </p:nvPr>
        </p:nvSpPr>
        <p:spPr>
          <a:xfrm>
            <a:off x="624417" y="1808163"/>
            <a:ext cx="11089216" cy="38862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自然界的分形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冰晶</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0180" name="图片 7" descr="分形之雪花.jpg"/>
          <p:cNvPicPr>
            <a:picLocks noChangeAspect="1"/>
          </p:cNvPicPr>
          <p:nvPr/>
        </p:nvPicPr>
        <p:blipFill>
          <a:blip r:embed="rId4">
            <a:extLst>
              <a:ext uri="{28A0092B-C50C-407E-A947-70E740481C1C}">
                <a14:useLocalDpi xmlns:a14="http://schemas.microsoft.com/office/drawing/2010/main" val="0"/>
              </a:ext>
            </a:extLst>
          </a:blip>
          <a:srcRect l="13522" r="8281" b="5611"/>
          <a:stretch>
            <a:fillRect/>
          </a:stretch>
        </p:blipFill>
        <p:spPr bwMode="auto">
          <a:xfrm>
            <a:off x="3983567" y="2384426"/>
            <a:ext cx="6383867"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7319214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4417" y="1808163"/>
            <a:ext cx="11089216" cy="38862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自然界的分形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羽毛</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分形之羽毛.jpg"/>
          <p:cNvPicPr>
            <a:picLocks noChangeAspect="1"/>
          </p:cNvPicPr>
          <p:nvPr/>
        </p:nvPicPr>
        <p:blipFill>
          <a:blip r:embed="rId3">
            <a:extLst>
              <a:ext uri="{28A0092B-C50C-407E-A947-70E740481C1C}">
                <a14:useLocalDpi xmlns:a14="http://schemas.microsoft.com/office/drawing/2010/main" val="0"/>
              </a:ext>
            </a:extLst>
          </a:blip>
          <a:srcRect b="6425"/>
          <a:stretch>
            <a:fillRect/>
          </a:stretch>
        </p:blipFill>
        <p:spPr bwMode="auto">
          <a:xfrm>
            <a:off x="3312585" y="2744788"/>
            <a:ext cx="8206316"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1069013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sz="half" idx="1"/>
          </p:nvPr>
        </p:nvSpPr>
        <p:spPr>
          <a:xfrm>
            <a:off x="624417" y="1808163"/>
            <a:ext cx="11089216" cy="38862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自然界的分形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羽毛</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descr="羽毛结构.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6517" y="2392364"/>
            <a:ext cx="8430683"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8965246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sz="half" idx="1"/>
          </p:nvPr>
        </p:nvSpPr>
        <p:spPr>
          <a:xfrm>
            <a:off x="624417" y="1808163"/>
            <a:ext cx="11089216" cy="38862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分形表示</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分形维数</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是物体粗糙性或细碎性的度量</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有较大锯尺形的物体分形维数大</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hangingPunct="0">
              <a:lnSpc>
                <a:spcPct val="100000"/>
              </a:lnSpc>
              <a:spcBef>
                <a:spcPts val="12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如果某图形是由把原图缩小为</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1/a</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的相似的</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个图形所组成，有：</a:t>
            </a:r>
            <a:b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err="1" smtClean="0">
                <a:solidFill>
                  <a:schemeClr val="bg2">
                    <a:lumMod val="50000"/>
                  </a:schemeClr>
                </a:solidFill>
              </a:rPr>
              <a:t>a</a:t>
            </a:r>
            <a:r>
              <a:rPr lang="en-US" altLang="zh-CN" b="1" baseline="30000" dirty="0" err="1" smtClean="0">
                <a:solidFill>
                  <a:schemeClr val="bg2">
                    <a:lumMod val="50000"/>
                  </a:schemeClr>
                </a:solidFill>
              </a:rPr>
              <a:t>D</a:t>
            </a:r>
            <a:r>
              <a:rPr lang="en-US" altLang="zh-CN" b="1" dirty="0" smtClean="0">
                <a:solidFill>
                  <a:schemeClr val="bg2">
                    <a:lumMod val="50000"/>
                  </a:schemeClr>
                </a:solidFill>
              </a:rPr>
              <a:t>=b,    D=</a:t>
            </a:r>
            <a:r>
              <a:rPr lang="en-US" altLang="zh-CN" b="1" dirty="0" err="1" smtClean="0">
                <a:solidFill>
                  <a:schemeClr val="bg2">
                    <a:lumMod val="50000"/>
                  </a:schemeClr>
                </a:solidFill>
              </a:rPr>
              <a:t>lgb</a:t>
            </a:r>
            <a:r>
              <a:rPr lang="en-US" altLang="zh-CN" b="1" dirty="0" smtClean="0">
                <a:solidFill>
                  <a:schemeClr val="bg2">
                    <a:lumMod val="50000"/>
                  </a:schemeClr>
                </a:solidFill>
              </a:rPr>
              <a:t>/</a:t>
            </a:r>
            <a:r>
              <a:rPr lang="en-US" altLang="zh-CN" b="1" dirty="0" err="1" smtClean="0">
                <a:solidFill>
                  <a:schemeClr val="bg2">
                    <a:lumMod val="50000"/>
                  </a:schemeClr>
                </a:solidFill>
              </a:rPr>
              <a:t>lga</a:t>
            </a:r>
            <a:endParaRPr lang="zh-CN" altLang="en-US" b="1" dirty="0" smtClean="0">
              <a:solidFill>
                <a:schemeClr val="bg2">
                  <a:lumMod val="50000"/>
                </a:schemeClr>
              </a:solidFill>
            </a:endParaRPr>
          </a:p>
          <a:p>
            <a:pPr marL="908050" lvl="1" indent="-436563" eaLnBrk="1" hangingPunct="1"/>
            <a:endParaRPr lang="en-US" altLang="zh-CN" sz="2400" dirty="0" smtClean="0"/>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40359759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4417" y="1808163"/>
            <a:ext cx="11089216" cy="3886200"/>
          </a:xfrm>
        </p:spPr>
        <p:txBody>
          <a:bodyPr/>
          <a:lstStyle/>
          <a:p>
            <a:pPr marL="908050" lvl="1" indent="-436563" eaLnBrk="1" hangingPunct="1"/>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点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0</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维</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908050" lvl="1" indent="-436563" eaLnBrk="1" hangingPunct="1"/>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直线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维</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908050" lvl="1" indent="-436563" eaLnBrk="1" hangingPunct="1"/>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平面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维</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908050" lvl="1" indent="-436563" eaLnBrk="1" hangingPunct="1"/>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体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维</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908050" lvl="1" indent="-436563" eaLnBrk="1" hangingPunct="1"/>
            <a:endParaRPr lang="en-US" altLang="zh-CN" sz="2400" dirty="0" smtClean="0"/>
          </a:p>
          <a:p>
            <a:pPr marL="908050" lvl="1" indent="-436563" eaLnBrk="1" hangingPunct="1"/>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Koch</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曲线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1.2618……</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维</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1308100" lvl="2" indent="-436563" eaLnBrk="1" hangingPunct="1"/>
            <a:r>
              <a:rPr lang="en-US" altLang="zh-CN" b="1" dirty="0" smtClean="0">
                <a:solidFill>
                  <a:schemeClr val="bg2">
                    <a:lumMod val="50000"/>
                  </a:schemeClr>
                </a:solidFill>
              </a:rPr>
              <a:t>b=4, a =3</a:t>
            </a:r>
            <a:r>
              <a:rPr lang="zh-CN" altLang="en-US" b="1" dirty="0" smtClean="0">
                <a:solidFill>
                  <a:schemeClr val="bg2">
                    <a:lumMod val="50000"/>
                  </a:schemeClr>
                </a:solidFill>
              </a:rPr>
              <a:t>  </a:t>
            </a:r>
            <a:endParaRPr lang="en-US" altLang="zh-CN" b="1" dirty="0" smtClean="0">
              <a:solidFill>
                <a:schemeClr val="bg2">
                  <a:lumMod val="50000"/>
                </a:schemeClr>
              </a:solidFill>
            </a:endParaRPr>
          </a:p>
          <a:p>
            <a:pPr marL="1308100" lvl="2" indent="-436563" eaLnBrk="1" hangingPunct="1"/>
            <a:r>
              <a:rPr lang="en-US" altLang="zh-CN" b="1" dirty="0" smtClean="0">
                <a:solidFill>
                  <a:schemeClr val="bg2">
                    <a:lumMod val="50000"/>
                  </a:schemeClr>
                </a:solidFill>
              </a:rPr>
              <a:t>D=lg4/lg3=1.261859507…</a:t>
            </a:r>
          </a:p>
        </p:txBody>
      </p:sp>
      <p:pic>
        <p:nvPicPr>
          <p:cNvPr id="4" name="图片 3" descr="Koch科克曲线.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2217" y="1196975"/>
            <a:ext cx="3810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8159751" y="4581525"/>
            <a:ext cx="196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dirty="0">
                <a:solidFill>
                  <a:schemeClr val="bg2">
                    <a:lumMod val="50000"/>
                  </a:schemeClr>
                </a:solidFill>
              </a:rPr>
              <a:t>Koch</a:t>
            </a:r>
            <a:r>
              <a:rPr lang="zh-CN" altLang="en-US" dirty="0">
                <a:solidFill>
                  <a:schemeClr val="bg2">
                    <a:lumMod val="50000"/>
                  </a:schemeClr>
                </a:solidFill>
              </a:rPr>
              <a:t>曲线</a:t>
            </a:r>
          </a:p>
        </p:txBody>
      </p:sp>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744423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nimBg="1"/>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sz="half" idx="1"/>
          </p:nvPr>
        </p:nvSpPr>
        <p:spPr>
          <a:xfrm>
            <a:off x="609601" y="1981200"/>
            <a:ext cx="5382684" cy="3886200"/>
          </a:xfrm>
        </p:spPr>
        <p:txBody>
          <a:bodyPr/>
          <a:lstStyle/>
          <a:p>
            <a:pPr marL="469900" indent="-469900" eaLnBrk="1" hangingPunct="1"/>
            <a:endParaRPr lang="zh-CN" altLang="en-US" sz="2800" dirty="0" smtClean="0"/>
          </a:p>
        </p:txBody>
      </p:sp>
      <p:pic>
        <p:nvPicPr>
          <p:cNvPr id="55300" name="Picture 4" descr="L-system-example"/>
          <p:cNvPicPr>
            <a:picLocks noGrp="1" noChangeAspect="1" noChangeArrowheads="1" noCrop="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71464" y="1988840"/>
            <a:ext cx="4345517" cy="3220318"/>
          </a:xfrm>
        </p:spPr>
      </p:pic>
      <p:pic>
        <p:nvPicPr>
          <p:cNvPr id="55301" name="Picture 5" descr="dragon-curve-Lsystem"/>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695018" y="2060848"/>
            <a:ext cx="4838700" cy="2971527"/>
          </a:xfrm>
        </p:spPr>
      </p:pic>
      <p:sp>
        <p:nvSpPr>
          <p:cNvPr id="55302" name="Text Box 6"/>
          <p:cNvSpPr txBox="1">
            <a:spLocks noChangeArrowheads="1"/>
          </p:cNvSpPr>
          <p:nvPr/>
        </p:nvSpPr>
        <p:spPr bwMode="auto">
          <a:xfrm>
            <a:off x="1631504" y="5371815"/>
            <a:ext cx="355176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zh-CN" altLang="en-US" b="0" dirty="0">
                <a:solidFill>
                  <a:schemeClr val="bg2">
                    <a:lumMod val="50000"/>
                  </a:schemeClr>
                </a:solidFill>
              </a:rPr>
              <a:t>简单的</a:t>
            </a:r>
            <a:r>
              <a:rPr lang="en-US" altLang="zh-CN" b="0" dirty="0">
                <a:solidFill>
                  <a:schemeClr val="bg2">
                    <a:lumMod val="50000"/>
                  </a:schemeClr>
                </a:solidFill>
              </a:rPr>
              <a:t>L-System</a:t>
            </a:r>
            <a:r>
              <a:rPr lang="zh-CN" altLang="en-US" b="0" dirty="0">
                <a:solidFill>
                  <a:schemeClr val="bg2">
                    <a:lumMod val="50000"/>
                  </a:schemeClr>
                </a:solidFill>
              </a:rPr>
              <a:t>模型</a:t>
            </a:r>
          </a:p>
        </p:txBody>
      </p:sp>
      <p:sp>
        <p:nvSpPr>
          <p:cNvPr id="55303" name="Text Box 7"/>
          <p:cNvSpPr txBox="1">
            <a:spLocks noChangeArrowheads="1"/>
          </p:cNvSpPr>
          <p:nvPr/>
        </p:nvSpPr>
        <p:spPr bwMode="auto">
          <a:xfrm>
            <a:off x="6672064" y="5339195"/>
            <a:ext cx="49932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algn="ctr" eaLnBrk="1" hangingPunct="1">
              <a:spcBef>
                <a:spcPct val="50000"/>
              </a:spcBef>
            </a:pPr>
            <a:r>
              <a:rPr lang="en-US" altLang="zh-CN" b="0" dirty="0">
                <a:solidFill>
                  <a:schemeClr val="bg2">
                    <a:lumMod val="50000"/>
                  </a:schemeClr>
                </a:solidFill>
              </a:rPr>
              <a:t>    Dragon Curve </a:t>
            </a:r>
            <a:r>
              <a:rPr lang="zh-CN" altLang="en-US" b="0" dirty="0">
                <a:solidFill>
                  <a:schemeClr val="bg2">
                    <a:lumMod val="50000"/>
                  </a:schemeClr>
                </a:solidFill>
              </a:rPr>
              <a:t>的分形模型</a:t>
            </a:r>
          </a:p>
        </p:txBody>
      </p:sp>
      <p:sp>
        <p:nvSpPr>
          <p:cNvPr id="9"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87799048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sz="half" idx="1"/>
          </p:nvPr>
        </p:nvSpPr>
        <p:spPr>
          <a:xfrm>
            <a:off x="894998" y="1634107"/>
            <a:ext cx="10911417" cy="3886200"/>
          </a:xfrm>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皮亚诺（</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Peano</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）曲线</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希尔伯特曲线</a:t>
            </a:r>
          </a:p>
        </p:txBody>
      </p:sp>
      <p:pic>
        <p:nvPicPr>
          <p:cNvPr id="56324" name="Picture 2" descr="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31" y="2845569"/>
            <a:ext cx="11563351"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Box 3"/>
          <p:cNvSpPr txBox="1">
            <a:spLocks noChangeArrowheads="1"/>
          </p:cNvSpPr>
          <p:nvPr/>
        </p:nvSpPr>
        <p:spPr bwMode="auto">
          <a:xfrm>
            <a:off x="2920648" y="6167871"/>
            <a:ext cx="811318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zh-CN" altLang="zh-CN" b="0" dirty="0">
                <a:solidFill>
                  <a:schemeClr val="bg2">
                    <a:lumMod val="50000"/>
                  </a:schemeClr>
                </a:solidFill>
              </a:rPr>
              <a:t>皮亚诺曲线的三次迭代构造，其极限为充满空间的曲线</a:t>
            </a:r>
            <a:endParaRPr lang="zh-CN" altLang="en-US" dirty="0">
              <a:solidFill>
                <a:schemeClr val="bg2">
                  <a:lumMod val="50000"/>
                </a:schemeClr>
              </a:solidFill>
            </a:endParaRPr>
          </a:p>
        </p:txBody>
      </p:sp>
      <p:sp>
        <p:nvSpPr>
          <p:cNvPr id="21" name="矩形 20"/>
          <p:cNvSpPr>
            <a:spLocks noChangeArrowheads="1"/>
          </p:cNvSpPr>
          <p:nvPr/>
        </p:nvSpPr>
        <p:spPr bwMode="auto">
          <a:xfrm>
            <a:off x="30560" y="4782421"/>
            <a:ext cx="1631951" cy="1223962"/>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65" name="矩形 64"/>
          <p:cNvSpPr>
            <a:spLocks noChangeArrowheads="1"/>
          </p:cNvSpPr>
          <p:nvPr/>
        </p:nvSpPr>
        <p:spPr bwMode="auto">
          <a:xfrm>
            <a:off x="30560" y="3558459"/>
            <a:ext cx="1631951"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66" name="矩形 65"/>
          <p:cNvSpPr>
            <a:spLocks noChangeArrowheads="1"/>
          </p:cNvSpPr>
          <p:nvPr/>
        </p:nvSpPr>
        <p:spPr bwMode="auto">
          <a:xfrm>
            <a:off x="30560" y="2317034"/>
            <a:ext cx="1631951"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67" name="矩形 66"/>
          <p:cNvSpPr>
            <a:spLocks noChangeArrowheads="1"/>
          </p:cNvSpPr>
          <p:nvPr/>
        </p:nvSpPr>
        <p:spPr bwMode="auto">
          <a:xfrm>
            <a:off x="1662511" y="4782421"/>
            <a:ext cx="1631951" cy="1223962"/>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68" name="矩形 67"/>
          <p:cNvSpPr>
            <a:spLocks noChangeArrowheads="1"/>
          </p:cNvSpPr>
          <p:nvPr/>
        </p:nvSpPr>
        <p:spPr bwMode="auto">
          <a:xfrm>
            <a:off x="1662511" y="3558459"/>
            <a:ext cx="1631951"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69" name="矩形 68"/>
          <p:cNvSpPr>
            <a:spLocks noChangeArrowheads="1"/>
          </p:cNvSpPr>
          <p:nvPr/>
        </p:nvSpPr>
        <p:spPr bwMode="auto">
          <a:xfrm>
            <a:off x="1662511" y="2317034"/>
            <a:ext cx="1631951"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70" name="矩形 69"/>
          <p:cNvSpPr>
            <a:spLocks noChangeArrowheads="1"/>
          </p:cNvSpPr>
          <p:nvPr/>
        </p:nvSpPr>
        <p:spPr bwMode="auto">
          <a:xfrm>
            <a:off x="3294461" y="4782421"/>
            <a:ext cx="1631949" cy="1223962"/>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71" name="矩形 70"/>
          <p:cNvSpPr>
            <a:spLocks noChangeArrowheads="1"/>
          </p:cNvSpPr>
          <p:nvPr/>
        </p:nvSpPr>
        <p:spPr bwMode="auto">
          <a:xfrm>
            <a:off x="3294461" y="3558459"/>
            <a:ext cx="1631949"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72" name="矩形 71"/>
          <p:cNvSpPr>
            <a:spLocks noChangeArrowheads="1"/>
          </p:cNvSpPr>
          <p:nvPr/>
        </p:nvSpPr>
        <p:spPr bwMode="auto">
          <a:xfrm>
            <a:off x="3294461" y="2317034"/>
            <a:ext cx="1631949" cy="1223963"/>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nvGrpSpPr>
          <p:cNvPr id="25" name="组合 24"/>
          <p:cNvGrpSpPr>
            <a:grpSpLocks/>
          </p:cNvGrpSpPr>
          <p:nvPr/>
        </p:nvGrpSpPr>
        <p:grpSpPr bwMode="auto">
          <a:xfrm>
            <a:off x="4535314" y="4629486"/>
            <a:ext cx="1248833" cy="935038"/>
            <a:chOff x="4817868" y="562605"/>
            <a:chExt cx="3672000" cy="3690596"/>
          </a:xfrm>
        </p:grpSpPr>
        <p:sp>
          <p:nvSpPr>
            <p:cNvPr id="57505" name="矩形 72"/>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6" name="矩形 73"/>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7" name="矩形 74"/>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8" name="矩形 75"/>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9" name="矩形 76"/>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10" name="矩形 77"/>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11" name="矩形 78"/>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12" name="矩形 79"/>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13" name="矩形 80"/>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123" name="组合 122"/>
          <p:cNvGrpSpPr>
            <a:grpSpLocks/>
          </p:cNvGrpSpPr>
          <p:nvPr/>
        </p:nvGrpSpPr>
        <p:grpSpPr bwMode="auto">
          <a:xfrm>
            <a:off x="4535314" y="3692862"/>
            <a:ext cx="1248833" cy="936625"/>
            <a:chOff x="4817868" y="562605"/>
            <a:chExt cx="3672000" cy="3690596"/>
          </a:xfrm>
        </p:grpSpPr>
        <p:sp>
          <p:nvSpPr>
            <p:cNvPr id="57496" name="矩形 12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7" name="矩形 12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8" name="矩形 12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9" name="矩形 12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0" name="矩形 12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1" name="矩形 12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2" name="矩形 12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3" name="矩形 13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504" name="矩形 13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133" name="组合 132"/>
          <p:cNvGrpSpPr>
            <a:grpSpLocks/>
          </p:cNvGrpSpPr>
          <p:nvPr/>
        </p:nvGrpSpPr>
        <p:grpSpPr bwMode="auto">
          <a:xfrm>
            <a:off x="4535314" y="2756237"/>
            <a:ext cx="1248833" cy="936625"/>
            <a:chOff x="4817868" y="562605"/>
            <a:chExt cx="3672000" cy="3690596"/>
          </a:xfrm>
        </p:grpSpPr>
        <p:sp>
          <p:nvSpPr>
            <p:cNvPr id="57487" name="矩形 13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8" name="矩形 13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9" name="矩形 13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0" name="矩形 13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1" name="矩形 13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2" name="矩形 13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3" name="矩形 13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4" name="矩形 14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95" name="矩形 14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173" name="组合 172"/>
          <p:cNvGrpSpPr>
            <a:grpSpLocks/>
          </p:cNvGrpSpPr>
          <p:nvPr/>
        </p:nvGrpSpPr>
        <p:grpSpPr bwMode="auto">
          <a:xfrm>
            <a:off x="5784148" y="4623137"/>
            <a:ext cx="1248833" cy="936625"/>
            <a:chOff x="4817868" y="562605"/>
            <a:chExt cx="3672000" cy="3690596"/>
          </a:xfrm>
        </p:grpSpPr>
        <p:sp>
          <p:nvSpPr>
            <p:cNvPr id="57478" name="矩形 17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9" name="矩形 17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0" name="矩形 17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1" name="矩形 17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2" name="矩形 17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3" name="矩形 17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4" name="矩形 17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5" name="矩形 18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86" name="矩形 18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183" name="组合 182"/>
          <p:cNvGrpSpPr>
            <a:grpSpLocks/>
          </p:cNvGrpSpPr>
          <p:nvPr/>
        </p:nvGrpSpPr>
        <p:grpSpPr bwMode="auto">
          <a:xfrm>
            <a:off x="5784148" y="3688100"/>
            <a:ext cx="1248833" cy="935037"/>
            <a:chOff x="4817868" y="562605"/>
            <a:chExt cx="3672000" cy="3690596"/>
          </a:xfrm>
        </p:grpSpPr>
        <p:sp>
          <p:nvSpPr>
            <p:cNvPr id="57469" name="矩形 18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0" name="矩形 18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1" name="矩形 18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2" name="矩形 18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3" name="矩形 18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4" name="矩形 18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5" name="矩形 18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6" name="矩形 19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77" name="矩形 19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193" name="组合 192"/>
          <p:cNvGrpSpPr>
            <a:grpSpLocks/>
          </p:cNvGrpSpPr>
          <p:nvPr/>
        </p:nvGrpSpPr>
        <p:grpSpPr bwMode="auto">
          <a:xfrm>
            <a:off x="5784148" y="2751475"/>
            <a:ext cx="1248833" cy="936625"/>
            <a:chOff x="4817868" y="562605"/>
            <a:chExt cx="3672000" cy="3690596"/>
          </a:xfrm>
        </p:grpSpPr>
        <p:sp>
          <p:nvSpPr>
            <p:cNvPr id="57460" name="矩形 19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1" name="矩形 19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2" name="矩形 19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3" name="矩形 19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4" name="矩形 19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5" name="矩形 19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6" name="矩形 19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7" name="矩形 20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68" name="矩形 20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203" name="组合 202"/>
          <p:cNvGrpSpPr>
            <a:grpSpLocks/>
          </p:cNvGrpSpPr>
          <p:nvPr/>
        </p:nvGrpSpPr>
        <p:grpSpPr bwMode="auto">
          <a:xfrm>
            <a:off x="7035097" y="4623137"/>
            <a:ext cx="1248833" cy="936625"/>
            <a:chOff x="4817868" y="562605"/>
            <a:chExt cx="3672000" cy="3690596"/>
          </a:xfrm>
        </p:grpSpPr>
        <p:sp>
          <p:nvSpPr>
            <p:cNvPr id="57451" name="矩形 20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2" name="矩形 20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3" name="矩形 20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4" name="矩形 20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5" name="矩形 20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6" name="矩形 20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7" name="矩形 20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8" name="矩形 21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9" name="矩形 21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213" name="组合 212"/>
          <p:cNvGrpSpPr>
            <a:grpSpLocks/>
          </p:cNvGrpSpPr>
          <p:nvPr/>
        </p:nvGrpSpPr>
        <p:grpSpPr bwMode="auto">
          <a:xfrm>
            <a:off x="7035097" y="3688100"/>
            <a:ext cx="1248833" cy="935037"/>
            <a:chOff x="4817868" y="562605"/>
            <a:chExt cx="3672000" cy="3690596"/>
          </a:xfrm>
        </p:grpSpPr>
        <p:sp>
          <p:nvSpPr>
            <p:cNvPr id="57442" name="矩形 21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3" name="矩形 21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4" name="矩形 21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5" name="矩形 21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6" name="矩形 21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7" name="矩形 21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8" name="矩形 21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9" name="矩形 22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50" name="矩形 22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223" name="组合 222"/>
          <p:cNvGrpSpPr>
            <a:grpSpLocks/>
          </p:cNvGrpSpPr>
          <p:nvPr/>
        </p:nvGrpSpPr>
        <p:grpSpPr bwMode="auto">
          <a:xfrm>
            <a:off x="7032981" y="2751475"/>
            <a:ext cx="1246716" cy="936625"/>
            <a:chOff x="4817868" y="562605"/>
            <a:chExt cx="3672000" cy="3690596"/>
          </a:xfrm>
        </p:grpSpPr>
        <p:sp>
          <p:nvSpPr>
            <p:cNvPr id="57433" name="矩形 223"/>
            <p:cNvSpPr>
              <a:spLocks noChangeArrowheads="1"/>
            </p:cNvSpPr>
            <p:nvPr/>
          </p:nvSpPr>
          <p:spPr bwMode="auto">
            <a:xfrm>
              <a:off x="4817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4" name="矩形 224"/>
            <p:cNvSpPr>
              <a:spLocks noChangeArrowheads="1"/>
            </p:cNvSpPr>
            <p:nvPr/>
          </p:nvSpPr>
          <p:spPr bwMode="auto">
            <a:xfrm>
              <a:off x="4817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5" name="矩形 225"/>
            <p:cNvSpPr>
              <a:spLocks noChangeArrowheads="1"/>
            </p:cNvSpPr>
            <p:nvPr/>
          </p:nvSpPr>
          <p:spPr bwMode="auto">
            <a:xfrm>
              <a:off x="4817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6" name="矩形 226"/>
            <p:cNvSpPr>
              <a:spLocks noChangeArrowheads="1"/>
            </p:cNvSpPr>
            <p:nvPr/>
          </p:nvSpPr>
          <p:spPr bwMode="auto">
            <a:xfrm>
              <a:off x="6041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7" name="矩形 227"/>
            <p:cNvSpPr>
              <a:spLocks noChangeArrowheads="1"/>
            </p:cNvSpPr>
            <p:nvPr/>
          </p:nvSpPr>
          <p:spPr bwMode="auto">
            <a:xfrm>
              <a:off x="6041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8" name="矩形 228"/>
            <p:cNvSpPr>
              <a:spLocks noChangeArrowheads="1"/>
            </p:cNvSpPr>
            <p:nvPr/>
          </p:nvSpPr>
          <p:spPr bwMode="auto">
            <a:xfrm>
              <a:off x="6041868" y="562605"/>
              <a:ext cx="1224000" cy="1224001"/>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9" name="矩形 229"/>
            <p:cNvSpPr>
              <a:spLocks noChangeArrowheads="1"/>
            </p:cNvSpPr>
            <p:nvPr/>
          </p:nvSpPr>
          <p:spPr bwMode="auto">
            <a:xfrm>
              <a:off x="7265868" y="3029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0" name="矩形 230"/>
            <p:cNvSpPr>
              <a:spLocks noChangeArrowheads="1"/>
            </p:cNvSpPr>
            <p:nvPr/>
          </p:nvSpPr>
          <p:spPr bwMode="auto">
            <a:xfrm>
              <a:off x="7265868" y="1805201"/>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41" name="矩形 231"/>
            <p:cNvSpPr>
              <a:spLocks noChangeArrowheads="1"/>
            </p:cNvSpPr>
            <p:nvPr/>
          </p:nvSpPr>
          <p:spPr bwMode="auto">
            <a:xfrm>
              <a:off x="7265868" y="562605"/>
              <a:ext cx="1224000" cy="12240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258" name="组合 257"/>
          <p:cNvGrpSpPr>
            <a:grpSpLocks/>
          </p:cNvGrpSpPr>
          <p:nvPr/>
        </p:nvGrpSpPr>
        <p:grpSpPr bwMode="auto">
          <a:xfrm>
            <a:off x="8580263" y="4597736"/>
            <a:ext cx="1128184" cy="863600"/>
            <a:chOff x="6245709" y="4766481"/>
            <a:chExt cx="721664" cy="712800"/>
          </a:xfrm>
        </p:grpSpPr>
        <p:grpSp>
          <p:nvGrpSpPr>
            <p:cNvPr id="57313" name="组合 256"/>
            <p:cNvGrpSpPr>
              <a:grpSpLocks/>
            </p:cNvGrpSpPr>
            <p:nvPr/>
          </p:nvGrpSpPr>
          <p:grpSpPr bwMode="auto">
            <a:xfrm>
              <a:off x="6245709" y="5241681"/>
              <a:ext cx="721664" cy="237600"/>
              <a:chOff x="6245715" y="5241681"/>
              <a:chExt cx="721658" cy="237600"/>
            </a:xfrm>
          </p:grpSpPr>
          <p:grpSp>
            <p:nvGrpSpPr>
              <p:cNvPr id="57394" name="组合 61"/>
              <p:cNvGrpSpPr>
                <a:grpSpLocks/>
              </p:cNvGrpSpPr>
              <p:nvPr/>
            </p:nvGrpSpPr>
            <p:grpSpPr bwMode="auto">
              <a:xfrm>
                <a:off x="6245715" y="5241681"/>
                <a:ext cx="239316" cy="237600"/>
                <a:chOff x="7308304" y="1038352"/>
                <a:chExt cx="239316" cy="237600"/>
              </a:xfrm>
            </p:grpSpPr>
            <p:grpSp>
              <p:nvGrpSpPr>
                <p:cNvPr id="57421" name="组合 50"/>
                <p:cNvGrpSpPr>
                  <a:grpSpLocks/>
                </p:cNvGrpSpPr>
                <p:nvPr/>
              </p:nvGrpSpPr>
              <p:grpSpPr bwMode="auto">
                <a:xfrm>
                  <a:off x="7308304" y="1196752"/>
                  <a:ext cx="239088" cy="79200"/>
                  <a:chOff x="7308304" y="1196752"/>
                  <a:chExt cx="239088" cy="79200"/>
                </a:xfrm>
              </p:grpSpPr>
              <p:sp>
                <p:nvSpPr>
                  <p:cNvPr id="57430" name="矩形 25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1" name="矩形 25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32" name="矩形 25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422" name="组合 258"/>
                <p:cNvGrpSpPr>
                  <a:grpSpLocks/>
                </p:cNvGrpSpPr>
                <p:nvPr/>
              </p:nvGrpSpPr>
              <p:grpSpPr bwMode="auto">
                <a:xfrm>
                  <a:off x="7308418" y="1117552"/>
                  <a:ext cx="239088" cy="79200"/>
                  <a:chOff x="7308304" y="1196752"/>
                  <a:chExt cx="239088" cy="79200"/>
                </a:xfrm>
              </p:grpSpPr>
              <p:sp>
                <p:nvSpPr>
                  <p:cNvPr id="57427" name="矩形 25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28" name="矩形 26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29" name="矩形 26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423" name="组合 262"/>
                <p:cNvGrpSpPr>
                  <a:grpSpLocks/>
                </p:cNvGrpSpPr>
                <p:nvPr/>
              </p:nvGrpSpPr>
              <p:grpSpPr bwMode="auto">
                <a:xfrm>
                  <a:off x="7308532" y="1038352"/>
                  <a:ext cx="239088" cy="79200"/>
                  <a:chOff x="7308304" y="1196752"/>
                  <a:chExt cx="239088" cy="79200"/>
                </a:xfrm>
              </p:grpSpPr>
              <p:sp>
                <p:nvSpPr>
                  <p:cNvPr id="57424" name="矩形 26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25" name="矩形 26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26" name="矩形 26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95" name="组合 267"/>
              <p:cNvGrpSpPr>
                <a:grpSpLocks/>
              </p:cNvGrpSpPr>
              <p:nvPr/>
            </p:nvGrpSpPr>
            <p:grpSpPr bwMode="auto">
              <a:xfrm>
                <a:off x="6485194" y="5241681"/>
                <a:ext cx="239316" cy="237600"/>
                <a:chOff x="7308304" y="1038352"/>
                <a:chExt cx="239316" cy="237600"/>
              </a:xfrm>
            </p:grpSpPr>
            <p:grpSp>
              <p:nvGrpSpPr>
                <p:cNvPr id="57409" name="组合 268"/>
                <p:cNvGrpSpPr>
                  <a:grpSpLocks/>
                </p:cNvGrpSpPr>
                <p:nvPr/>
              </p:nvGrpSpPr>
              <p:grpSpPr bwMode="auto">
                <a:xfrm>
                  <a:off x="7308304" y="1196752"/>
                  <a:ext cx="239088" cy="79200"/>
                  <a:chOff x="7308304" y="1196752"/>
                  <a:chExt cx="239088" cy="79200"/>
                </a:xfrm>
              </p:grpSpPr>
              <p:sp>
                <p:nvSpPr>
                  <p:cNvPr id="57418" name="矩形 27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19" name="矩形 27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20" name="矩形 27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410" name="组合 269"/>
                <p:cNvGrpSpPr>
                  <a:grpSpLocks/>
                </p:cNvGrpSpPr>
                <p:nvPr/>
              </p:nvGrpSpPr>
              <p:grpSpPr bwMode="auto">
                <a:xfrm>
                  <a:off x="7308418" y="1117552"/>
                  <a:ext cx="239088" cy="79200"/>
                  <a:chOff x="7308304" y="1196752"/>
                  <a:chExt cx="239088" cy="79200"/>
                </a:xfrm>
              </p:grpSpPr>
              <p:sp>
                <p:nvSpPr>
                  <p:cNvPr id="57415" name="矩形 27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16" name="矩形 27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17" name="矩形 27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411" name="组合 270"/>
                <p:cNvGrpSpPr>
                  <a:grpSpLocks/>
                </p:cNvGrpSpPr>
                <p:nvPr/>
              </p:nvGrpSpPr>
              <p:grpSpPr bwMode="auto">
                <a:xfrm>
                  <a:off x="7308532" y="1038352"/>
                  <a:ext cx="239088" cy="79200"/>
                  <a:chOff x="7308304" y="1196752"/>
                  <a:chExt cx="239088" cy="79200"/>
                </a:xfrm>
              </p:grpSpPr>
              <p:sp>
                <p:nvSpPr>
                  <p:cNvPr id="57412" name="矩形 27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13" name="矩形 27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14" name="矩形 27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96" name="组合 280"/>
              <p:cNvGrpSpPr>
                <a:grpSpLocks/>
              </p:cNvGrpSpPr>
              <p:nvPr/>
            </p:nvGrpSpPr>
            <p:grpSpPr bwMode="auto">
              <a:xfrm>
                <a:off x="6728057" y="5241681"/>
                <a:ext cx="239316" cy="237600"/>
                <a:chOff x="7308304" y="1038352"/>
                <a:chExt cx="239316" cy="237600"/>
              </a:xfrm>
            </p:grpSpPr>
            <p:grpSp>
              <p:nvGrpSpPr>
                <p:cNvPr id="57397" name="组合 281"/>
                <p:cNvGrpSpPr>
                  <a:grpSpLocks/>
                </p:cNvGrpSpPr>
                <p:nvPr/>
              </p:nvGrpSpPr>
              <p:grpSpPr bwMode="auto">
                <a:xfrm>
                  <a:off x="7308304" y="1196752"/>
                  <a:ext cx="239088" cy="79200"/>
                  <a:chOff x="7308304" y="1196752"/>
                  <a:chExt cx="239088" cy="79200"/>
                </a:xfrm>
              </p:grpSpPr>
              <p:sp>
                <p:nvSpPr>
                  <p:cNvPr id="57406" name="矩形 29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7" name="矩形 29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8" name="矩形 29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98" name="组合 282"/>
                <p:cNvGrpSpPr>
                  <a:grpSpLocks/>
                </p:cNvGrpSpPr>
                <p:nvPr/>
              </p:nvGrpSpPr>
              <p:grpSpPr bwMode="auto">
                <a:xfrm>
                  <a:off x="7308418" y="1117552"/>
                  <a:ext cx="239088" cy="79200"/>
                  <a:chOff x="7308304" y="1196752"/>
                  <a:chExt cx="239088" cy="79200"/>
                </a:xfrm>
              </p:grpSpPr>
              <p:sp>
                <p:nvSpPr>
                  <p:cNvPr id="57403" name="矩形 28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4" name="矩形 28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5" name="矩形 28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99" name="组合 283"/>
                <p:cNvGrpSpPr>
                  <a:grpSpLocks/>
                </p:cNvGrpSpPr>
                <p:nvPr/>
              </p:nvGrpSpPr>
              <p:grpSpPr bwMode="auto">
                <a:xfrm>
                  <a:off x="7308532" y="1038352"/>
                  <a:ext cx="239088" cy="79200"/>
                  <a:chOff x="7308304" y="1196752"/>
                  <a:chExt cx="239088" cy="79200"/>
                </a:xfrm>
              </p:grpSpPr>
              <p:sp>
                <p:nvSpPr>
                  <p:cNvPr id="57400" name="矩形 2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1" name="矩形 2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402" name="矩形 2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314" name="组合 294"/>
            <p:cNvGrpSpPr>
              <a:grpSpLocks/>
            </p:cNvGrpSpPr>
            <p:nvPr/>
          </p:nvGrpSpPr>
          <p:grpSpPr bwMode="auto">
            <a:xfrm>
              <a:off x="6245709" y="5004081"/>
              <a:ext cx="721664" cy="237600"/>
              <a:chOff x="6245709" y="5241681"/>
              <a:chExt cx="721664" cy="237600"/>
            </a:xfrm>
          </p:grpSpPr>
          <p:grpSp>
            <p:nvGrpSpPr>
              <p:cNvPr id="57355" name="组合 295"/>
              <p:cNvGrpSpPr>
                <a:grpSpLocks/>
              </p:cNvGrpSpPr>
              <p:nvPr/>
            </p:nvGrpSpPr>
            <p:grpSpPr bwMode="auto">
              <a:xfrm>
                <a:off x="6245709" y="5241681"/>
                <a:ext cx="239316" cy="237600"/>
                <a:chOff x="7308304" y="1038352"/>
                <a:chExt cx="239316" cy="237600"/>
              </a:xfrm>
            </p:grpSpPr>
            <p:grpSp>
              <p:nvGrpSpPr>
                <p:cNvPr id="57382" name="组合 322"/>
                <p:cNvGrpSpPr>
                  <a:grpSpLocks/>
                </p:cNvGrpSpPr>
                <p:nvPr/>
              </p:nvGrpSpPr>
              <p:grpSpPr bwMode="auto">
                <a:xfrm>
                  <a:off x="7308304" y="1196752"/>
                  <a:ext cx="239088" cy="79200"/>
                  <a:chOff x="7308304" y="1196752"/>
                  <a:chExt cx="239088" cy="79200"/>
                </a:xfrm>
              </p:grpSpPr>
              <p:sp>
                <p:nvSpPr>
                  <p:cNvPr id="57391" name="矩形 33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92" name="矩形 33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93" name="矩形 33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83" name="组合 323"/>
                <p:cNvGrpSpPr>
                  <a:grpSpLocks/>
                </p:cNvGrpSpPr>
                <p:nvPr/>
              </p:nvGrpSpPr>
              <p:grpSpPr bwMode="auto">
                <a:xfrm>
                  <a:off x="7308418" y="1117552"/>
                  <a:ext cx="239088" cy="79200"/>
                  <a:chOff x="7308304" y="1196752"/>
                  <a:chExt cx="239088" cy="79200"/>
                </a:xfrm>
              </p:grpSpPr>
              <p:sp>
                <p:nvSpPr>
                  <p:cNvPr id="57388" name="矩形 32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89" name="矩形 32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90" name="矩形 33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84" name="组合 324"/>
                <p:cNvGrpSpPr>
                  <a:grpSpLocks/>
                </p:cNvGrpSpPr>
                <p:nvPr/>
              </p:nvGrpSpPr>
              <p:grpSpPr bwMode="auto">
                <a:xfrm>
                  <a:off x="7308532" y="1038352"/>
                  <a:ext cx="239088" cy="79200"/>
                  <a:chOff x="7308304" y="1196752"/>
                  <a:chExt cx="239088" cy="79200"/>
                </a:xfrm>
              </p:grpSpPr>
              <p:sp>
                <p:nvSpPr>
                  <p:cNvPr id="57385" name="矩形 32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86" name="矩形 32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87" name="矩形 32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56" name="组合 296"/>
              <p:cNvGrpSpPr>
                <a:grpSpLocks/>
              </p:cNvGrpSpPr>
              <p:nvPr/>
            </p:nvGrpSpPr>
            <p:grpSpPr bwMode="auto">
              <a:xfrm>
                <a:off x="6485193" y="5241681"/>
                <a:ext cx="239316" cy="237600"/>
                <a:chOff x="7308304" y="1038352"/>
                <a:chExt cx="239316" cy="237600"/>
              </a:xfrm>
            </p:grpSpPr>
            <p:grpSp>
              <p:nvGrpSpPr>
                <p:cNvPr id="57370" name="组合 310"/>
                <p:cNvGrpSpPr>
                  <a:grpSpLocks/>
                </p:cNvGrpSpPr>
                <p:nvPr/>
              </p:nvGrpSpPr>
              <p:grpSpPr bwMode="auto">
                <a:xfrm>
                  <a:off x="7308304" y="1196752"/>
                  <a:ext cx="239088" cy="79200"/>
                  <a:chOff x="7308304" y="1196752"/>
                  <a:chExt cx="239088" cy="79200"/>
                </a:xfrm>
              </p:grpSpPr>
              <p:sp>
                <p:nvSpPr>
                  <p:cNvPr id="57379" name="矩形 31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80" name="矩形 32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81" name="矩形 32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71" name="组合 311"/>
                <p:cNvGrpSpPr>
                  <a:grpSpLocks/>
                </p:cNvGrpSpPr>
                <p:nvPr/>
              </p:nvGrpSpPr>
              <p:grpSpPr bwMode="auto">
                <a:xfrm>
                  <a:off x="7308418" y="1117552"/>
                  <a:ext cx="239088" cy="79200"/>
                  <a:chOff x="7308304" y="1196752"/>
                  <a:chExt cx="239088" cy="79200"/>
                </a:xfrm>
              </p:grpSpPr>
              <p:sp>
                <p:nvSpPr>
                  <p:cNvPr id="57376" name="矩形 31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77" name="矩形 31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78" name="矩形 31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72" name="组合 312"/>
                <p:cNvGrpSpPr>
                  <a:grpSpLocks/>
                </p:cNvGrpSpPr>
                <p:nvPr/>
              </p:nvGrpSpPr>
              <p:grpSpPr bwMode="auto">
                <a:xfrm>
                  <a:off x="7308532" y="1038352"/>
                  <a:ext cx="239088" cy="79200"/>
                  <a:chOff x="7308304" y="1196752"/>
                  <a:chExt cx="239088" cy="79200"/>
                </a:xfrm>
              </p:grpSpPr>
              <p:sp>
                <p:nvSpPr>
                  <p:cNvPr id="57373" name="矩形 31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74" name="矩形 31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75" name="矩形 31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57" name="组合 297"/>
              <p:cNvGrpSpPr>
                <a:grpSpLocks/>
              </p:cNvGrpSpPr>
              <p:nvPr/>
            </p:nvGrpSpPr>
            <p:grpSpPr bwMode="auto">
              <a:xfrm>
                <a:off x="6728057" y="5241681"/>
                <a:ext cx="239316" cy="237600"/>
                <a:chOff x="7308304" y="1038352"/>
                <a:chExt cx="239316" cy="237600"/>
              </a:xfrm>
            </p:grpSpPr>
            <p:grpSp>
              <p:nvGrpSpPr>
                <p:cNvPr id="57358" name="组合 298"/>
                <p:cNvGrpSpPr>
                  <a:grpSpLocks/>
                </p:cNvGrpSpPr>
                <p:nvPr/>
              </p:nvGrpSpPr>
              <p:grpSpPr bwMode="auto">
                <a:xfrm>
                  <a:off x="7308304" y="1196752"/>
                  <a:ext cx="239088" cy="79200"/>
                  <a:chOff x="7308304" y="1196752"/>
                  <a:chExt cx="239088" cy="79200"/>
                </a:xfrm>
              </p:grpSpPr>
              <p:sp>
                <p:nvSpPr>
                  <p:cNvPr id="57367" name="矩形 30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8" name="矩形 30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9" name="矩形 30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59" name="组合 299"/>
                <p:cNvGrpSpPr>
                  <a:grpSpLocks/>
                </p:cNvGrpSpPr>
                <p:nvPr/>
              </p:nvGrpSpPr>
              <p:grpSpPr bwMode="auto">
                <a:xfrm>
                  <a:off x="7308418" y="1117552"/>
                  <a:ext cx="239088" cy="79200"/>
                  <a:chOff x="7308304" y="1196752"/>
                  <a:chExt cx="239088" cy="79200"/>
                </a:xfrm>
              </p:grpSpPr>
              <p:sp>
                <p:nvSpPr>
                  <p:cNvPr id="57364" name="矩形 30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5" name="矩形 30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6" name="矩形 30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60" name="组合 300"/>
                <p:cNvGrpSpPr>
                  <a:grpSpLocks/>
                </p:cNvGrpSpPr>
                <p:nvPr/>
              </p:nvGrpSpPr>
              <p:grpSpPr bwMode="auto">
                <a:xfrm>
                  <a:off x="7308532" y="1038352"/>
                  <a:ext cx="239088" cy="79200"/>
                  <a:chOff x="7308304" y="1196752"/>
                  <a:chExt cx="239088" cy="79200"/>
                </a:xfrm>
              </p:grpSpPr>
              <p:sp>
                <p:nvSpPr>
                  <p:cNvPr id="57361" name="矩形 30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2" name="矩形 30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63" name="矩形 30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315" name="组合 374"/>
            <p:cNvGrpSpPr>
              <a:grpSpLocks/>
            </p:cNvGrpSpPr>
            <p:nvPr/>
          </p:nvGrpSpPr>
          <p:grpSpPr bwMode="auto">
            <a:xfrm>
              <a:off x="6245709" y="4766481"/>
              <a:ext cx="721664" cy="237600"/>
              <a:chOff x="6245715" y="5241681"/>
              <a:chExt cx="721658" cy="237600"/>
            </a:xfrm>
          </p:grpSpPr>
          <p:grpSp>
            <p:nvGrpSpPr>
              <p:cNvPr id="57316" name="组合 375"/>
              <p:cNvGrpSpPr>
                <a:grpSpLocks/>
              </p:cNvGrpSpPr>
              <p:nvPr/>
            </p:nvGrpSpPr>
            <p:grpSpPr bwMode="auto">
              <a:xfrm>
                <a:off x="6245715" y="5241681"/>
                <a:ext cx="239316" cy="237600"/>
                <a:chOff x="7308304" y="1038352"/>
                <a:chExt cx="239316" cy="237600"/>
              </a:xfrm>
            </p:grpSpPr>
            <p:grpSp>
              <p:nvGrpSpPr>
                <p:cNvPr id="57343" name="组合 402"/>
                <p:cNvGrpSpPr>
                  <a:grpSpLocks/>
                </p:cNvGrpSpPr>
                <p:nvPr/>
              </p:nvGrpSpPr>
              <p:grpSpPr bwMode="auto">
                <a:xfrm>
                  <a:off x="7308304" y="1196752"/>
                  <a:ext cx="239088" cy="79200"/>
                  <a:chOff x="7308304" y="1196752"/>
                  <a:chExt cx="239088" cy="79200"/>
                </a:xfrm>
              </p:grpSpPr>
              <p:sp>
                <p:nvSpPr>
                  <p:cNvPr id="57352" name="矩形 41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53" name="矩形 41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54" name="矩形 41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44" name="组合 403"/>
                <p:cNvGrpSpPr>
                  <a:grpSpLocks/>
                </p:cNvGrpSpPr>
                <p:nvPr/>
              </p:nvGrpSpPr>
              <p:grpSpPr bwMode="auto">
                <a:xfrm>
                  <a:off x="7308418" y="1117552"/>
                  <a:ext cx="239088" cy="79200"/>
                  <a:chOff x="7308304" y="1196752"/>
                  <a:chExt cx="239088" cy="79200"/>
                </a:xfrm>
              </p:grpSpPr>
              <p:sp>
                <p:nvSpPr>
                  <p:cNvPr id="57349" name="矩形 40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50" name="矩形 40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51" name="矩形 41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45" name="组合 404"/>
                <p:cNvGrpSpPr>
                  <a:grpSpLocks/>
                </p:cNvGrpSpPr>
                <p:nvPr/>
              </p:nvGrpSpPr>
              <p:grpSpPr bwMode="auto">
                <a:xfrm>
                  <a:off x="7308532" y="1038352"/>
                  <a:ext cx="239088" cy="79200"/>
                  <a:chOff x="7308304" y="1196752"/>
                  <a:chExt cx="239088" cy="79200"/>
                </a:xfrm>
              </p:grpSpPr>
              <p:sp>
                <p:nvSpPr>
                  <p:cNvPr id="57346" name="矩形 40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47" name="矩形 40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48" name="矩形 40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17" name="组合 376"/>
              <p:cNvGrpSpPr>
                <a:grpSpLocks/>
              </p:cNvGrpSpPr>
              <p:nvPr/>
            </p:nvGrpSpPr>
            <p:grpSpPr bwMode="auto">
              <a:xfrm>
                <a:off x="6485194" y="5241681"/>
                <a:ext cx="239316" cy="237600"/>
                <a:chOff x="7308304" y="1038352"/>
                <a:chExt cx="239316" cy="237600"/>
              </a:xfrm>
            </p:grpSpPr>
            <p:grpSp>
              <p:nvGrpSpPr>
                <p:cNvPr id="57331" name="组合 390"/>
                <p:cNvGrpSpPr>
                  <a:grpSpLocks/>
                </p:cNvGrpSpPr>
                <p:nvPr/>
              </p:nvGrpSpPr>
              <p:grpSpPr bwMode="auto">
                <a:xfrm>
                  <a:off x="7308304" y="1196752"/>
                  <a:ext cx="239088" cy="79200"/>
                  <a:chOff x="7308304" y="1196752"/>
                  <a:chExt cx="239088" cy="79200"/>
                </a:xfrm>
              </p:grpSpPr>
              <p:sp>
                <p:nvSpPr>
                  <p:cNvPr id="57340" name="矩形 39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41" name="矩形 40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42" name="矩形 40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32" name="组合 391"/>
                <p:cNvGrpSpPr>
                  <a:grpSpLocks/>
                </p:cNvGrpSpPr>
                <p:nvPr/>
              </p:nvGrpSpPr>
              <p:grpSpPr bwMode="auto">
                <a:xfrm>
                  <a:off x="7308418" y="1117552"/>
                  <a:ext cx="239088" cy="79200"/>
                  <a:chOff x="7308304" y="1196752"/>
                  <a:chExt cx="239088" cy="79200"/>
                </a:xfrm>
              </p:grpSpPr>
              <p:sp>
                <p:nvSpPr>
                  <p:cNvPr id="57337" name="矩形 39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38" name="矩形 39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39" name="矩形 39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33" name="组合 392"/>
                <p:cNvGrpSpPr>
                  <a:grpSpLocks/>
                </p:cNvGrpSpPr>
                <p:nvPr/>
              </p:nvGrpSpPr>
              <p:grpSpPr bwMode="auto">
                <a:xfrm>
                  <a:off x="7308532" y="1038352"/>
                  <a:ext cx="239088" cy="79200"/>
                  <a:chOff x="7308304" y="1196752"/>
                  <a:chExt cx="239088" cy="79200"/>
                </a:xfrm>
              </p:grpSpPr>
              <p:sp>
                <p:nvSpPr>
                  <p:cNvPr id="57334" name="矩形 39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35" name="矩形 39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36" name="矩形 39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318" name="组合 377"/>
              <p:cNvGrpSpPr>
                <a:grpSpLocks/>
              </p:cNvGrpSpPr>
              <p:nvPr/>
            </p:nvGrpSpPr>
            <p:grpSpPr bwMode="auto">
              <a:xfrm>
                <a:off x="6728057" y="5241681"/>
                <a:ext cx="239316" cy="237600"/>
                <a:chOff x="7308304" y="1038352"/>
                <a:chExt cx="239316" cy="237600"/>
              </a:xfrm>
            </p:grpSpPr>
            <p:grpSp>
              <p:nvGrpSpPr>
                <p:cNvPr id="57319" name="组合 378"/>
                <p:cNvGrpSpPr>
                  <a:grpSpLocks/>
                </p:cNvGrpSpPr>
                <p:nvPr/>
              </p:nvGrpSpPr>
              <p:grpSpPr bwMode="auto">
                <a:xfrm>
                  <a:off x="7308304" y="1196752"/>
                  <a:ext cx="239088" cy="79200"/>
                  <a:chOff x="7308304" y="1196752"/>
                  <a:chExt cx="239088" cy="79200"/>
                </a:xfrm>
              </p:grpSpPr>
              <p:sp>
                <p:nvSpPr>
                  <p:cNvPr id="57328" name="矩形 38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29" name="矩形 38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30" name="矩形 38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20" name="组合 379"/>
                <p:cNvGrpSpPr>
                  <a:grpSpLocks/>
                </p:cNvGrpSpPr>
                <p:nvPr/>
              </p:nvGrpSpPr>
              <p:grpSpPr bwMode="auto">
                <a:xfrm>
                  <a:off x="7308418" y="1117552"/>
                  <a:ext cx="239088" cy="79200"/>
                  <a:chOff x="7308304" y="1196752"/>
                  <a:chExt cx="239088" cy="79200"/>
                </a:xfrm>
              </p:grpSpPr>
              <p:sp>
                <p:nvSpPr>
                  <p:cNvPr id="57325" name="矩形 3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26" name="矩形 3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27" name="矩形 3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21" name="组合 380"/>
                <p:cNvGrpSpPr>
                  <a:grpSpLocks/>
                </p:cNvGrpSpPr>
                <p:nvPr/>
              </p:nvGrpSpPr>
              <p:grpSpPr bwMode="auto">
                <a:xfrm>
                  <a:off x="7308532" y="1038352"/>
                  <a:ext cx="239088" cy="79200"/>
                  <a:chOff x="7308304" y="1196752"/>
                  <a:chExt cx="239088" cy="79200"/>
                </a:xfrm>
              </p:grpSpPr>
              <p:sp>
                <p:nvSpPr>
                  <p:cNvPr id="57322" name="矩形 3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23" name="矩形 3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24" name="矩形 3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659" name="组合 658"/>
          <p:cNvGrpSpPr>
            <a:grpSpLocks/>
          </p:cNvGrpSpPr>
          <p:nvPr/>
        </p:nvGrpSpPr>
        <p:grpSpPr bwMode="auto">
          <a:xfrm>
            <a:off x="8580263" y="3735724"/>
            <a:ext cx="1128184" cy="863600"/>
            <a:chOff x="6245709" y="4766481"/>
            <a:chExt cx="721664" cy="712800"/>
          </a:xfrm>
        </p:grpSpPr>
        <p:grpSp>
          <p:nvGrpSpPr>
            <p:cNvPr id="57193" name="组合 659"/>
            <p:cNvGrpSpPr>
              <a:grpSpLocks/>
            </p:cNvGrpSpPr>
            <p:nvPr/>
          </p:nvGrpSpPr>
          <p:grpSpPr bwMode="auto">
            <a:xfrm>
              <a:off x="6245709" y="5241681"/>
              <a:ext cx="721664" cy="237600"/>
              <a:chOff x="6245709" y="5241681"/>
              <a:chExt cx="721664" cy="237600"/>
            </a:xfrm>
          </p:grpSpPr>
          <p:grpSp>
            <p:nvGrpSpPr>
              <p:cNvPr id="57274" name="组合 740"/>
              <p:cNvGrpSpPr>
                <a:grpSpLocks/>
              </p:cNvGrpSpPr>
              <p:nvPr/>
            </p:nvGrpSpPr>
            <p:grpSpPr bwMode="auto">
              <a:xfrm>
                <a:off x="6245709" y="5241681"/>
                <a:ext cx="239316" cy="237600"/>
                <a:chOff x="7308304" y="1038352"/>
                <a:chExt cx="239316" cy="237600"/>
              </a:xfrm>
            </p:grpSpPr>
            <p:grpSp>
              <p:nvGrpSpPr>
                <p:cNvPr id="57301" name="组合 767"/>
                <p:cNvGrpSpPr>
                  <a:grpSpLocks/>
                </p:cNvGrpSpPr>
                <p:nvPr/>
              </p:nvGrpSpPr>
              <p:grpSpPr bwMode="auto">
                <a:xfrm>
                  <a:off x="7308304" y="1196752"/>
                  <a:ext cx="239088" cy="79200"/>
                  <a:chOff x="7308304" y="1196752"/>
                  <a:chExt cx="239088" cy="79200"/>
                </a:xfrm>
              </p:grpSpPr>
              <p:sp>
                <p:nvSpPr>
                  <p:cNvPr id="57310" name="矩形 77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11" name="矩形 77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12" name="矩形 77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02" name="组合 768"/>
                <p:cNvGrpSpPr>
                  <a:grpSpLocks/>
                </p:cNvGrpSpPr>
                <p:nvPr/>
              </p:nvGrpSpPr>
              <p:grpSpPr bwMode="auto">
                <a:xfrm>
                  <a:off x="7308418" y="1117552"/>
                  <a:ext cx="239088" cy="79200"/>
                  <a:chOff x="7308304" y="1196752"/>
                  <a:chExt cx="239088" cy="79200"/>
                </a:xfrm>
              </p:grpSpPr>
              <p:sp>
                <p:nvSpPr>
                  <p:cNvPr id="57307" name="矩形 77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08" name="矩形 77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09" name="矩形 77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303" name="组合 769"/>
                <p:cNvGrpSpPr>
                  <a:grpSpLocks/>
                </p:cNvGrpSpPr>
                <p:nvPr/>
              </p:nvGrpSpPr>
              <p:grpSpPr bwMode="auto">
                <a:xfrm>
                  <a:off x="7308532" y="1038352"/>
                  <a:ext cx="239088" cy="79200"/>
                  <a:chOff x="7308304" y="1196752"/>
                  <a:chExt cx="239088" cy="79200"/>
                </a:xfrm>
              </p:grpSpPr>
              <p:sp>
                <p:nvSpPr>
                  <p:cNvPr id="57304" name="矩形 77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05" name="矩形 77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06" name="矩形 77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275" name="组合 741"/>
              <p:cNvGrpSpPr>
                <a:grpSpLocks/>
              </p:cNvGrpSpPr>
              <p:nvPr/>
            </p:nvGrpSpPr>
            <p:grpSpPr bwMode="auto">
              <a:xfrm>
                <a:off x="6485193" y="5241681"/>
                <a:ext cx="239316" cy="237600"/>
                <a:chOff x="7308304" y="1038352"/>
                <a:chExt cx="239316" cy="237600"/>
              </a:xfrm>
            </p:grpSpPr>
            <p:grpSp>
              <p:nvGrpSpPr>
                <p:cNvPr id="57289" name="组合 755"/>
                <p:cNvGrpSpPr>
                  <a:grpSpLocks/>
                </p:cNvGrpSpPr>
                <p:nvPr/>
              </p:nvGrpSpPr>
              <p:grpSpPr bwMode="auto">
                <a:xfrm>
                  <a:off x="7308304" y="1196752"/>
                  <a:ext cx="239088" cy="79200"/>
                  <a:chOff x="7308304" y="1196752"/>
                  <a:chExt cx="239088" cy="79200"/>
                </a:xfrm>
              </p:grpSpPr>
              <p:sp>
                <p:nvSpPr>
                  <p:cNvPr id="57298" name="矩形 76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99" name="矩形 76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300" name="矩形 76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90" name="组合 756"/>
                <p:cNvGrpSpPr>
                  <a:grpSpLocks/>
                </p:cNvGrpSpPr>
                <p:nvPr/>
              </p:nvGrpSpPr>
              <p:grpSpPr bwMode="auto">
                <a:xfrm>
                  <a:off x="7308418" y="1117552"/>
                  <a:ext cx="239088" cy="79200"/>
                  <a:chOff x="7308304" y="1196752"/>
                  <a:chExt cx="239088" cy="79200"/>
                </a:xfrm>
              </p:grpSpPr>
              <p:sp>
                <p:nvSpPr>
                  <p:cNvPr id="57295" name="矩形 76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96" name="矩形 76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97" name="矩形 76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91" name="组合 757"/>
                <p:cNvGrpSpPr>
                  <a:grpSpLocks/>
                </p:cNvGrpSpPr>
                <p:nvPr/>
              </p:nvGrpSpPr>
              <p:grpSpPr bwMode="auto">
                <a:xfrm>
                  <a:off x="7308532" y="1038352"/>
                  <a:ext cx="239088" cy="79200"/>
                  <a:chOff x="7308304" y="1196752"/>
                  <a:chExt cx="239088" cy="79200"/>
                </a:xfrm>
              </p:grpSpPr>
              <p:sp>
                <p:nvSpPr>
                  <p:cNvPr id="57292" name="矩形 75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93" name="矩形 75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94" name="矩形 76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276" name="组合 742"/>
              <p:cNvGrpSpPr>
                <a:grpSpLocks/>
              </p:cNvGrpSpPr>
              <p:nvPr/>
            </p:nvGrpSpPr>
            <p:grpSpPr bwMode="auto">
              <a:xfrm>
                <a:off x="6728057" y="5241681"/>
                <a:ext cx="239316" cy="237600"/>
                <a:chOff x="7308304" y="1038352"/>
                <a:chExt cx="239316" cy="237600"/>
              </a:xfrm>
            </p:grpSpPr>
            <p:grpSp>
              <p:nvGrpSpPr>
                <p:cNvPr id="57277" name="组合 743"/>
                <p:cNvGrpSpPr>
                  <a:grpSpLocks/>
                </p:cNvGrpSpPr>
                <p:nvPr/>
              </p:nvGrpSpPr>
              <p:grpSpPr bwMode="auto">
                <a:xfrm>
                  <a:off x="7308304" y="1196752"/>
                  <a:ext cx="239088" cy="79200"/>
                  <a:chOff x="7308304" y="1196752"/>
                  <a:chExt cx="239088" cy="79200"/>
                </a:xfrm>
              </p:grpSpPr>
              <p:sp>
                <p:nvSpPr>
                  <p:cNvPr id="57286" name="矩形 75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7" name="矩形 75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8" name="矩形 75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78" name="组合 744"/>
                <p:cNvGrpSpPr>
                  <a:grpSpLocks/>
                </p:cNvGrpSpPr>
                <p:nvPr/>
              </p:nvGrpSpPr>
              <p:grpSpPr bwMode="auto">
                <a:xfrm>
                  <a:off x="7308418" y="1117552"/>
                  <a:ext cx="239088" cy="79200"/>
                  <a:chOff x="7308304" y="1196752"/>
                  <a:chExt cx="239088" cy="79200"/>
                </a:xfrm>
              </p:grpSpPr>
              <p:sp>
                <p:nvSpPr>
                  <p:cNvPr id="57283" name="矩形 74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4" name="矩形 75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5" name="矩形 75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79" name="组合 745"/>
                <p:cNvGrpSpPr>
                  <a:grpSpLocks/>
                </p:cNvGrpSpPr>
                <p:nvPr/>
              </p:nvGrpSpPr>
              <p:grpSpPr bwMode="auto">
                <a:xfrm>
                  <a:off x="7308532" y="1038352"/>
                  <a:ext cx="239088" cy="79200"/>
                  <a:chOff x="7308304" y="1196752"/>
                  <a:chExt cx="239088" cy="79200"/>
                </a:xfrm>
              </p:grpSpPr>
              <p:sp>
                <p:nvSpPr>
                  <p:cNvPr id="57280" name="矩形 74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1" name="矩形 74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82" name="矩形 74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194" name="组合 660"/>
            <p:cNvGrpSpPr>
              <a:grpSpLocks/>
            </p:cNvGrpSpPr>
            <p:nvPr/>
          </p:nvGrpSpPr>
          <p:grpSpPr bwMode="auto">
            <a:xfrm>
              <a:off x="6245709" y="5004081"/>
              <a:ext cx="721664" cy="237600"/>
              <a:chOff x="6245715" y="5241681"/>
              <a:chExt cx="721658" cy="237600"/>
            </a:xfrm>
          </p:grpSpPr>
          <p:grpSp>
            <p:nvGrpSpPr>
              <p:cNvPr id="57235" name="组合 701"/>
              <p:cNvGrpSpPr>
                <a:grpSpLocks/>
              </p:cNvGrpSpPr>
              <p:nvPr/>
            </p:nvGrpSpPr>
            <p:grpSpPr bwMode="auto">
              <a:xfrm>
                <a:off x="6245715" y="5241681"/>
                <a:ext cx="239316" cy="237600"/>
                <a:chOff x="7308304" y="1038352"/>
                <a:chExt cx="239316" cy="237600"/>
              </a:xfrm>
            </p:grpSpPr>
            <p:grpSp>
              <p:nvGrpSpPr>
                <p:cNvPr id="57262" name="组合 728"/>
                <p:cNvGrpSpPr>
                  <a:grpSpLocks/>
                </p:cNvGrpSpPr>
                <p:nvPr/>
              </p:nvGrpSpPr>
              <p:grpSpPr bwMode="auto">
                <a:xfrm>
                  <a:off x="7308304" y="1196752"/>
                  <a:ext cx="239088" cy="79200"/>
                  <a:chOff x="7308304" y="1196752"/>
                  <a:chExt cx="239088" cy="79200"/>
                </a:xfrm>
              </p:grpSpPr>
              <p:sp>
                <p:nvSpPr>
                  <p:cNvPr id="57271" name="矩形 73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72" name="矩形 73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73" name="矩形 73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63" name="组合 729"/>
                <p:cNvGrpSpPr>
                  <a:grpSpLocks/>
                </p:cNvGrpSpPr>
                <p:nvPr/>
              </p:nvGrpSpPr>
              <p:grpSpPr bwMode="auto">
                <a:xfrm>
                  <a:off x="7308418" y="1117552"/>
                  <a:ext cx="239088" cy="79200"/>
                  <a:chOff x="7308304" y="1196752"/>
                  <a:chExt cx="239088" cy="79200"/>
                </a:xfrm>
              </p:grpSpPr>
              <p:sp>
                <p:nvSpPr>
                  <p:cNvPr id="57268" name="矩形 73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69" name="矩形 73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70" name="矩形 73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64" name="组合 730"/>
                <p:cNvGrpSpPr>
                  <a:grpSpLocks/>
                </p:cNvGrpSpPr>
                <p:nvPr/>
              </p:nvGrpSpPr>
              <p:grpSpPr bwMode="auto">
                <a:xfrm>
                  <a:off x="7308532" y="1038352"/>
                  <a:ext cx="239088" cy="79200"/>
                  <a:chOff x="7308304" y="1196752"/>
                  <a:chExt cx="239088" cy="79200"/>
                </a:xfrm>
              </p:grpSpPr>
              <p:sp>
                <p:nvSpPr>
                  <p:cNvPr id="57265" name="矩形 73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66" name="矩形 73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67" name="矩形 73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236" name="组合 702"/>
              <p:cNvGrpSpPr>
                <a:grpSpLocks/>
              </p:cNvGrpSpPr>
              <p:nvPr/>
            </p:nvGrpSpPr>
            <p:grpSpPr bwMode="auto">
              <a:xfrm>
                <a:off x="6485194" y="5241681"/>
                <a:ext cx="239316" cy="237600"/>
                <a:chOff x="7308304" y="1038352"/>
                <a:chExt cx="239316" cy="237600"/>
              </a:xfrm>
            </p:grpSpPr>
            <p:grpSp>
              <p:nvGrpSpPr>
                <p:cNvPr id="57250" name="组合 716"/>
                <p:cNvGrpSpPr>
                  <a:grpSpLocks/>
                </p:cNvGrpSpPr>
                <p:nvPr/>
              </p:nvGrpSpPr>
              <p:grpSpPr bwMode="auto">
                <a:xfrm>
                  <a:off x="7308304" y="1196752"/>
                  <a:ext cx="239088" cy="79200"/>
                  <a:chOff x="7308304" y="1196752"/>
                  <a:chExt cx="239088" cy="79200"/>
                </a:xfrm>
              </p:grpSpPr>
              <p:sp>
                <p:nvSpPr>
                  <p:cNvPr id="57259" name="矩形 72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60" name="矩形 72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61" name="矩形 72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51" name="组合 717"/>
                <p:cNvGrpSpPr>
                  <a:grpSpLocks/>
                </p:cNvGrpSpPr>
                <p:nvPr/>
              </p:nvGrpSpPr>
              <p:grpSpPr bwMode="auto">
                <a:xfrm>
                  <a:off x="7308418" y="1117552"/>
                  <a:ext cx="239088" cy="79200"/>
                  <a:chOff x="7308304" y="1196752"/>
                  <a:chExt cx="239088" cy="79200"/>
                </a:xfrm>
              </p:grpSpPr>
              <p:sp>
                <p:nvSpPr>
                  <p:cNvPr id="57256" name="矩形 72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57" name="矩形 72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58" name="矩形 72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52" name="组合 718"/>
                <p:cNvGrpSpPr>
                  <a:grpSpLocks/>
                </p:cNvGrpSpPr>
                <p:nvPr/>
              </p:nvGrpSpPr>
              <p:grpSpPr bwMode="auto">
                <a:xfrm>
                  <a:off x="7308532" y="1038352"/>
                  <a:ext cx="239088" cy="79200"/>
                  <a:chOff x="7308304" y="1196752"/>
                  <a:chExt cx="239088" cy="79200"/>
                </a:xfrm>
              </p:grpSpPr>
              <p:sp>
                <p:nvSpPr>
                  <p:cNvPr id="57253" name="矩形 71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54" name="矩形 72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55" name="矩形 72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237" name="组合 703"/>
              <p:cNvGrpSpPr>
                <a:grpSpLocks/>
              </p:cNvGrpSpPr>
              <p:nvPr/>
            </p:nvGrpSpPr>
            <p:grpSpPr bwMode="auto">
              <a:xfrm>
                <a:off x="6728057" y="5241681"/>
                <a:ext cx="239316" cy="237600"/>
                <a:chOff x="7308304" y="1038352"/>
                <a:chExt cx="239316" cy="237600"/>
              </a:xfrm>
            </p:grpSpPr>
            <p:grpSp>
              <p:nvGrpSpPr>
                <p:cNvPr id="57238" name="组合 704"/>
                <p:cNvGrpSpPr>
                  <a:grpSpLocks/>
                </p:cNvGrpSpPr>
                <p:nvPr/>
              </p:nvGrpSpPr>
              <p:grpSpPr bwMode="auto">
                <a:xfrm>
                  <a:off x="7308304" y="1196752"/>
                  <a:ext cx="239088" cy="79200"/>
                  <a:chOff x="7308304" y="1196752"/>
                  <a:chExt cx="239088" cy="79200"/>
                </a:xfrm>
              </p:grpSpPr>
              <p:sp>
                <p:nvSpPr>
                  <p:cNvPr id="57247" name="矩形 71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8" name="矩形 71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9" name="矩形 71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39" name="组合 705"/>
                <p:cNvGrpSpPr>
                  <a:grpSpLocks/>
                </p:cNvGrpSpPr>
                <p:nvPr/>
              </p:nvGrpSpPr>
              <p:grpSpPr bwMode="auto">
                <a:xfrm>
                  <a:off x="7308418" y="1117552"/>
                  <a:ext cx="239088" cy="79200"/>
                  <a:chOff x="7308304" y="1196752"/>
                  <a:chExt cx="239088" cy="79200"/>
                </a:xfrm>
              </p:grpSpPr>
              <p:sp>
                <p:nvSpPr>
                  <p:cNvPr id="57244" name="矩形 71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5" name="矩形 71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6" name="矩形 71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40" name="组合 706"/>
                <p:cNvGrpSpPr>
                  <a:grpSpLocks/>
                </p:cNvGrpSpPr>
                <p:nvPr/>
              </p:nvGrpSpPr>
              <p:grpSpPr bwMode="auto">
                <a:xfrm>
                  <a:off x="7308532" y="1038352"/>
                  <a:ext cx="239088" cy="79200"/>
                  <a:chOff x="7308304" y="1196752"/>
                  <a:chExt cx="239088" cy="79200"/>
                </a:xfrm>
              </p:grpSpPr>
              <p:sp>
                <p:nvSpPr>
                  <p:cNvPr id="57241" name="矩形 70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2" name="矩形 70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43" name="矩形 70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195" name="组合 661"/>
            <p:cNvGrpSpPr>
              <a:grpSpLocks/>
            </p:cNvGrpSpPr>
            <p:nvPr/>
          </p:nvGrpSpPr>
          <p:grpSpPr bwMode="auto">
            <a:xfrm>
              <a:off x="6245709" y="4766481"/>
              <a:ext cx="721664" cy="237600"/>
              <a:chOff x="6245709" y="5241681"/>
              <a:chExt cx="721664" cy="237600"/>
            </a:xfrm>
          </p:grpSpPr>
          <p:grpSp>
            <p:nvGrpSpPr>
              <p:cNvPr id="57196" name="组合 662"/>
              <p:cNvGrpSpPr>
                <a:grpSpLocks/>
              </p:cNvGrpSpPr>
              <p:nvPr/>
            </p:nvGrpSpPr>
            <p:grpSpPr bwMode="auto">
              <a:xfrm>
                <a:off x="6245709" y="5241681"/>
                <a:ext cx="239316" cy="237600"/>
                <a:chOff x="7308304" y="1038352"/>
                <a:chExt cx="239316" cy="237600"/>
              </a:xfrm>
            </p:grpSpPr>
            <p:grpSp>
              <p:nvGrpSpPr>
                <p:cNvPr id="57223" name="组合 689"/>
                <p:cNvGrpSpPr>
                  <a:grpSpLocks/>
                </p:cNvGrpSpPr>
                <p:nvPr/>
              </p:nvGrpSpPr>
              <p:grpSpPr bwMode="auto">
                <a:xfrm>
                  <a:off x="7308304" y="1196752"/>
                  <a:ext cx="239088" cy="79200"/>
                  <a:chOff x="7308304" y="1196752"/>
                  <a:chExt cx="239088" cy="79200"/>
                </a:xfrm>
              </p:grpSpPr>
              <p:sp>
                <p:nvSpPr>
                  <p:cNvPr id="57232" name="矩形 69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33" name="矩形 69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34" name="矩形 70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24" name="组合 690"/>
                <p:cNvGrpSpPr>
                  <a:grpSpLocks/>
                </p:cNvGrpSpPr>
                <p:nvPr/>
              </p:nvGrpSpPr>
              <p:grpSpPr bwMode="auto">
                <a:xfrm>
                  <a:off x="7308418" y="1117552"/>
                  <a:ext cx="239088" cy="79200"/>
                  <a:chOff x="7308304" y="1196752"/>
                  <a:chExt cx="239088" cy="79200"/>
                </a:xfrm>
              </p:grpSpPr>
              <p:sp>
                <p:nvSpPr>
                  <p:cNvPr id="57229" name="矩形 69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30" name="矩形 69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31" name="矩形 69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25" name="组合 691"/>
                <p:cNvGrpSpPr>
                  <a:grpSpLocks/>
                </p:cNvGrpSpPr>
                <p:nvPr/>
              </p:nvGrpSpPr>
              <p:grpSpPr bwMode="auto">
                <a:xfrm>
                  <a:off x="7308532" y="1038352"/>
                  <a:ext cx="239088" cy="79200"/>
                  <a:chOff x="7308304" y="1196752"/>
                  <a:chExt cx="239088" cy="79200"/>
                </a:xfrm>
              </p:grpSpPr>
              <p:sp>
                <p:nvSpPr>
                  <p:cNvPr id="57226" name="矩形 69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27" name="矩形 69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28" name="矩形 69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97" name="组合 663"/>
              <p:cNvGrpSpPr>
                <a:grpSpLocks/>
              </p:cNvGrpSpPr>
              <p:nvPr/>
            </p:nvGrpSpPr>
            <p:grpSpPr bwMode="auto">
              <a:xfrm>
                <a:off x="6485193" y="5241681"/>
                <a:ext cx="239316" cy="237600"/>
                <a:chOff x="7308304" y="1038352"/>
                <a:chExt cx="239316" cy="237600"/>
              </a:xfrm>
            </p:grpSpPr>
            <p:grpSp>
              <p:nvGrpSpPr>
                <p:cNvPr id="57211" name="组合 677"/>
                <p:cNvGrpSpPr>
                  <a:grpSpLocks/>
                </p:cNvGrpSpPr>
                <p:nvPr/>
              </p:nvGrpSpPr>
              <p:grpSpPr bwMode="auto">
                <a:xfrm>
                  <a:off x="7308304" y="1196752"/>
                  <a:ext cx="239088" cy="79200"/>
                  <a:chOff x="7308304" y="1196752"/>
                  <a:chExt cx="239088" cy="79200"/>
                </a:xfrm>
              </p:grpSpPr>
              <p:sp>
                <p:nvSpPr>
                  <p:cNvPr id="57220" name="矩形 68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21" name="矩形 68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22" name="矩形 68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12" name="组合 678"/>
                <p:cNvGrpSpPr>
                  <a:grpSpLocks/>
                </p:cNvGrpSpPr>
                <p:nvPr/>
              </p:nvGrpSpPr>
              <p:grpSpPr bwMode="auto">
                <a:xfrm>
                  <a:off x="7308418" y="1117552"/>
                  <a:ext cx="239088" cy="79200"/>
                  <a:chOff x="7308304" y="1196752"/>
                  <a:chExt cx="239088" cy="79200"/>
                </a:xfrm>
              </p:grpSpPr>
              <p:sp>
                <p:nvSpPr>
                  <p:cNvPr id="57217" name="矩形 68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18" name="矩形 68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19" name="矩形 68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13" name="组合 679"/>
                <p:cNvGrpSpPr>
                  <a:grpSpLocks/>
                </p:cNvGrpSpPr>
                <p:nvPr/>
              </p:nvGrpSpPr>
              <p:grpSpPr bwMode="auto">
                <a:xfrm>
                  <a:off x="7308532" y="1038352"/>
                  <a:ext cx="239088" cy="79200"/>
                  <a:chOff x="7308304" y="1196752"/>
                  <a:chExt cx="239088" cy="79200"/>
                </a:xfrm>
              </p:grpSpPr>
              <p:sp>
                <p:nvSpPr>
                  <p:cNvPr id="57214" name="矩形 68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15" name="矩形 68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16" name="矩形 68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98" name="组合 664"/>
              <p:cNvGrpSpPr>
                <a:grpSpLocks/>
              </p:cNvGrpSpPr>
              <p:nvPr/>
            </p:nvGrpSpPr>
            <p:grpSpPr bwMode="auto">
              <a:xfrm>
                <a:off x="6728057" y="5241681"/>
                <a:ext cx="239316" cy="237600"/>
                <a:chOff x="7308304" y="1038352"/>
                <a:chExt cx="239316" cy="237600"/>
              </a:xfrm>
            </p:grpSpPr>
            <p:grpSp>
              <p:nvGrpSpPr>
                <p:cNvPr id="57199" name="组合 665"/>
                <p:cNvGrpSpPr>
                  <a:grpSpLocks/>
                </p:cNvGrpSpPr>
                <p:nvPr/>
              </p:nvGrpSpPr>
              <p:grpSpPr bwMode="auto">
                <a:xfrm>
                  <a:off x="7308304" y="1196752"/>
                  <a:ext cx="239088" cy="79200"/>
                  <a:chOff x="7308304" y="1196752"/>
                  <a:chExt cx="239088" cy="79200"/>
                </a:xfrm>
              </p:grpSpPr>
              <p:sp>
                <p:nvSpPr>
                  <p:cNvPr id="57208" name="矩形 67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09" name="矩形 67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10" name="矩形 67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00" name="组合 666"/>
                <p:cNvGrpSpPr>
                  <a:grpSpLocks/>
                </p:cNvGrpSpPr>
                <p:nvPr/>
              </p:nvGrpSpPr>
              <p:grpSpPr bwMode="auto">
                <a:xfrm>
                  <a:off x="7308418" y="1117552"/>
                  <a:ext cx="239088" cy="79200"/>
                  <a:chOff x="7308304" y="1196752"/>
                  <a:chExt cx="239088" cy="79200"/>
                </a:xfrm>
              </p:grpSpPr>
              <p:sp>
                <p:nvSpPr>
                  <p:cNvPr id="57205" name="矩形 67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06" name="矩形 67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07" name="矩形 67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201" name="组合 667"/>
                <p:cNvGrpSpPr>
                  <a:grpSpLocks/>
                </p:cNvGrpSpPr>
                <p:nvPr/>
              </p:nvGrpSpPr>
              <p:grpSpPr bwMode="auto">
                <a:xfrm>
                  <a:off x="7308532" y="1038352"/>
                  <a:ext cx="239088" cy="79200"/>
                  <a:chOff x="7308304" y="1196752"/>
                  <a:chExt cx="239088" cy="79200"/>
                </a:xfrm>
              </p:grpSpPr>
              <p:sp>
                <p:nvSpPr>
                  <p:cNvPr id="57202" name="矩形 66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03" name="矩形 66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204" name="矩形 67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780" name="组合 779"/>
          <p:cNvGrpSpPr>
            <a:grpSpLocks/>
          </p:cNvGrpSpPr>
          <p:nvPr/>
        </p:nvGrpSpPr>
        <p:grpSpPr bwMode="auto">
          <a:xfrm>
            <a:off x="8580263" y="2864186"/>
            <a:ext cx="1128184" cy="863600"/>
            <a:chOff x="6245709" y="4766481"/>
            <a:chExt cx="721664" cy="712800"/>
          </a:xfrm>
        </p:grpSpPr>
        <p:grpSp>
          <p:nvGrpSpPr>
            <p:cNvPr id="57073" name="组合 780"/>
            <p:cNvGrpSpPr>
              <a:grpSpLocks/>
            </p:cNvGrpSpPr>
            <p:nvPr/>
          </p:nvGrpSpPr>
          <p:grpSpPr bwMode="auto">
            <a:xfrm>
              <a:off x="6245709" y="5241681"/>
              <a:ext cx="721664" cy="237600"/>
              <a:chOff x="6245715" y="5241681"/>
              <a:chExt cx="721658" cy="237600"/>
            </a:xfrm>
          </p:grpSpPr>
          <p:grpSp>
            <p:nvGrpSpPr>
              <p:cNvPr id="57154" name="组合 861"/>
              <p:cNvGrpSpPr>
                <a:grpSpLocks/>
              </p:cNvGrpSpPr>
              <p:nvPr/>
            </p:nvGrpSpPr>
            <p:grpSpPr bwMode="auto">
              <a:xfrm>
                <a:off x="6245715" y="5241681"/>
                <a:ext cx="239316" cy="237600"/>
                <a:chOff x="7308304" y="1038352"/>
                <a:chExt cx="239316" cy="237600"/>
              </a:xfrm>
            </p:grpSpPr>
            <p:grpSp>
              <p:nvGrpSpPr>
                <p:cNvPr id="57181" name="组合 888"/>
                <p:cNvGrpSpPr>
                  <a:grpSpLocks/>
                </p:cNvGrpSpPr>
                <p:nvPr/>
              </p:nvGrpSpPr>
              <p:grpSpPr bwMode="auto">
                <a:xfrm>
                  <a:off x="7308304" y="1196752"/>
                  <a:ext cx="239088" cy="79200"/>
                  <a:chOff x="7308304" y="1196752"/>
                  <a:chExt cx="239088" cy="79200"/>
                </a:xfrm>
              </p:grpSpPr>
              <p:sp>
                <p:nvSpPr>
                  <p:cNvPr id="57190" name="矩形 89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91" name="矩形 89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92" name="矩形 89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82" name="组合 889"/>
                <p:cNvGrpSpPr>
                  <a:grpSpLocks/>
                </p:cNvGrpSpPr>
                <p:nvPr/>
              </p:nvGrpSpPr>
              <p:grpSpPr bwMode="auto">
                <a:xfrm>
                  <a:off x="7308418" y="1117552"/>
                  <a:ext cx="239088" cy="79200"/>
                  <a:chOff x="7308304" y="1196752"/>
                  <a:chExt cx="239088" cy="79200"/>
                </a:xfrm>
              </p:grpSpPr>
              <p:sp>
                <p:nvSpPr>
                  <p:cNvPr id="57187" name="矩形 89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88" name="矩形 89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89" name="矩形 89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83" name="组合 890"/>
                <p:cNvGrpSpPr>
                  <a:grpSpLocks/>
                </p:cNvGrpSpPr>
                <p:nvPr/>
              </p:nvGrpSpPr>
              <p:grpSpPr bwMode="auto">
                <a:xfrm>
                  <a:off x="7308532" y="1038352"/>
                  <a:ext cx="239088" cy="79200"/>
                  <a:chOff x="7308304" y="1196752"/>
                  <a:chExt cx="239088" cy="79200"/>
                </a:xfrm>
              </p:grpSpPr>
              <p:sp>
                <p:nvSpPr>
                  <p:cNvPr id="57184" name="矩形 89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85" name="矩形 89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86" name="矩形 89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55" name="组合 862"/>
              <p:cNvGrpSpPr>
                <a:grpSpLocks/>
              </p:cNvGrpSpPr>
              <p:nvPr/>
            </p:nvGrpSpPr>
            <p:grpSpPr bwMode="auto">
              <a:xfrm>
                <a:off x="6485194" y="5241681"/>
                <a:ext cx="239316" cy="237600"/>
                <a:chOff x="7308304" y="1038352"/>
                <a:chExt cx="239316" cy="237600"/>
              </a:xfrm>
            </p:grpSpPr>
            <p:grpSp>
              <p:nvGrpSpPr>
                <p:cNvPr id="57169" name="组合 876"/>
                <p:cNvGrpSpPr>
                  <a:grpSpLocks/>
                </p:cNvGrpSpPr>
                <p:nvPr/>
              </p:nvGrpSpPr>
              <p:grpSpPr bwMode="auto">
                <a:xfrm>
                  <a:off x="7308304" y="1196752"/>
                  <a:ext cx="239088" cy="79200"/>
                  <a:chOff x="7308304" y="1196752"/>
                  <a:chExt cx="239088" cy="79200"/>
                </a:xfrm>
              </p:grpSpPr>
              <p:sp>
                <p:nvSpPr>
                  <p:cNvPr id="57178" name="矩形 88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79" name="矩形 88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80" name="矩形 88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70" name="组合 877"/>
                <p:cNvGrpSpPr>
                  <a:grpSpLocks/>
                </p:cNvGrpSpPr>
                <p:nvPr/>
              </p:nvGrpSpPr>
              <p:grpSpPr bwMode="auto">
                <a:xfrm>
                  <a:off x="7308418" y="1117552"/>
                  <a:ext cx="239088" cy="79200"/>
                  <a:chOff x="7308304" y="1196752"/>
                  <a:chExt cx="239088" cy="79200"/>
                </a:xfrm>
              </p:grpSpPr>
              <p:sp>
                <p:nvSpPr>
                  <p:cNvPr id="57175" name="矩形 88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76" name="矩形 88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77" name="矩形 88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71" name="组合 878"/>
                <p:cNvGrpSpPr>
                  <a:grpSpLocks/>
                </p:cNvGrpSpPr>
                <p:nvPr/>
              </p:nvGrpSpPr>
              <p:grpSpPr bwMode="auto">
                <a:xfrm>
                  <a:off x="7308532" y="1038352"/>
                  <a:ext cx="239088" cy="79200"/>
                  <a:chOff x="7308304" y="1196752"/>
                  <a:chExt cx="239088" cy="79200"/>
                </a:xfrm>
              </p:grpSpPr>
              <p:sp>
                <p:nvSpPr>
                  <p:cNvPr id="57172" name="矩形 87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73" name="矩形 88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74" name="矩形 88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56" name="组合 863"/>
              <p:cNvGrpSpPr>
                <a:grpSpLocks/>
              </p:cNvGrpSpPr>
              <p:nvPr/>
            </p:nvGrpSpPr>
            <p:grpSpPr bwMode="auto">
              <a:xfrm>
                <a:off x="6728057" y="5241681"/>
                <a:ext cx="239316" cy="237600"/>
                <a:chOff x="7308304" y="1038352"/>
                <a:chExt cx="239316" cy="237600"/>
              </a:xfrm>
            </p:grpSpPr>
            <p:grpSp>
              <p:nvGrpSpPr>
                <p:cNvPr id="57157" name="组合 864"/>
                <p:cNvGrpSpPr>
                  <a:grpSpLocks/>
                </p:cNvGrpSpPr>
                <p:nvPr/>
              </p:nvGrpSpPr>
              <p:grpSpPr bwMode="auto">
                <a:xfrm>
                  <a:off x="7308304" y="1196752"/>
                  <a:ext cx="239088" cy="79200"/>
                  <a:chOff x="7308304" y="1196752"/>
                  <a:chExt cx="239088" cy="79200"/>
                </a:xfrm>
              </p:grpSpPr>
              <p:sp>
                <p:nvSpPr>
                  <p:cNvPr id="57166" name="矩形 87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7" name="矩形 87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8" name="矩形 87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58" name="组合 865"/>
                <p:cNvGrpSpPr>
                  <a:grpSpLocks/>
                </p:cNvGrpSpPr>
                <p:nvPr/>
              </p:nvGrpSpPr>
              <p:grpSpPr bwMode="auto">
                <a:xfrm>
                  <a:off x="7308418" y="1117552"/>
                  <a:ext cx="239088" cy="79200"/>
                  <a:chOff x="7308304" y="1196752"/>
                  <a:chExt cx="239088" cy="79200"/>
                </a:xfrm>
              </p:grpSpPr>
              <p:sp>
                <p:nvSpPr>
                  <p:cNvPr id="57163" name="矩形 87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4" name="矩形 87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5" name="矩形 87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59" name="组合 866"/>
                <p:cNvGrpSpPr>
                  <a:grpSpLocks/>
                </p:cNvGrpSpPr>
                <p:nvPr/>
              </p:nvGrpSpPr>
              <p:grpSpPr bwMode="auto">
                <a:xfrm>
                  <a:off x="7308532" y="1038352"/>
                  <a:ext cx="239088" cy="79200"/>
                  <a:chOff x="7308304" y="1196752"/>
                  <a:chExt cx="239088" cy="79200"/>
                </a:xfrm>
              </p:grpSpPr>
              <p:sp>
                <p:nvSpPr>
                  <p:cNvPr id="57160" name="矩形 86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1" name="矩形 86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62" name="矩形 86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074" name="组合 781"/>
            <p:cNvGrpSpPr>
              <a:grpSpLocks/>
            </p:cNvGrpSpPr>
            <p:nvPr/>
          </p:nvGrpSpPr>
          <p:grpSpPr bwMode="auto">
            <a:xfrm>
              <a:off x="6245709" y="5004081"/>
              <a:ext cx="721664" cy="237600"/>
              <a:chOff x="6245709" y="5241681"/>
              <a:chExt cx="721664" cy="237600"/>
            </a:xfrm>
          </p:grpSpPr>
          <p:grpSp>
            <p:nvGrpSpPr>
              <p:cNvPr id="57115" name="组合 822"/>
              <p:cNvGrpSpPr>
                <a:grpSpLocks/>
              </p:cNvGrpSpPr>
              <p:nvPr/>
            </p:nvGrpSpPr>
            <p:grpSpPr bwMode="auto">
              <a:xfrm>
                <a:off x="6245709" y="5241681"/>
                <a:ext cx="239316" cy="237600"/>
                <a:chOff x="7308304" y="1038352"/>
                <a:chExt cx="239316" cy="237600"/>
              </a:xfrm>
            </p:grpSpPr>
            <p:grpSp>
              <p:nvGrpSpPr>
                <p:cNvPr id="57142" name="组合 849"/>
                <p:cNvGrpSpPr>
                  <a:grpSpLocks/>
                </p:cNvGrpSpPr>
                <p:nvPr/>
              </p:nvGrpSpPr>
              <p:grpSpPr bwMode="auto">
                <a:xfrm>
                  <a:off x="7308304" y="1196752"/>
                  <a:ext cx="239088" cy="79200"/>
                  <a:chOff x="7308304" y="1196752"/>
                  <a:chExt cx="239088" cy="79200"/>
                </a:xfrm>
              </p:grpSpPr>
              <p:sp>
                <p:nvSpPr>
                  <p:cNvPr id="57151" name="矩形 85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52" name="矩形 85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53" name="矩形 86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43" name="组合 850"/>
                <p:cNvGrpSpPr>
                  <a:grpSpLocks/>
                </p:cNvGrpSpPr>
                <p:nvPr/>
              </p:nvGrpSpPr>
              <p:grpSpPr bwMode="auto">
                <a:xfrm>
                  <a:off x="7308418" y="1117552"/>
                  <a:ext cx="239088" cy="79200"/>
                  <a:chOff x="7308304" y="1196752"/>
                  <a:chExt cx="239088" cy="79200"/>
                </a:xfrm>
              </p:grpSpPr>
              <p:sp>
                <p:nvSpPr>
                  <p:cNvPr id="57148" name="矩形 85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49" name="矩形 85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50" name="矩形 85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44" name="组合 851"/>
                <p:cNvGrpSpPr>
                  <a:grpSpLocks/>
                </p:cNvGrpSpPr>
                <p:nvPr/>
              </p:nvGrpSpPr>
              <p:grpSpPr bwMode="auto">
                <a:xfrm>
                  <a:off x="7308532" y="1038352"/>
                  <a:ext cx="239088" cy="79200"/>
                  <a:chOff x="7308304" y="1196752"/>
                  <a:chExt cx="239088" cy="79200"/>
                </a:xfrm>
              </p:grpSpPr>
              <p:sp>
                <p:nvSpPr>
                  <p:cNvPr id="57145" name="矩形 85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46" name="矩形 85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47" name="矩形 85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16" name="组合 823"/>
              <p:cNvGrpSpPr>
                <a:grpSpLocks/>
              </p:cNvGrpSpPr>
              <p:nvPr/>
            </p:nvGrpSpPr>
            <p:grpSpPr bwMode="auto">
              <a:xfrm>
                <a:off x="6485193" y="5241681"/>
                <a:ext cx="239316" cy="237600"/>
                <a:chOff x="7308304" y="1038352"/>
                <a:chExt cx="239316" cy="237600"/>
              </a:xfrm>
            </p:grpSpPr>
            <p:grpSp>
              <p:nvGrpSpPr>
                <p:cNvPr id="57130" name="组合 837"/>
                <p:cNvGrpSpPr>
                  <a:grpSpLocks/>
                </p:cNvGrpSpPr>
                <p:nvPr/>
              </p:nvGrpSpPr>
              <p:grpSpPr bwMode="auto">
                <a:xfrm>
                  <a:off x="7308304" y="1196752"/>
                  <a:ext cx="239088" cy="79200"/>
                  <a:chOff x="7308304" y="1196752"/>
                  <a:chExt cx="239088" cy="79200"/>
                </a:xfrm>
              </p:grpSpPr>
              <p:sp>
                <p:nvSpPr>
                  <p:cNvPr id="57139" name="矩形 84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40" name="矩形 84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41" name="矩形 84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31" name="组合 838"/>
                <p:cNvGrpSpPr>
                  <a:grpSpLocks/>
                </p:cNvGrpSpPr>
                <p:nvPr/>
              </p:nvGrpSpPr>
              <p:grpSpPr bwMode="auto">
                <a:xfrm>
                  <a:off x="7308418" y="1117552"/>
                  <a:ext cx="239088" cy="79200"/>
                  <a:chOff x="7308304" y="1196752"/>
                  <a:chExt cx="239088" cy="79200"/>
                </a:xfrm>
              </p:grpSpPr>
              <p:sp>
                <p:nvSpPr>
                  <p:cNvPr id="57136" name="矩形 84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37" name="矩形 84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38" name="矩形 84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32" name="组合 839"/>
                <p:cNvGrpSpPr>
                  <a:grpSpLocks/>
                </p:cNvGrpSpPr>
                <p:nvPr/>
              </p:nvGrpSpPr>
              <p:grpSpPr bwMode="auto">
                <a:xfrm>
                  <a:off x="7308532" y="1038352"/>
                  <a:ext cx="239088" cy="79200"/>
                  <a:chOff x="7308304" y="1196752"/>
                  <a:chExt cx="239088" cy="79200"/>
                </a:xfrm>
              </p:grpSpPr>
              <p:sp>
                <p:nvSpPr>
                  <p:cNvPr id="57133" name="矩形 84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34" name="矩形 84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35" name="矩形 84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117" name="组合 824"/>
              <p:cNvGrpSpPr>
                <a:grpSpLocks/>
              </p:cNvGrpSpPr>
              <p:nvPr/>
            </p:nvGrpSpPr>
            <p:grpSpPr bwMode="auto">
              <a:xfrm>
                <a:off x="6728057" y="5241681"/>
                <a:ext cx="239316" cy="237600"/>
                <a:chOff x="7308304" y="1038352"/>
                <a:chExt cx="239316" cy="237600"/>
              </a:xfrm>
            </p:grpSpPr>
            <p:grpSp>
              <p:nvGrpSpPr>
                <p:cNvPr id="57118" name="组合 825"/>
                <p:cNvGrpSpPr>
                  <a:grpSpLocks/>
                </p:cNvGrpSpPr>
                <p:nvPr/>
              </p:nvGrpSpPr>
              <p:grpSpPr bwMode="auto">
                <a:xfrm>
                  <a:off x="7308304" y="1196752"/>
                  <a:ext cx="239088" cy="79200"/>
                  <a:chOff x="7308304" y="1196752"/>
                  <a:chExt cx="239088" cy="79200"/>
                </a:xfrm>
              </p:grpSpPr>
              <p:sp>
                <p:nvSpPr>
                  <p:cNvPr id="57127" name="矩形 83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8" name="矩形 83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9" name="矩形 83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19" name="组合 826"/>
                <p:cNvGrpSpPr>
                  <a:grpSpLocks/>
                </p:cNvGrpSpPr>
                <p:nvPr/>
              </p:nvGrpSpPr>
              <p:grpSpPr bwMode="auto">
                <a:xfrm>
                  <a:off x="7308418" y="1117552"/>
                  <a:ext cx="239088" cy="79200"/>
                  <a:chOff x="7308304" y="1196752"/>
                  <a:chExt cx="239088" cy="79200"/>
                </a:xfrm>
              </p:grpSpPr>
              <p:sp>
                <p:nvSpPr>
                  <p:cNvPr id="57124" name="矩形 83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5" name="矩形 83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6" name="矩形 83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20" name="组合 827"/>
                <p:cNvGrpSpPr>
                  <a:grpSpLocks/>
                </p:cNvGrpSpPr>
                <p:nvPr/>
              </p:nvGrpSpPr>
              <p:grpSpPr bwMode="auto">
                <a:xfrm>
                  <a:off x="7308532" y="1038352"/>
                  <a:ext cx="239088" cy="79200"/>
                  <a:chOff x="7308304" y="1196752"/>
                  <a:chExt cx="239088" cy="79200"/>
                </a:xfrm>
              </p:grpSpPr>
              <p:sp>
                <p:nvSpPr>
                  <p:cNvPr id="57121" name="矩形 82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2" name="矩形 82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23" name="矩形 83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7075" name="组合 782"/>
            <p:cNvGrpSpPr>
              <a:grpSpLocks/>
            </p:cNvGrpSpPr>
            <p:nvPr/>
          </p:nvGrpSpPr>
          <p:grpSpPr bwMode="auto">
            <a:xfrm>
              <a:off x="6245709" y="4766481"/>
              <a:ext cx="721664" cy="237600"/>
              <a:chOff x="6245715" y="5241681"/>
              <a:chExt cx="721658" cy="237600"/>
            </a:xfrm>
          </p:grpSpPr>
          <p:grpSp>
            <p:nvGrpSpPr>
              <p:cNvPr id="57076" name="组合 783"/>
              <p:cNvGrpSpPr>
                <a:grpSpLocks/>
              </p:cNvGrpSpPr>
              <p:nvPr/>
            </p:nvGrpSpPr>
            <p:grpSpPr bwMode="auto">
              <a:xfrm>
                <a:off x="6245715" y="5241681"/>
                <a:ext cx="239316" cy="237600"/>
                <a:chOff x="7308304" y="1038352"/>
                <a:chExt cx="239316" cy="237600"/>
              </a:xfrm>
            </p:grpSpPr>
            <p:grpSp>
              <p:nvGrpSpPr>
                <p:cNvPr id="57103" name="组合 810"/>
                <p:cNvGrpSpPr>
                  <a:grpSpLocks/>
                </p:cNvGrpSpPr>
                <p:nvPr/>
              </p:nvGrpSpPr>
              <p:grpSpPr bwMode="auto">
                <a:xfrm>
                  <a:off x="7308304" y="1196752"/>
                  <a:ext cx="239088" cy="79200"/>
                  <a:chOff x="7308304" y="1196752"/>
                  <a:chExt cx="239088" cy="79200"/>
                </a:xfrm>
              </p:grpSpPr>
              <p:sp>
                <p:nvSpPr>
                  <p:cNvPr id="57112" name="矩形 81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13" name="矩形 82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14" name="矩形 82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04" name="组合 811"/>
                <p:cNvGrpSpPr>
                  <a:grpSpLocks/>
                </p:cNvGrpSpPr>
                <p:nvPr/>
              </p:nvGrpSpPr>
              <p:grpSpPr bwMode="auto">
                <a:xfrm>
                  <a:off x="7308418" y="1117552"/>
                  <a:ext cx="239088" cy="79200"/>
                  <a:chOff x="7308304" y="1196752"/>
                  <a:chExt cx="239088" cy="79200"/>
                </a:xfrm>
              </p:grpSpPr>
              <p:sp>
                <p:nvSpPr>
                  <p:cNvPr id="57109" name="矩形 81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10" name="矩形 81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11" name="矩形 81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105" name="组合 812"/>
                <p:cNvGrpSpPr>
                  <a:grpSpLocks/>
                </p:cNvGrpSpPr>
                <p:nvPr/>
              </p:nvGrpSpPr>
              <p:grpSpPr bwMode="auto">
                <a:xfrm>
                  <a:off x="7308532" y="1038352"/>
                  <a:ext cx="239088" cy="79200"/>
                  <a:chOff x="7308304" y="1196752"/>
                  <a:chExt cx="239088" cy="79200"/>
                </a:xfrm>
              </p:grpSpPr>
              <p:sp>
                <p:nvSpPr>
                  <p:cNvPr id="57106" name="矩形 81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07" name="矩形 81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08" name="矩形 81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077" name="组合 784"/>
              <p:cNvGrpSpPr>
                <a:grpSpLocks/>
              </p:cNvGrpSpPr>
              <p:nvPr/>
            </p:nvGrpSpPr>
            <p:grpSpPr bwMode="auto">
              <a:xfrm>
                <a:off x="6485194" y="5241681"/>
                <a:ext cx="239316" cy="237600"/>
                <a:chOff x="7308304" y="1038352"/>
                <a:chExt cx="239316" cy="237600"/>
              </a:xfrm>
            </p:grpSpPr>
            <p:grpSp>
              <p:nvGrpSpPr>
                <p:cNvPr id="57091" name="组合 798"/>
                <p:cNvGrpSpPr>
                  <a:grpSpLocks/>
                </p:cNvGrpSpPr>
                <p:nvPr/>
              </p:nvGrpSpPr>
              <p:grpSpPr bwMode="auto">
                <a:xfrm>
                  <a:off x="7308304" y="1196752"/>
                  <a:ext cx="239088" cy="79200"/>
                  <a:chOff x="7308304" y="1196752"/>
                  <a:chExt cx="239088" cy="79200"/>
                </a:xfrm>
              </p:grpSpPr>
              <p:sp>
                <p:nvSpPr>
                  <p:cNvPr id="57100" name="矩形 80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01" name="矩形 80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102" name="矩形 80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92" name="组合 799"/>
                <p:cNvGrpSpPr>
                  <a:grpSpLocks/>
                </p:cNvGrpSpPr>
                <p:nvPr/>
              </p:nvGrpSpPr>
              <p:grpSpPr bwMode="auto">
                <a:xfrm>
                  <a:off x="7308418" y="1117552"/>
                  <a:ext cx="239088" cy="79200"/>
                  <a:chOff x="7308304" y="1196752"/>
                  <a:chExt cx="239088" cy="79200"/>
                </a:xfrm>
              </p:grpSpPr>
              <p:sp>
                <p:nvSpPr>
                  <p:cNvPr id="57097" name="矩形 80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98" name="矩形 80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99" name="矩形 80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93" name="组合 800"/>
                <p:cNvGrpSpPr>
                  <a:grpSpLocks/>
                </p:cNvGrpSpPr>
                <p:nvPr/>
              </p:nvGrpSpPr>
              <p:grpSpPr bwMode="auto">
                <a:xfrm>
                  <a:off x="7308532" y="1038352"/>
                  <a:ext cx="239088" cy="79200"/>
                  <a:chOff x="7308304" y="1196752"/>
                  <a:chExt cx="239088" cy="79200"/>
                </a:xfrm>
              </p:grpSpPr>
              <p:sp>
                <p:nvSpPr>
                  <p:cNvPr id="57094" name="矩形 80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95" name="矩形 80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96" name="矩形 80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078" name="组合 785"/>
              <p:cNvGrpSpPr>
                <a:grpSpLocks/>
              </p:cNvGrpSpPr>
              <p:nvPr/>
            </p:nvGrpSpPr>
            <p:grpSpPr bwMode="auto">
              <a:xfrm>
                <a:off x="6728057" y="5241681"/>
                <a:ext cx="239316" cy="237600"/>
                <a:chOff x="7308304" y="1038352"/>
                <a:chExt cx="239316" cy="237600"/>
              </a:xfrm>
            </p:grpSpPr>
            <p:grpSp>
              <p:nvGrpSpPr>
                <p:cNvPr id="57079" name="组合 786"/>
                <p:cNvGrpSpPr>
                  <a:grpSpLocks/>
                </p:cNvGrpSpPr>
                <p:nvPr/>
              </p:nvGrpSpPr>
              <p:grpSpPr bwMode="auto">
                <a:xfrm>
                  <a:off x="7308304" y="1196752"/>
                  <a:ext cx="239088" cy="79200"/>
                  <a:chOff x="7308304" y="1196752"/>
                  <a:chExt cx="239088" cy="79200"/>
                </a:xfrm>
              </p:grpSpPr>
              <p:sp>
                <p:nvSpPr>
                  <p:cNvPr id="57088" name="矩形 79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89" name="矩形 79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90" name="矩形 79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80" name="组合 787"/>
                <p:cNvGrpSpPr>
                  <a:grpSpLocks/>
                </p:cNvGrpSpPr>
                <p:nvPr/>
              </p:nvGrpSpPr>
              <p:grpSpPr bwMode="auto">
                <a:xfrm>
                  <a:off x="7308418" y="1117552"/>
                  <a:ext cx="239088" cy="79200"/>
                  <a:chOff x="7308304" y="1196752"/>
                  <a:chExt cx="239088" cy="79200"/>
                </a:xfrm>
              </p:grpSpPr>
              <p:sp>
                <p:nvSpPr>
                  <p:cNvPr id="57085" name="矩形 79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86" name="矩形 79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87" name="矩形 79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81" name="组合 788"/>
                <p:cNvGrpSpPr>
                  <a:grpSpLocks/>
                </p:cNvGrpSpPr>
                <p:nvPr/>
              </p:nvGrpSpPr>
              <p:grpSpPr bwMode="auto">
                <a:xfrm>
                  <a:off x="7308532" y="1038352"/>
                  <a:ext cx="239088" cy="79200"/>
                  <a:chOff x="7308304" y="1196752"/>
                  <a:chExt cx="239088" cy="79200"/>
                </a:xfrm>
              </p:grpSpPr>
              <p:sp>
                <p:nvSpPr>
                  <p:cNvPr id="57082" name="矩形 78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83" name="矩形 79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84" name="矩形 79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264" name="组合 1263"/>
          <p:cNvGrpSpPr>
            <a:grpSpLocks/>
          </p:cNvGrpSpPr>
          <p:nvPr/>
        </p:nvGrpSpPr>
        <p:grpSpPr bwMode="auto">
          <a:xfrm>
            <a:off x="9708447" y="4591386"/>
            <a:ext cx="1130300" cy="865188"/>
            <a:chOff x="6245709" y="4766481"/>
            <a:chExt cx="721664" cy="712800"/>
          </a:xfrm>
        </p:grpSpPr>
        <p:grpSp>
          <p:nvGrpSpPr>
            <p:cNvPr id="56953" name="组合 1264"/>
            <p:cNvGrpSpPr>
              <a:grpSpLocks/>
            </p:cNvGrpSpPr>
            <p:nvPr/>
          </p:nvGrpSpPr>
          <p:grpSpPr bwMode="auto">
            <a:xfrm>
              <a:off x="6245709" y="5241681"/>
              <a:ext cx="721664" cy="237600"/>
              <a:chOff x="6245715" y="5241681"/>
              <a:chExt cx="721658" cy="237600"/>
            </a:xfrm>
          </p:grpSpPr>
          <p:grpSp>
            <p:nvGrpSpPr>
              <p:cNvPr id="57034" name="组合 1345"/>
              <p:cNvGrpSpPr>
                <a:grpSpLocks/>
              </p:cNvGrpSpPr>
              <p:nvPr/>
            </p:nvGrpSpPr>
            <p:grpSpPr bwMode="auto">
              <a:xfrm>
                <a:off x="6245715" y="5241681"/>
                <a:ext cx="239316" cy="237600"/>
                <a:chOff x="7308304" y="1038352"/>
                <a:chExt cx="239316" cy="237600"/>
              </a:xfrm>
            </p:grpSpPr>
            <p:grpSp>
              <p:nvGrpSpPr>
                <p:cNvPr id="57061" name="组合 1372"/>
                <p:cNvGrpSpPr>
                  <a:grpSpLocks/>
                </p:cNvGrpSpPr>
                <p:nvPr/>
              </p:nvGrpSpPr>
              <p:grpSpPr bwMode="auto">
                <a:xfrm>
                  <a:off x="7308304" y="1196752"/>
                  <a:ext cx="239088" cy="79200"/>
                  <a:chOff x="7308304" y="1196752"/>
                  <a:chExt cx="239088" cy="79200"/>
                </a:xfrm>
              </p:grpSpPr>
              <p:sp>
                <p:nvSpPr>
                  <p:cNvPr id="57070" name="矩形 13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71" name="矩形 13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72" name="矩形 13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62" name="组合 1373"/>
                <p:cNvGrpSpPr>
                  <a:grpSpLocks/>
                </p:cNvGrpSpPr>
                <p:nvPr/>
              </p:nvGrpSpPr>
              <p:grpSpPr bwMode="auto">
                <a:xfrm>
                  <a:off x="7308418" y="1117552"/>
                  <a:ext cx="239088" cy="79200"/>
                  <a:chOff x="7308304" y="1196752"/>
                  <a:chExt cx="239088" cy="79200"/>
                </a:xfrm>
              </p:grpSpPr>
              <p:sp>
                <p:nvSpPr>
                  <p:cNvPr id="57067" name="矩形 137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68" name="矩形 137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69" name="矩形 138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63" name="组合 1374"/>
                <p:cNvGrpSpPr>
                  <a:grpSpLocks/>
                </p:cNvGrpSpPr>
                <p:nvPr/>
              </p:nvGrpSpPr>
              <p:grpSpPr bwMode="auto">
                <a:xfrm>
                  <a:off x="7308532" y="1038352"/>
                  <a:ext cx="239088" cy="79200"/>
                  <a:chOff x="7308304" y="1196752"/>
                  <a:chExt cx="239088" cy="79200"/>
                </a:xfrm>
              </p:grpSpPr>
              <p:sp>
                <p:nvSpPr>
                  <p:cNvPr id="57064" name="矩形 137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65" name="矩形 137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66" name="矩形 137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035" name="组合 1346"/>
              <p:cNvGrpSpPr>
                <a:grpSpLocks/>
              </p:cNvGrpSpPr>
              <p:nvPr/>
            </p:nvGrpSpPr>
            <p:grpSpPr bwMode="auto">
              <a:xfrm>
                <a:off x="6485194" y="5241681"/>
                <a:ext cx="239316" cy="237600"/>
                <a:chOff x="7308304" y="1038352"/>
                <a:chExt cx="239316" cy="237600"/>
              </a:xfrm>
            </p:grpSpPr>
            <p:grpSp>
              <p:nvGrpSpPr>
                <p:cNvPr id="57049" name="组合 1360"/>
                <p:cNvGrpSpPr>
                  <a:grpSpLocks/>
                </p:cNvGrpSpPr>
                <p:nvPr/>
              </p:nvGrpSpPr>
              <p:grpSpPr bwMode="auto">
                <a:xfrm>
                  <a:off x="7308304" y="1196752"/>
                  <a:ext cx="239088" cy="79200"/>
                  <a:chOff x="7308304" y="1196752"/>
                  <a:chExt cx="239088" cy="79200"/>
                </a:xfrm>
              </p:grpSpPr>
              <p:sp>
                <p:nvSpPr>
                  <p:cNvPr id="57058" name="矩形 136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59" name="矩形 137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60" name="矩形 137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50" name="组合 1361"/>
                <p:cNvGrpSpPr>
                  <a:grpSpLocks/>
                </p:cNvGrpSpPr>
                <p:nvPr/>
              </p:nvGrpSpPr>
              <p:grpSpPr bwMode="auto">
                <a:xfrm>
                  <a:off x="7308418" y="1117552"/>
                  <a:ext cx="239088" cy="79200"/>
                  <a:chOff x="7308304" y="1196752"/>
                  <a:chExt cx="239088" cy="79200"/>
                </a:xfrm>
              </p:grpSpPr>
              <p:sp>
                <p:nvSpPr>
                  <p:cNvPr id="57055" name="矩形 136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56" name="矩形 136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57" name="矩形 136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51" name="组合 1362"/>
                <p:cNvGrpSpPr>
                  <a:grpSpLocks/>
                </p:cNvGrpSpPr>
                <p:nvPr/>
              </p:nvGrpSpPr>
              <p:grpSpPr bwMode="auto">
                <a:xfrm>
                  <a:off x="7308532" y="1038352"/>
                  <a:ext cx="239088" cy="79200"/>
                  <a:chOff x="7308304" y="1196752"/>
                  <a:chExt cx="239088" cy="79200"/>
                </a:xfrm>
              </p:grpSpPr>
              <p:sp>
                <p:nvSpPr>
                  <p:cNvPr id="57052" name="矩形 136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53" name="矩形 136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54" name="矩形 136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7036" name="组合 1347"/>
              <p:cNvGrpSpPr>
                <a:grpSpLocks/>
              </p:cNvGrpSpPr>
              <p:nvPr/>
            </p:nvGrpSpPr>
            <p:grpSpPr bwMode="auto">
              <a:xfrm>
                <a:off x="6728057" y="5241681"/>
                <a:ext cx="239316" cy="237600"/>
                <a:chOff x="7308304" y="1038352"/>
                <a:chExt cx="239316" cy="237600"/>
              </a:xfrm>
            </p:grpSpPr>
            <p:grpSp>
              <p:nvGrpSpPr>
                <p:cNvPr id="57037" name="组合 1348"/>
                <p:cNvGrpSpPr>
                  <a:grpSpLocks/>
                </p:cNvGrpSpPr>
                <p:nvPr/>
              </p:nvGrpSpPr>
              <p:grpSpPr bwMode="auto">
                <a:xfrm>
                  <a:off x="7308304" y="1196752"/>
                  <a:ext cx="239088" cy="79200"/>
                  <a:chOff x="7308304" y="1196752"/>
                  <a:chExt cx="239088" cy="79200"/>
                </a:xfrm>
              </p:grpSpPr>
              <p:sp>
                <p:nvSpPr>
                  <p:cNvPr id="57046" name="矩形 135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7" name="矩形 135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8" name="矩形 135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38" name="组合 1349"/>
                <p:cNvGrpSpPr>
                  <a:grpSpLocks/>
                </p:cNvGrpSpPr>
                <p:nvPr/>
              </p:nvGrpSpPr>
              <p:grpSpPr bwMode="auto">
                <a:xfrm>
                  <a:off x="7308418" y="1117552"/>
                  <a:ext cx="239088" cy="79200"/>
                  <a:chOff x="7308304" y="1196752"/>
                  <a:chExt cx="239088" cy="79200"/>
                </a:xfrm>
              </p:grpSpPr>
              <p:sp>
                <p:nvSpPr>
                  <p:cNvPr id="57043" name="矩形 135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4" name="矩形 135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5" name="矩形 135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39" name="组合 1350"/>
                <p:cNvGrpSpPr>
                  <a:grpSpLocks/>
                </p:cNvGrpSpPr>
                <p:nvPr/>
              </p:nvGrpSpPr>
              <p:grpSpPr bwMode="auto">
                <a:xfrm>
                  <a:off x="7308532" y="1038352"/>
                  <a:ext cx="239088" cy="79200"/>
                  <a:chOff x="7308304" y="1196752"/>
                  <a:chExt cx="239088" cy="79200"/>
                </a:xfrm>
              </p:grpSpPr>
              <p:sp>
                <p:nvSpPr>
                  <p:cNvPr id="57040" name="矩形 135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1" name="矩形 135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42" name="矩形 135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954" name="组合 1265"/>
            <p:cNvGrpSpPr>
              <a:grpSpLocks/>
            </p:cNvGrpSpPr>
            <p:nvPr/>
          </p:nvGrpSpPr>
          <p:grpSpPr bwMode="auto">
            <a:xfrm>
              <a:off x="6245709" y="5004081"/>
              <a:ext cx="721664" cy="237600"/>
              <a:chOff x="6245709" y="5241681"/>
              <a:chExt cx="721664" cy="237600"/>
            </a:xfrm>
          </p:grpSpPr>
          <p:grpSp>
            <p:nvGrpSpPr>
              <p:cNvPr id="56995" name="组合 1306"/>
              <p:cNvGrpSpPr>
                <a:grpSpLocks/>
              </p:cNvGrpSpPr>
              <p:nvPr/>
            </p:nvGrpSpPr>
            <p:grpSpPr bwMode="auto">
              <a:xfrm>
                <a:off x="6245709" y="5241681"/>
                <a:ext cx="239316" cy="237600"/>
                <a:chOff x="7308304" y="1038352"/>
                <a:chExt cx="239316" cy="237600"/>
              </a:xfrm>
            </p:grpSpPr>
            <p:grpSp>
              <p:nvGrpSpPr>
                <p:cNvPr id="57022" name="组合 1333"/>
                <p:cNvGrpSpPr>
                  <a:grpSpLocks/>
                </p:cNvGrpSpPr>
                <p:nvPr/>
              </p:nvGrpSpPr>
              <p:grpSpPr bwMode="auto">
                <a:xfrm>
                  <a:off x="7308304" y="1196752"/>
                  <a:ext cx="239088" cy="79200"/>
                  <a:chOff x="7308304" y="1196752"/>
                  <a:chExt cx="239088" cy="79200"/>
                </a:xfrm>
              </p:grpSpPr>
              <p:sp>
                <p:nvSpPr>
                  <p:cNvPr id="57031" name="矩形 134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32" name="矩形 134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33" name="矩形 134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23" name="组合 1334"/>
                <p:cNvGrpSpPr>
                  <a:grpSpLocks/>
                </p:cNvGrpSpPr>
                <p:nvPr/>
              </p:nvGrpSpPr>
              <p:grpSpPr bwMode="auto">
                <a:xfrm>
                  <a:off x="7308418" y="1117552"/>
                  <a:ext cx="239088" cy="79200"/>
                  <a:chOff x="7308304" y="1196752"/>
                  <a:chExt cx="239088" cy="79200"/>
                </a:xfrm>
              </p:grpSpPr>
              <p:sp>
                <p:nvSpPr>
                  <p:cNvPr id="57028" name="矩形 133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29" name="矩形 134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30" name="矩形 134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24" name="组合 1335"/>
                <p:cNvGrpSpPr>
                  <a:grpSpLocks/>
                </p:cNvGrpSpPr>
                <p:nvPr/>
              </p:nvGrpSpPr>
              <p:grpSpPr bwMode="auto">
                <a:xfrm>
                  <a:off x="7308532" y="1038352"/>
                  <a:ext cx="239088" cy="79200"/>
                  <a:chOff x="7308304" y="1196752"/>
                  <a:chExt cx="239088" cy="79200"/>
                </a:xfrm>
              </p:grpSpPr>
              <p:sp>
                <p:nvSpPr>
                  <p:cNvPr id="57025" name="矩形 133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26" name="矩形 133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27" name="矩形 133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96" name="组合 1307"/>
              <p:cNvGrpSpPr>
                <a:grpSpLocks/>
              </p:cNvGrpSpPr>
              <p:nvPr/>
            </p:nvGrpSpPr>
            <p:grpSpPr bwMode="auto">
              <a:xfrm>
                <a:off x="6485193" y="5241681"/>
                <a:ext cx="239316" cy="237600"/>
                <a:chOff x="7308304" y="1038352"/>
                <a:chExt cx="239316" cy="237600"/>
              </a:xfrm>
            </p:grpSpPr>
            <p:grpSp>
              <p:nvGrpSpPr>
                <p:cNvPr id="57010" name="组合 1321"/>
                <p:cNvGrpSpPr>
                  <a:grpSpLocks/>
                </p:cNvGrpSpPr>
                <p:nvPr/>
              </p:nvGrpSpPr>
              <p:grpSpPr bwMode="auto">
                <a:xfrm>
                  <a:off x="7308304" y="1196752"/>
                  <a:ext cx="239088" cy="79200"/>
                  <a:chOff x="7308304" y="1196752"/>
                  <a:chExt cx="239088" cy="79200"/>
                </a:xfrm>
              </p:grpSpPr>
              <p:sp>
                <p:nvSpPr>
                  <p:cNvPr id="57019" name="矩形 133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20" name="矩形 133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21" name="矩形 133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11" name="组合 1322"/>
                <p:cNvGrpSpPr>
                  <a:grpSpLocks/>
                </p:cNvGrpSpPr>
                <p:nvPr/>
              </p:nvGrpSpPr>
              <p:grpSpPr bwMode="auto">
                <a:xfrm>
                  <a:off x="7308418" y="1117552"/>
                  <a:ext cx="239088" cy="79200"/>
                  <a:chOff x="7308304" y="1196752"/>
                  <a:chExt cx="239088" cy="79200"/>
                </a:xfrm>
              </p:grpSpPr>
              <p:sp>
                <p:nvSpPr>
                  <p:cNvPr id="57016" name="矩形 132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17" name="矩形 132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18" name="矩形 132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12" name="组合 1323"/>
                <p:cNvGrpSpPr>
                  <a:grpSpLocks/>
                </p:cNvGrpSpPr>
                <p:nvPr/>
              </p:nvGrpSpPr>
              <p:grpSpPr bwMode="auto">
                <a:xfrm>
                  <a:off x="7308532" y="1038352"/>
                  <a:ext cx="239088" cy="79200"/>
                  <a:chOff x="7308304" y="1196752"/>
                  <a:chExt cx="239088" cy="79200"/>
                </a:xfrm>
              </p:grpSpPr>
              <p:sp>
                <p:nvSpPr>
                  <p:cNvPr id="57013" name="矩形 132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14" name="矩形 132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15" name="矩形 132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97" name="组合 1308"/>
              <p:cNvGrpSpPr>
                <a:grpSpLocks/>
              </p:cNvGrpSpPr>
              <p:nvPr/>
            </p:nvGrpSpPr>
            <p:grpSpPr bwMode="auto">
              <a:xfrm>
                <a:off x="6728057" y="5241681"/>
                <a:ext cx="239316" cy="237600"/>
                <a:chOff x="7308304" y="1038352"/>
                <a:chExt cx="239316" cy="237600"/>
              </a:xfrm>
            </p:grpSpPr>
            <p:grpSp>
              <p:nvGrpSpPr>
                <p:cNvPr id="56998" name="组合 1309"/>
                <p:cNvGrpSpPr>
                  <a:grpSpLocks/>
                </p:cNvGrpSpPr>
                <p:nvPr/>
              </p:nvGrpSpPr>
              <p:grpSpPr bwMode="auto">
                <a:xfrm>
                  <a:off x="7308304" y="1196752"/>
                  <a:ext cx="239088" cy="79200"/>
                  <a:chOff x="7308304" y="1196752"/>
                  <a:chExt cx="239088" cy="79200"/>
                </a:xfrm>
              </p:grpSpPr>
              <p:sp>
                <p:nvSpPr>
                  <p:cNvPr id="57007" name="矩形 131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8" name="矩形 131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9" name="矩形 132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99" name="组合 1310"/>
                <p:cNvGrpSpPr>
                  <a:grpSpLocks/>
                </p:cNvGrpSpPr>
                <p:nvPr/>
              </p:nvGrpSpPr>
              <p:grpSpPr bwMode="auto">
                <a:xfrm>
                  <a:off x="7308418" y="1117552"/>
                  <a:ext cx="239088" cy="79200"/>
                  <a:chOff x="7308304" y="1196752"/>
                  <a:chExt cx="239088" cy="79200"/>
                </a:xfrm>
              </p:grpSpPr>
              <p:sp>
                <p:nvSpPr>
                  <p:cNvPr id="57004" name="矩形 131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5" name="矩形 131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6" name="矩形 131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7000" name="组合 1311"/>
                <p:cNvGrpSpPr>
                  <a:grpSpLocks/>
                </p:cNvGrpSpPr>
                <p:nvPr/>
              </p:nvGrpSpPr>
              <p:grpSpPr bwMode="auto">
                <a:xfrm>
                  <a:off x="7308532" y="1038352"/>
                  <a:ext cx="239088" cy="79200"/>
                  <a:chOff x="7308304" y="1196752"/>
                  <a:chExt cx="239088" cy="79200"/>
                </a:xfrm>
              </p:grpSpPr>
              <p:sp>
                <p:nvSpPr>
                  <p:cNvPr id="57001" name="矩形 131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2" name="矩形 131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7003" name="矩形 131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955" name="组合 1266"/>
            <p:cNvGrpSpPr>
              <a:grpSpLocks/>
            </p:cNvGrpSpPr>
            <p:nvPr/>
          </p:nvGrpSpPr>
          <p:grpSpPr bwMode="auto">
            <a:xfrm>
              <a:off x="6245709" y="4766481"/>
              <a:ext cx="721664" cy="237600"/>
              <a:chOff x="6245715" y="5241681"/>
              <a:chExt cx="721658" cy="237600"/>
            </a:xfrm>
          </p:grpSpPr>
          <p:grpSp>
            <p:nvGrpSpPr>
              <p:cNvPr id="56956" name="组合 1267"/>
              <p:cNvGrpSpPr>
                <a:grpSpLocks/>
              </p:cNvGrpSpPr>
              <p:nvPr/>
            </p:nvGrpSpPr>
            <p:grpSpPr bwMode="auto">
              <a:xfrm>
                <a:off x="6245715" y="5241681"/>
                <a:ext cx="239316" cy="237600"/>
                <a:chOff x="7308304" y="1038352"/>
                <a:chExt cx="239316" cy="237600"/>
              </a:xfrm>
            </p:grpSpPr>
            <p:grpSp>
              <p:nvGrpSpPr>
                <p:cNvPr id="56983" name="组合 1294"/>
                <p:cNvGrpSpPr>
                  <a:grpSpLocks/>
                </p:cNvGrpSpPr>
                <p:nvPr/>
              </p:nvGrpSpPr>
              <p:grpSpPr bwMode="auto">
                <a:xfrm>
                  <a:off x="7308304" y="1196752"/>
                  <a:ext cx="239088" cy="79200"/>
                  <a:chOff x="7308304" y="1196752"/>
                  <a:chExt cx="239088" cy="79200"/>
                </a:xfrm>
              </p:grpSpPr>
              <p:sp>
                <p:nvSpPr>
                  <p:cNvPr id="56992" name="矩形 130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93" name="矩形 130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94" name="矩形 130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84" name="组合 1295"/>
                <p:cNvGrpSpPr>
                  <a:grpSpLocks/>
                </p:cNvGrpSpPr>
                <p:nvPr/>
              </p:nvGrpSpPr>
              <p:grpSpPr bwMode="auto">
                <a:xfrm>
                  <a:off x="7308418" y="1117552"/>
                  <a:ext cx="239088" cy="79200"/>
                  <a:chOff x="7308304" y="1196752"/>
                  <a:chExt cx="239088" cy="79200"/>
                </a:xfrm>
              </p:grpSpPr>
              <p:sp>
                <p:nvSpPr>
                  <p:cNvPr id="56989" name="矩形 130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90" name="矩形 130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91" name="矩形 130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85" name="组合 1296"/>
                <p:cNvGrpSpPr>
                  <a:grpSpLocks/>
                </p:cNvGrpSpPr>
                <p:nvPr/>
              </p:nvGrpSpPr>
              <p:grpSpPr bwMode="auto">
                <a:xfrm>
                  <a:off x="7308532" y="1038352"/>
                  <a:ext cx="239088" cy="79200"/>
                  <a:chOff x="7308304" y="1196752"/>
                  <a:chExt cx="239088" cy="79200"/>
                </a:xfrm>
              </p:grpSpPr>
              <p:sp>
                <p:nvSpPr>
                  <p:cNvPr id="56986" name="矩形 129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87" name="矩形 129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88" name="矩形 129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57" name="组合 1268"/>
              <p:cNvGrpSpPr>
                <a:grpSpLocks/>
              </p:cNvGrpSpPr>
              <p:nvPr/>
            </p:nvGrpSpPr>
            <p:grpSpPr bwMode="auto">
              <a:xfrm>
                <a:off x="6485194" y="5241681"/>
                <a:ext cx="239316" cy="237600"/>
                <a:chOff x="7308304" y="1038352"/>
                <a:chExt cx="239316" cy="237600"/>
              </a:xfrm>
            </p:grpSpPr>
            <p:grpSp>
              <p:nvGrpSpPr>
                <p:cNvPr id="56971" name="组合 1282"/>
                <p:cNvGrpSpPr>
                  <a:grpSpLocks/>
                </p:cNvGrpSpPr>
                <p:nvPr/>
              </p:nvGrpSpPr>
              <p:grpSpPr bwMode="auto">
                <a:xfrm>
                  <a:off x="7308304" y="1196752"/>
                  <a:ext cx="239088" cy="79200"/>
                  <a:chOff x="7308304" y="1196752"/>
                  <a:chExt cx="239088" cy="79200"/>
                </a:xfrm>
              </p:grpSpPr>
              <p:sp>
                <p:nvSpPr>
                  <p:cNvPr id="56980" name="矩形 129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81" name="矩形 129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82" name="矩形 129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72" name="组合 1283"/>
                <p:cNvGrpSpPr>
                  <a:grpSpLocks/>
                </p:cNvGrpSpPr>
                <p:nvPr/>
              </p:nvGrpSpPr>
              <p:grpSpPr bwMode="auto">
                <a:xfrm>
                  <a:off x="7308418" y="1117552"/>
                  <a:ext cx="239088" cy="79200"/>
                  <a:chOff x="7308304" y="1196752"/>
                  <a:chExt cx="239088" cy="79200"/>
                </a:xfrm>
              </p:grpSpPr>
              <p:sp>
                <p:nvSpPr>
                  <p:cNvPr id="56977" name="矩形 128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78" name="矩形 128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79" name="矩形 129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73" name="组合 1284"/>
                <p:cNvGrpSpPr>
                  <a:grpSpLocks/>
                </p:cNvGrpSpPr>
                <p:nvPr/>
              </p:nvGrpSpPr>
              <p:grpSpPr bwMode="auto">
                <a:xfrm>
                  <a:off x="7308532" y="1038352"/>
                  <a:ext cx="239088" cy="79200"/>
                  <a:chOff x="7308304" y="1196752"/>
                  <a:chExt cx="239088" cy="79200"/>
                </a:xfrm>
              </p:grpSpPr>
              <p:sp>
                <p:nvSpPr>
                  <p:cNvPr id="56974" name="矩形 128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75" name="矩形 128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76" name="矩形 128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58" name="组合 1269"/>
              <p:cNvGrpSpPr>
                <a:grpSpLocks/>
              </p:cNvGrpSpPr>
              <p:nvPr/>
            </p:nvGrpSpPr>
            <p:grpSpPr bwMode="auto">
              <a:xfrm>
                <a:off x="6728057" y="5241681"/>
                <a:ext cx="239316" cy="237600"/>
                <a:chOff x="7308304" y="1038352"/>
                <a:chExt cx="239316" cy="237600"/>
              </a:xfrm>
            </p:grpSpPr>
            <p:grpSp>
              <p:nvGrpSpPr>
                <p:cNvPr id="56959" name="组合 1270"/>
                <p:cNvGrpSpPr>
                  <a:grpSpLocks/>
                </p:cNvGrpSpPr>
                <p:nvPr/>
              </p:nvGrpSpPr>
              <p:grpSpPr bwMode="auto">
                <a:xfrm>
                  <a:off x="7308304" y="1196752"/>
                  <a:ext cx="239088" cy="79200"/>
                  <a:chOff x="7308304" y="1196752"/>
                  <a:chExt cx="239088" cy="79200"/>
                </a:xfrm>
              </p:grpSpPr>
              <p:sp>
                <p:nvSpPr>
                  <p:cNvPr id="56968" name="矩形 127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69" name="矩形 128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70" name="矩形 128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60" name="组合 1271"/>
                <p:cNvGrpSpPr>
                  <a:grpSpLocks/>
                </p:cNvGrpSpPr>
                <p:nvPr/>
              </p:nvGrpSpPr>
              <p:grpSpPr bwMode="auto">
                <a:xfrm>
                  <a:off x="7308418" y="1117552"/>
                  <a:ext cx="239088" cy="79200"/>
                  <a:chOff x="7308304" y="1196752"/>
                  <a:chExt cx="239088" cy="79200"/>
                </a:xfrm>
              </p:grpSpPr>
              <p:sp>
                <p:nvSpPr>
                  <p:cNvPr id="56965" name="矩形 127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66" name="矩形 127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67" name="矩形 127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61" name="组合 1272"/>
                <p:cNvGrpSpPr>
                  <a:grpSpLocks/>
                </p:cNvGrpSpPr>
                <p:nvPr/>
              </p:nvGrpSpPr>
              <p:grpSpPr bwMode="auto">
                <a:xfrm>
                  <a:off x="7308532" y="1038352"/>
                  <a:ext cx="239088" cy="79200"/>
                  <a:chOff x="7308304" y="1196752"/>
                  <a:chExt cx="239088" cy="79200"/>
                </a:xfrm>
              </p:grpSpPr>
              <p:sp>
                <p:nvSpPr>
                  <p:cNvPr id="56962" name="矩形 127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63" name="矩形 127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64" name="矩形 127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385" name="组合 1384"/>
          <p:cNvGrpSpPr>
            <a:grpSpLocks/>
          </p:cNvGrpSpPr>
          <p:nvPr/>
        </p:nvGrpSpPr>
        <p:grpSpPr bwMode="auto">
          <a:xfrm>
            <a:off x="9708447" y="3729374"/>
            <a:ext cx="1130300" cy="863600"/>
            <a:chOff x="6245709" y="4766481"/>
            <a:chExt cx="721664" cy="712800"/>
          </a:xfrm>
        </p:grpSpPr>
        <p:grpSp>
          <p:nvGrpSpPr>
            <p:cNvPr id="56833" name="组合 1385"/>
            <p:cNvGrpSpPr>
              <a:grpSpLocks/>
            </p:cNvGrpSpPr>
            <p:nvPr/>
          </p:nvGrpSpPr>
          <p:grpSpPr bwMode="auto">
            <a:xfrm>
              <a:off x="6245709" y="5241681"/>
              <a:ext cx="721664" cy="237600"/>
              <a:chOff x="6245709" y="5241681"/>
              <a:chExt cx="721664" cy="237600"/>
            </a:xfrm>
          </p:grpSpPr>
          <p:grpSp>
            <p:nvGrpSpPr>
              <p:cNvPr id="56914" name="组合 1466"/>
              <p:cNvGrpSpPr>
                <a:grpSpLocks/>
              </p:cNvGrpSpPr>
              <p:nvPr/>
            </p:nvGrpSpPr>
            <p:grpSpPr bwMode="auto">
              <a:xfrm>
                <a:off x="6245709" y="5241681"/>
                <a:ext cx="239316" cy="237600"/>
                <a:chOff x="7308304" y="1038352"/>
                <a:chExt cx="239316" cy="237600"/>
              </a:xfrm>
            </p:grpSpPr>
            <p:grpSp>
              <p:nvGrpSpPr>
                <p:cNvPr id="56941" name="组合 1493"/>
                <p:cNvGrpSpPr>
                  <a:grpSpLocks/>
                </p:cNvGrpSpPr>
                <p:nvPr/>
              </p:nvGrpSpPr>
              <p:grpSpPr bwMode="auto">
                <a:xfrm>
                  <a:off x="7308304" y="1196752"/>
                  <a:ext cx="239088" cy="79200"/>
                  <a:chOff x="7308304" y="1196752"/>
                  <a:chExt cx="239088" cy="79200"/>
                </a:xfrm>
              </p:grpSpPr>
              <p:sp>
                <p:nvSpPr>
                  <p:cNvPr id="56950" name="矩形 150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51" name="矩形 150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52" name="矩形 150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42" name="组合 1494"/>
                <p:cNvGrpSpPr>
                  <a:grpSpLocks/>
                </p:cNvGrpSpPr>
                <p:nvPr/>
              </p:nvGrpSpPr>
              <p:grpSpPr bwMode="auto">
                <a:xfrm>
                  <a:off x="7308418" y="1117552"/>
                  <a:ext cx="239088" cy="79200"/>
                  <a:chOff x="7308304" y="1196752"/>
                  <a:chExt cx="239088" cy="79200"/>
                </a:xfrm>
              </p:grpSpPr>
              <p:sp>
                <p:nvSpPr>
                  <p:cNvPr id="56947" name="矩形 149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48" name="矩形 150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49" name="矩形 150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43" name="组合 1495"/>
                <p:cNvGrpSpPr>
                  <a:grpSpLocks/>
                </p:cNvGrpSpPr>
                <p:nvPr/>
              </p:nvGrpSpPr>
              <p:grpSpPr bwMode="auto">
                <a:xfrm>
                  <a:off x="7308532" y="1038352"/>
                  <a:ext cx="239088" cy="79200"/>
                  <a:chOff x="7308304" y="1196752"/>
                  <a:chExt cx="239088" cy="79200"/>
                </a:xfrm>
              </p:grpSpPr>
              <p:sp>
                <p:nvSpPr>
                  <p:cNvPr id="56944" name="矩形 149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45" name="矩形 149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46" name="矩形 149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15" name="组合 1467"/>
              <p:cNvGrpSpPr>
                <a:grpSpLocks/>
              </p:cNvGrpSpPr>
              <p:nvPr/>
            </p:nvGrpSpPr>
            <p:grpSpPr bwMode="auto">
              <a:xfrm>
                <a:off x="6485193" y="5241681"/>
                <a:ext cx="239316" cy="237600"/>
                <a:chOff x="7308304" y="1038352"/>
                <a:chExt cx="239316" cy="237600"/>
              </a:xfrm>
            </p:grpSpPr>
            <p:grpSp>
              <p:nvGrpSpPr>
                <p:cNvPr id="56929" name="组合 1481"/>
                <p:cNvGrpSpPr>
                  <a:grpSpLocks/>
                </p:cNvGrpSpPr>
                <p:nvPr/>
              </p:nvGrpSpPr>
              <p:grpSpPr bwMode="auto">
                <a:xfrm>
                  <a:off x="7308304" y="1196752"/>
                  <a:ext cx="239088" cy="79200"/>
                  <a:chOff x="7308304" y="1196752"/>
                  <a:chExt cx="239088" cy="79200"/>
                </a:xfrm>
              </p:grpSpPr>
              <p:sp>
                <p:nvSpPr>
                  <p:cNvPr id="56938" name="矩形 149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39" name="矩形 149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40" name="矩形 149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30" name="组合 1482"/>
                <p:cNvGrpSpPr>
                  <a:grpSpLocks/>
                </p:cNvGrpSpPr>
                <p:nvPr/>
              </p:nvGrpSpPr>
              <p:grpSpPr bwMode="auto">
                <a:xfrm>
                  <a:off x="7308418" y="1117552"/>
                  <a:ext cx="239088" cy="79200"/>
                  <a:chOff x="7308304" y="1196752"/>
                  <a:chExt cx="239088" cy="79200"/>
                </a:xfrm>
              </p:grpSpPr>
              <p:sp>
                <p:nvSpPr>
                  <p:cNvPr id="56935" name="矩形 148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36" name="矩形 148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37" name="矩形 148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31" name="组合 1483"/>
                <p:cNvGrpSpPr>
                  <a:grpSpLocks/>
                </p:cNvGrpSpPr>
                <p:nvPr/>
              </p:nvGrpSpPr>
              <p:grpSpPr bwMode="auto">
                <a:xfrm>
                  <a:off x="7308532" y="1038352"/>
                  <a:ext cx="239088" cy="79200"/>
                  <a:chOff x="7308304" y="1196752"/>
                  <a:chExt cx="239088" cy="79200"/>
                </a:xfrm>
              </p:grpSpPr>
              <p:sp>
                <p:nvSpPr>
                  <p:cNvPr id="56932" name="矩形 14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33" name="矩形 14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34" name="矩形 14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916" name="组合 1468"/>
              <p:cNvGrpSpPr>
                <a:grpSpLocks/>
              </p:cNvGrpSpPr>
              <p:nvPr/>
            </p:nvGrpSpPr>
            <p:grpSpPr bwMode="auto">
              <a:xfrm>
                <a:off x="6728057" y="5241681"/>
                <a:ext cx="239316" cy="237600"/>
                <a:chOff x="7308304" y="1038352"/>
                <a:chExt cx="239316" cy="237600"/>
              </a:xfrm>
            </p:grpSpPr>
            <p:grpSp>
              <p:nvGrpSpPr>
                <p:cNvPr id="56917" name="组合 1469"/>
                <p:cNvGrpSpPr>
                  <a:grpSpLocks/>
                </p:cNvGrpSpPr>
                <p:nvPr/>
              </p:nvGrpSpPr>
              <p:grpSpPr bwMode="auto">
                <a:xfrm>
                  <a:off x="7308304" y="1196752"/>
                  <a:ext cx="239088" cy="79200"/>
                  <a:chOff x="7308304" y="1196752"/>
                  <a:chExt cx="239088" cy="79200"/>
                </a:xfrm>
              </p:grpSpPr>
              <p:sp>
                <p:nvSpPr>
                  <p:cNvPr id="56926" name="矩形 147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7" name="矩形 147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8" name="矩形 148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18" name="组合 1470"/>
                <p:cNvGrpSpPr>
                  <a:grpSpLocks/>
                </p:cNvGrpSpPr>
                <p:nvPr/>
              </p:nvGrpSpPr>
              <p:grpSpPr bwMode="auto">
                <a:xfrm>
                  <a:off x="7308418" y="1117552"/>
                  <a:ext cx="239088" cy="79200"/>
                  <a:chOff x="7308304" y="1196752"/>
                  <a:chExt cx="239088" cy="79200"/>
                </a:xfrm>
              </p:grpSpPr>
              <p:sp>
                <p:nvSpPr>
                  <p:cNvPr id="56923" name="矩形 147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4" name="矩形 147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5" name="矩形 147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19" name="组合 1471"/>
                <p:cNvGrpSpPr>
                  <a:grpSpLocks/>
                </p:cNvGrpSpPr>
                <p:nvPr/>
              </p:nvGrpSpPr>
              <p:grpSpPr bwMode="auto">
                <a:xfrm>
                  <a:off x="7308532" y="1038352"/>
                  <a:ext cx="239088" cy="79200"/>
                  <a:chOff x="7308304" y="1196752"/>
                  <a:chExt cx="239088" cy="79200"/>
                </a:xfrm>
              </p:grpSpPr>
              <p:sp>
                <p:nvSpPr>
                  <p:cNvPr id="56920" name="矩形 147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1" name="矩形 147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22" name="矩形 147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834" name="组合 1386"/>
            <p:cNvGrpSpPr>
              <a:grpSpLocks/>
            </p:cNvGrpSpPr>
            <p:nvPr/>
          </p:nvGrpSpPr>
          <p:grpSpPr bwMode="auto">
            <a:xfrm>
              <a:off x="6245709" y="5004081"/>
              <a:ext cx="721664" cy="237600"/>
              <a:chOff x="6245715" y="5241681"/>
              <a:chExt cx="721658" cy="237600"/>
            </a:xfrm>
          </p:grpSpPr>
          <p:grpSp>
            <p:nvGrpSpPr>
              <p:cNvPr id="56875" name="组合 1427"/>
              <p:cNvGrpSpPr>
                <a:grpSpLocks/>
              </p:cNvGrpSpPr>
              <p:nvPr/>
            </p:nvGrpSpPr>
            <p:grpSpPr bwMode="auto">
              <a:xfrm>
                <a:off x="6245715" y="5241681"/>
                <a:ext cx="239316" cy="237600"/>
                <a:chOff x="7308304" y="1038352"/>
                <a:chExt cx="239316" cy="237600"/>
              </a:xfrm>
            </p:grpSpPr>
            <p:grpSp>
              <p:nvGrpSpPr>
                <p:cNvPr id="56902" name="组合 1454"/>
                <p:cNvGrpSpPr>
                  <a:grpSpLocks/>
                </p:cNvGrpSpPr>
                <p:nvPr/>
              </p:nvGrpSpPr>
              <p:grpSpPr bwMode="auto">
                <a:xfrm>
                  <a:off x="7308304" y="1196752"/>
                  <a:ext cx="239088" cy="79200"/>
                  <a:chOff x="7308304" y="1196752"/>
                  <a:chExt cx="239088" cy="79200"/>
                </a:xfrm>
              </p:grpSpPr>
              <p:sp>
                <p:nvSpPr>
                  <p:cNvPr id="56911" name="矩形 146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12" name="矩形 146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13" name="矩形 146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03" name="组合 1455"/>
                <p:cNvGrpSpPr>
                  <a:grpSpLocks/>
                </p:cNvGrpSpPr>
                <p:nvPr/>
              </p:nvGrpSpPr>
              <p:grpSpPr bwMode="auto">
                <a:xfrm>
                  <a:off x="7308418" y="1117552"/>
                  <a:ext cx="239088" cy="79200"/>
                  <a:chOff x="7308304" y="1196752"/>
                  <a:chExt cx="239088" cy="79200"/>
                </a:xfrm>
              </p:grpSpPr>
              <p:sp>
                <p:nvSpPr>
                  <p:cNvPr id="56908" name="矩形 146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09" name="矩形 146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10" name="矩形 146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904" name="组合 1456"/>
                <p:cNvGrpSpPr>
                  <a:grpSpLocks/>
                </p:cNvGrpSpPr>
                <p:nvPr/>
              </p:nvGrpSpPr>
              <p:grpSpPr bwMode="auto">
                <a:xfrm>
                  <a:off x="7308532" y="1038352"/>
                  <a:ext cx="239088" cy="79200"/>
                  <a:chOff x="7308304" y="1196752"/>
                  <a:chExt cx="239088" cy="79200"/>
                </a:xfrm>
              </p:grpSpPr>
              <p:sp>
                <p:nvSpPr>
                  <p:cNvPr id="56905" name="矩形 145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06" name="矩形 145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07" name="矩形 145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876" name="组合 1428"/>
              <p:cNvGrpSpPr>
                <a:grpSpLocks/>
              </p:cNvGrpSpPr>
              <p:nvPr/>
            </p:nvGrpSpPr>
            <p:grpSpPr bwMode="auto">
              <a:xfrm>
                <a:off x="6485194" y="5241681"/>
                <a:ext cx="239316" cy="237600"/>
                <a:chOff x="7308304" y="1038352"/>
                <a:chExt cx="239316" cy="237600"/>
              </a:xfrm>
            </p:grpSpPr>
            <p:grpSp>
              <p:nvGrpSpPr>
                <p:cNvPr id="56890" name="组合 1442"/>
                <p:cNvGrpSpPr>
                  <a:grpSpLocks/>
                </p:cNvGrpSpPr>
                <p:nvPr/>
              </p:nvGrpSpPr>
              <p:grpSpPr bwMode="auto">
                <a:xfrm>
                  <a:off x="7308304" y="1196752"/>
                  <a:ext cx="239088" cy="79200"/>
                  <a:chOff x="7308304" y="1196752"/>
                  <a:chExt cx="239088" cy="79200"/>
                </a:xfrm>
              </p:grpSpPr>
              <p:sp>
                <p:nvSpPr>
                  <p:cNvPr id="56899" name="矩形 145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00" name="矩形 145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901" name="矩形 145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91" name="组合 1443"/>
                <p:cNvGrpSpPr>
                  <a:grpSpLocks/>
                </p:cNvGrpSpPr>
                <p:nvPr/>
              </p:nvGrpSpPr>
              <p:grpSpPr bwMode="auto">
                <a:xfrm>
                  <a:off x="7308418" y="1117552"/>
                  <a:ext cx="239088" cy="79200"/>
                  <a:chOff x="7308304" y="1196752"/>
                  <a:chExt cx="239088" cy="79200"/>
                </a:xfrm>
              </p:grpSpPr>
              <p:sp>
                <p:nvSpPr>
                  <p:cNvPr id="56896" name="矩形 144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97" name="矩形 144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98" name="矩形 145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92" name="组合 1444"/>
                <p:cNvGrpSpPr>
                  <a:grpSpLocks/>
                </p:cNvGrpSpPr>
                <p:nvPr/>
              </p:nvGrpSpPr>
              <p:grpSpPr bwMode="auto">
                <a:xfrm>
                  <a:off x="7308532" y="1038352"/>
                  <a:ext cx="239088" cy="79200"/>
                  <a:chOff x="7308304" y="1196752"/>
                  <a:chExt cx="239088" cy="79200"/>
                </a:xfrm>
              </p:grpSpPr>
              <p:sp>
                <p:nvSpPr>
                  <p:cNvPr id="56893" name="矩形 144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94" name="矩形 144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95" name="矩形 144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877" name="组合 1429"/>
              <p:cNvGrpSpPr>
                <a:grpSpLocks/>
              </p:cNvGrpSpPr>
              <p:nvPr/>
            </p:nvGrpSpPr>
            <p:grpSpPr bwMode="auto">
              <a:xfrm>
                <a:off x="6728057" y="5241681"/>
                <a:ext cx="239316" cy="237600"/>
                <a:chOff x="7308304" y="1038352"/>
                <a:chExt cx="239316" cy="237600"/>
              </a:xfrm>
            </p:grpSpPr>
            <p:grpSp>
              <p:nvGrpSpPr>
                <p:cNvPr id="56878" name="组合 1430"/>
                <p:cNvGrpSpPr>
                  <a:grpSpLocks/>
                </p:cNvGrpSpPr>
                <p:nvPr/>
              </p:nvGrpSpPr>
              <p:grpSpPr bwMode="auto">
                <a:xfrm>
                  <a:off x="7308304" y="1196752"/>
                  <a:ext cx="239088" cy="79200"/>
                  <a:chOff x="7308304" y="1196752"/>
                  <a:chExt cx="239088" cy="79200"/>
                </a:xfrm>
              </p:grpSpPr>
              <p:sp>
                <p:nvSpPr>
                  <p:cNvPr id="56887" name="矩形 143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8" name="矩形 144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9" name="矩形 144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79" name="组合 1431"/>
                <p:cNvGrpSpPr>
                  <a:grpSpLocks/>
                </p:cNvGrpSpPr>
                <p:nvPr/>
              </p:nvGrpSpPr>
              <p:grpSpPr bwMode="auto">
                <a:xfrm>
                  <a:off x="7308418" y="1117552"/>
                  <a:ext cx="239088" cy="79200"/>
                  <a:chOff x="7308304" y="1196752"/>
                  <a:chExt cx="239088" cy="79200"/>
                </a:xfrm>
              </p:grpSpPr>
              <p:sp>
                <p:nvSpPr>
                  <p:cNvPr id="56884" name="矩形 143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5" name="矩形 143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6" name="矩形 143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80" name="组合 1432"/>
                <p:cNvGrpSpPr>
                  <a:grpSpLocks/>
                </p:cNvGrpSpPr>
                <p:nvPr/>
              </p:nvGrpSpPr>
              <p:grpSpPr bwMode="auto">
                <a:xfrm>
                  <a:off x="7308532" y="1038352"/>
                  <a:ext cx="239088" cy="79200"/>
                  <a:chOff x="7308304" y="1196752"/>
                  <a:chExt cx="239088" cy="79200"/>
                </a:xfrm>
              </p:grpSpPr>
              <p:sp>
                <p:nvSpPr>
                  <p:cNvPr id="56881" name="矩形 143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2" name="矩形 143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83" name="矩形 143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835" name="组合 1387"/>
            <p:cNvGrpSpPr>
              <a:grpSpLocks/>
            </p:cNvGrpSpPr>
            <p:nvPr/>
          </p:nvGrpSpPr>
          <p:grpSpPr bwMode="auto">
            <a:xfrm>
              <a:off x="6245709" y="4766481"/>
              <a:ext cx="721664" cy="237600"/>
              <a:chOff x="6245709" y="5241681"/>
              <a:chExt cx="721664" cy="237600"/>
            </a:xfrm>
          </p:grpSpPr>
          <p:grpSp>
            <p:nvGrpSpPr>
              <p:cNvPr id="56836" name="组合 1388"/>
              <p:cNvGrpSpPr>
                <a:grpSpLocks/>
              </p:cNvGrpSpPr>
              <p:nvPr/>
            </p:nvGrpSpPr>
            <p:grpSpPr bwMode="auto">
              <a:xfrm>
                <a:off x="6245709" y="5241681"/>
                <a:ext cx="239316" cy="237600"/>
                <a:chOff x="7308304" y="1038352"/>
                <a:chExt cx="239316" cy="237600"/>
              </a:xfrm>
            </p:grpSpPr>
            <p:grpSp>
              <p:nvGrpSpPr>
                <p:cNvPr id="56863" name="组合 1415"/>
                <p:cNvGrpSpPr>
                  <a:grpSpLocks/>
                </p:cNvGrpSpPr>
                <p:nvPr/>
              </p:nvGrpSpPr>
              <p:grpSpPr bwMode="auto">
                <a:xfrm>
                  <a:off x="7308304" y="1196752"/>
                  <a:ext cx="239088" cy="79200"/>
                  <a:chOff x="7308304" y="1196752"/>
                  <a:chExt cx="239088" cy="79200"/>
                </a:xfrm>
              </p:grpSpPr>
              <p:sp>
                <p:nvSpPr>
                  <p:cNvPr id="56872" name="矩形 142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73" name="矩形 142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74" name="矩形 142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64" name="组合 1416"/>
                <p:cNvGrpSpPr>
                  <a:grpSpLocks/>
                </p:cNvGrpSpPr>
                <p:nvPr/>
              </p:nvGrpSpPr>
              <p:grpSpPr bwMode="auto">
                <a:xfrm>
                  <a:off x="7308418" y="1117552"/>
                  <a:ext cx="239088" cy="79200"/>
                  <a:chOff x="7308304" y="1196752"/>
                  <a:chExt cx="239088" cy="79200"/>
                </a:xfrm>
              </p:grpSpPr>
              <p:sp>
                <p:nvSpPr>
                  <p:cNvPr id="56869" name="矩形 142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70" name="矩形 142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71" name="矩形 142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65" name="组合 1417"/>
                <p:cNvGrpSpPr>
                  <a:grpSpLocks/>
                </p:cNvGrpSpPr>
                <p:nvPr/>
              </p:nvGrpSpPr>
              <p:grpSpPr bwMode="auto">
                <a:xfrm>
                  <a:off x="7308532" y="1038352"/>
                  <a:ext cx="239088" cy="79200"/>
                  <a:chOff x="7308304" y="1196752"/>
                  <a:chExt cx="239088" cy="79200"/>
                </a:xfrm>
              </p:grpSpPr>
              <p:sp>
                <p:nvSpPr>
                  <p:cNvPr id="56866" name="矩形 141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67" name="矩形 141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68" name="矩形 142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837" name="组合 1389"/>
              <p:cNvGrpSpPr>
                <a:grpSpLocks/>
              </p:cNvGrpSpPr>
              <p:nvPr/>
            </p:nvGrpSpPr>
            <p:grpSpPr bwMode="auto">
              <a:xfrm>
                <a:off x="6485193" y="5241681"/>
                <a:ext cx="239316" cy="237600"/>
                <a:chOff x="7308304" y="1038352"/>
                <a:chExt cx="239316" cy="237600"/>
              </a:xfrm>
            </p:grpSpPr>
            <p:grpSp>
              <p:nvGrpSpPr>
                <p:cNvPr id="56851" name="组合 1403"/>
                <p:cNvGrpSpPr>
                  <a:grpSpLocks/>
                </p:cNvGrpSpPr>
                <p:nvPr/>
              </p:nvGrpSpPr>
              <p:grpSpPr bwMode="auto">
                <a:xfrm>
                  <a:off x="7308304" y="1196752"/>
                  <a:ext cx="239088" cy="79200"/>
                  <a:chOff x="7308304" y="1196752"/>
                  <a:chExt cx="239088" cy="79200"/>
                </a:xfrm>
              </p:grpSpPr>
              <p:sp>
                <p:nvSpPr>
                  <p:cNvPr id="56860" name="矩形 141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61" name="矩形 141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62" name="矩形 141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52" name="组合 1404"/>
                <p:cNvGrpSpPr>
                  <a:grpSpLocks/>
                </p:cNvGrpSpPr>
                <p:nvPr/>
              </p:nvGrpSpPr>
              <p:grpSpPr bwMode="auto">
                <a:xfrm>
                  <a:off x="7308418" y="1117552"/>
                  <a:ext cx="239088" cy="79200"/>
                  <a:chOff x="7308304" y="1196752"/>
                  <a:chExt cx="239088" cy="79200"/>
                </a:xfrm>
              </p:grpSpPr>
              <p:sp>
                <p:nvSpPr>
                  <p:cNvPr id="56857" name="矩形 140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58" name="矩形 141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59" name="矩形 141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53" name="组合 1405"/>
                <p:cNvGrpSpPr>
                  <a:grpSpLocks/>
                </p:cNvGrpSpPr>
                <p:nvPr/>
              </p:nvGrpSpPr>
              <p:grpSpPr bwMode="auto">
                <a:xfrm>
                  <a:off x="7308532" y="1038352"/>
                  <a:ext cx="239088" cy="79200"/>
                  <a:chOff x="7308304" y="1196752"/>
                  <a:chExt cx="239088" cy="79200"/>
                </a:xfrm>
              </p:grpSpPr>
              <p:sp>
                <p:nvSpPr>
                  <p:cNvPr id="56854" name="矩形 140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55" name="矩形 140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56" name="矩形 140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838" name="组合 1390"/>
              <p:cNvGrpSpPr>
                <a:grpSpLocks/>
              </p:cNvGrpSpPr>
              <p:nvPr/>
            </p:nvGrpSpPr>
            <p:grpSpPr bwMode="auto">
              <a:xfrm>
                <a:off x="6728057" y="5241681"/>
                <a:ext cx="239316" cy="237600"/>
                <a:chOff x="7308304" y="1038352"/>
                <a:chExt cx="239316" cy="237600"/>
              </a:xfrm>
            </p:grpSpPr>
            <p:grpSp>
              <p:nvGrpSpPr>
                <p:cNvPr id="56839" name="组合 1391"/>
                <p:cNvGrpSpPr>
                  <a:grpSpLocks/>
                </p:cNvGrpSpPr>
                <p:nvPr/>
              </p:nvGrpSpPr>
              <p:grpSpPr bwMode="auto">
                <a:xfrm>
                  <a:off x="7308304" y="1196752"/>
                  <a:ext cx="239088" cy="79200"/>
                  <a:chOff x="7308304" y="1196752"/>
                  <a:chExt cx="239088" cy="79200"/>
                </a:xfrm>
              </p:grpSpPr>
              <p:sp>
                <p:nvSpPr>
                  <p:cNvPr id="56848" name="矩形 140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49" name="矩形 140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50" name="矩形 140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40" name="组合 1392"/>
                <p:cNvGrpSpPr>
                  <a:grpSpLocks/>
                </p:cNvGrpSpPr>
                <p:nvPr/>
              </p:nvGrpSpPr>
              <p:grpSpPr bwMode="auto">
                <a:xfrm>
                  <a:off x="7308418" y="1117552"/>
                  <a:ext cx="239088" cy="79200"/>
                  <a:chOff x="7308304" y="1196752"/>
                  <a:chExt cx="239088" cy="79200"/>
                </a:xfrm>
              </p:grpSpPr>
              <p:sp>
                <p:nvSpPr>
                  <p:cNvPr id="56845" name="矩形 139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46" name="矩形 139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47" name="矩形 139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41" name="组合 1393"/>
                <p:cNvGrpSpPr>
                  <a:grpSpLocks/>
                </p:cNvGrpSpPr>
                <p:nvPr/>
              </p:nvGrpSpPr>
              <p:grpSpPr bwMode="auto">
                <a:xfrm>
                  <a:off x="7308532" y="1038352"/>
                  <a:ext cx="239088" cy="79200"/>
                  <a:chOff x="7308304" y="1196752"/>
                  <a:chExt cx="239088" cy="79200"/>
                </a:xfrm>
              </p:grpSpPr>
              <p:sp>
                <p:nvSpPr>
                  <p:cNvPr id="56842" name="矩形 139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43" name="矩形 139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44" name="矩形 139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506" name="组合 1505"/>
          <p:cNvGrpSpPr>
            <a:grpSpLocks/>
          </p:cNvGrpSpPr>
          <p:nvPr/>
        </p:nvGrpSpPr>
        <p:grpSpPr bwMode="auto">
          <a:xfrm>
            <a:off x="9708447" y="2857836"/>
            <a:ext cx="1130300" cy="863600"/>
            <a:chOff x="6245709" y="4766481"/>
            <a:chExt cx="721664" cy="712800"/>
          </a:xfrm>
        </p:grpSpPr>
        <p:grpSp>
          <p:nvGrpSpPr>
            <p:cNvPr id="56713" name="组合 1506"/>
            <p:cNvGrpSpPr>
              <a:grpSpLocks/>
            </p:cNvGrpSpPr>
            <p:nvPr/>
          </p:nvGrpSpPr>
          <p:grpSpPr bwMode="auto">
            <a:xfrm>
              <a:off x="6245709" y="5241681"/>
              <a:ext cx="721664" cy="237600"/>
              <a:chOff x="6245715" y="5241681"/>
              <a:chExt cx="721658" cy="237600"/>
            </a:xfrm>
          </p:grpSpPr>
          <p:grpSp>
            <p:nvGrpSpPr>
              <p:cNvPr id="56794" name="组合 1587"/>
              <p:cNvGrpSpPr>
                <a:grpSpLocks/>
              </p:cNvGrpSpPr>
              <p:nvPr/>
            </p:nvGrpSpPr>
            <p:grpSpPr bwMode="auto">
              <a:xfrm>
                <a:off x="6245715" y="5241681"/>
                <a:ext cx="239316" cy="237600"/>
                <a:chOff x="7308304" y="1038352"/>
                <a:chExt cx="239316" cy="237600"/>
              </a:xfrm>
            </p:grpSpPr>
            <p:grpSp>
              <p:nvGrpSpPr>
                <p:cNvPr id="56821" name="组合 1614"/>
                <p:cNvGrpSpPr>
                  <a:grpSpLocks/>
                </p:cNvGrpSpPr>
                <p:nvPr/>
              </p:nvGrpSpPr>
              <p:grpSpPr bwMode="auto">
                <a:xfrm>
                  <a:off x="7308304" y="1196752"/>
                  <a:ext cx="239088" cy="79200"/>
                  <a:chOff x="7308304" y="1196752"/>
                  <a:chExt cx="239088" cy="79200"/>
                </a:xfrm>
              </p:grpSpPr>
              <p:sp>
                <p:nvSpPr>
                  <p:cNvPr id="56830" name="矩形 162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31" name="矩形 162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32" name="矩形 162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22" name="组合 1615"/>
                <p:cNvGrpSpPr>
                  <a:grpSpLocks/>
                </p:cNvGrpSpPr>
                <p:nvPr/>
              </p:nvGrpSpPr>
              <p:grpSpPr bwMode="auto">
                <a:xfrm>
                  <a:off x="7308418" y="1117552"/>
                  <a:ext cx="239088" cy="79200"/>
                  <a:chOff x="7308304" y="1196752"/>
                  <a:chExt cx="239088" cy="79200"/>
                </a:xfrm>
              </p:grpSpPr>
              <p:sp>
                <p:nvSpPr>
                  <p:cNvPr id="56827" name="矩形 162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28" name="矩形 162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29" name="矩形 162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23" name="组合 1616"/>
                <p:cNvGrpSpPr>
                  <a:grpSpLocks/>
                </p:cNvGrpSpPr>
                <p:nvPr/>
              </p:nvGrpSpPr>
              <p:grpSpPr bwMode="auto">
                <a:xfrm>
                  <a:off x="7308532" y="1038352"/>
                  <a:ext cx="239088" cy="79200"/>
                  <a:chOff x="7308304" y="1196752"/>
                  <a:chExt cx="239088" cy="79200"/>
                </a:xfrm>
              </p:grpSpPr>
              <p:sp>
                <p:nvSpPr>
                  <p:cNvPr id="56824" name="矩形 161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25" name="矩形 161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26" name="矩形 161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95" name="组合 1588"/>
              <p:cNvGrpSpPr>
                <a:grpSpLocks/>
              </p:cNvGrpSpPr>
              <p:nvPr/>
            </p:nvGrpSpPr>
            <p:grpSpPr bwMode="auto">
              <a:xfrm>
                <a:off x="6485194" y="5241681"/>
                <a:ext cx="239316" cy="237600"/>
                <a:chOff x="7308304" y="1038352"/>
                <a:chExt cx="239316" cy="237600"/>
              </a:xfrm>
            </p:grpSpPr>
            <p:grpSp>
              <p:nvGrpSpPr>
                <p:cNvPr id="56809" name="组合 1602"/>
                <p:cNvGrpSpPr>
                  <a:grpSpLocks/>
                </p:cNvGrpSpPr>
                <p:nvPr/>
              </p:nvGrpSpPr>
              <p:grpSpPr bwMode="auto">
                <a:xfrm>
                  <a:off x="7308304" y="1196752"/>
                  <a:ext cx="239088" cy="79200"/>
                  <a:chOff x="7308304" y="1196752"/>
                  <a:chExt cx="239088" cy="79200"/>
                </a:xfrm>
              </p:grpSpPr>
              <p:sp>
                <p:nvSpPr>
                  <p:cNvPr id="56818" name="矩形 161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19" name="矩形 161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20" name="矩形 161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10" name="组合 1603"/>
                <p:cNvGrpSpPr>
                  <a:grpSpLocks/>
                </p:cNvGrpSpPr>
                <p:nvPr/>
              </p:nvGrpSpPr>
              <p:grpSpPr bwMode="auto">
                <a:xfrm>
                  <a:off x="7308418" y="1117552"/>
                  <a:ext cx="239088" cy="79200"/>
                  <a:chOff x="7308304" y="1196752"/>
                  <a:chExt cx="239088" cy="79200"/>
                </a:xfrm>
              </p:grpSpPr>
              <p:sp>
                <p:nvSpPr>
                  <p:cNvPr id="56815" name="矩形 160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16" name="矩形 160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17" name="矩形 161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811" name="组合 1604"/>
                <p:cNvGrpSpPr>
                  <a:grpSpLocks/>
                </p:cNvGrpSpPr>
                <p:nvPr/>
              </p:nvGrpSpPr>
              <p:grpSpPr bwMode="auto">
                <a:xfrm>
                  <a:off x="7308532" y="1038352"/>
                  <a:ext cx="239088" cy="79200"/>
                  <a:chOff x="7308304" y="1196752"/>
                  <a:chExt cx="239088" cy="79200"/>
                </a:xfrm>
              </p:grpSpPr>
              <p:sp>
                <p:nvSpPr>
                  <p:cNvPr id="56812" name="矩形 160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13" name="矩形 160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14" name="矩形 160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96" name="组合 1589"/>
              <p:cNvGrpSpPr>
                <a:grpSpLocks/>
              </p:cNvGrpSpPr>
              <p:nvPr/>
            </p:nvGrpSpPr>
            <p:grpSpPr bwMode="auto">
              <a:xfrm>
                <a:off x="6728057" y="5241681"/>
                <a:ext cx="239316" cy="237600"/>
                <a:chOff x="7308304" y="1038352"/>
                <a:chExt cx="239316" cy="237600"/>
              </a:xfrm>
            </p:grpSpPr>
            <p:grpSp>
              <p:nvGrpSpPr>
                <p:cNvPr id="56797" name="组合 1590"/>
                <p:cNvGrpSpPr>
                  <a:grpSpLocks/>
                </p:cNvGrpSpPr>
                <p:nvPr/>
              </p:nvGrpSpPr>
              <p:grpSpPr bwMode="auto">
                <a:xfrm>
                  <a:off x="7308304" y="1196752"/>
                  <a:ext cx="239088" cy="79200"/>
                  <a:chOff x="7308304" y="1196752"/>
                  <a:chExt cx="239088" cy="79200"/>
                </a:xfrm>
              </p:grpSpPr>
              <p:sp>
                <p:nvSpPr>
                  <p:cNvPr id="56806" name="矩形 159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7" name="矩形 160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8" name="矩形 160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98" name="组合 1591"/>
                <p:cNvGrpSpPr>
                  <a:grpSpLocks/>
                </p:cNvGrpSpPr>
                <p:nvPr/>
              </p:nvGrpSpPr>
              <p:grpSpPr bwMode="auto">
                <a:xfrm>
                  <a:off x="7308418" y="1117552"/>
                  <a:ext cx="239088" cy="79200"/>
                  <a:chOff x="7308304" y="1196752"/>
                  <a:chExt cx="239088" cy="79200"/>
                </a:xfrm>
              </p:grpSpPr>
              <p:sp>
                <p:nvSpPr>
                  <p:cNvPr id="56803" name="矩形 159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4" name="矩形 159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5" name="矩形 159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99" name="组合 1592"/>
                <p:cNvGrpSpPr>
                  <a:grpSpLocks/>
                </p:cNvGrpSpPr>
                <p:nvPr/>
              </p:nvGrpSpPr>
              <p:grpSpPr bwMode="auto">
                <a:xfrm>
                  <a:off x="7308532" y="1038352"/>
                  <a:ext cx="239088" cy="79200"/>
                  <a:chOff x="7308304" y="1196752"/>
                  <a:chExt cx="239088" cy="79200"/>
                </a:xfrm>
              </p:grpSpPr>
              <p:sp>
                <p:nvSpPr>
                  <p:cNvPr id="56800" name="矩形 159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1" name="矩形 159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802" name="矩形 159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714" name="组合 1507"/>
            <p:cNvGrpSpPr>
              <a:grpSpLocks/>
            </p:cNvGrpSpPr>
            <p:nvPr/>
          </p:nvGrpSpPr>
          <p:grpSpPr bwMode="auto">
            <a:xfrm>
              <a:off x="6245709" y="5004081"/>
              <a:ext cx="721664" cy="237600"/>
              <a:chOff x="6245709" y="5241681"/>
              <a:chExt cx="721664" cy="237600"/>
            </a:xfrm>
          </p:grpSpPr>
          <p:grpSp>
            <p:nvGrpSpPr>
              <p:cNvPr id="56755" name="组合 1548"/>
              <p:cNvGrpSpPr>
                <a:grpSpLocks/>
              </p:cNvGrpSpPr>
              <p:nvPr/>
            </p:nvGrpSpPr>
            <p:grpSpPr bwMode="auto">
              <a:xfrm>
                <a:off x="6245709" y="5241681"/>
                <a:ext cx="239316" cy="237600"/>
                <a:chOff x="7308304" y="1038352"/>
                <a:chExt cx="239316" cy="237600"/>
              </a:xfrm>
            </p:grpSpPr>
            <p:grpSp>
              <p:nvGrpSpPr>
                <p:cNvPr id="56782" name="组合 1575"/>
                <p:cNvGrpSpPr>
                  <a:grpSpLocks/>
                </p:cNvGrpSpPr>
                <p:nvPr/>
              </p:nvGrpSpPr>
              <p:grpSpPr bwMode="auto">
                <a:xfrm>
                  <a:off x="7308304" y="1196752"/>
                  <a:ext cx="239088" cy="79200"/>
                  <a:chOff x="7308304" y="1196752"/>
                  <a:chExt cx="239088" cy="79200"/>
                </a:xfrm>
              </p:grpSpPr>
              <p:sp>
                <p:nvSpPr>
                  <p:cNvPr id="56791" name="矩形 15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92" name="矩形 15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93" name="矩形 15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83" name="组合 1576"/>
                <p:cNvGrpSpPr>
                  <a:grpSpLocks/>
                </p:cNvGrpSpPr>
                <p:nvPr/>
              </p:nvGrpSpPr>
              <p:grpSpPr bwMode="auto">
                <a:xfrm>
                  <a:off x="7308418" y="1117552"/>
                  <a:ext cx="239088" cy="79200"/>
                  <a:chOff x="7308304" y="1196752"/>
                  <a:chExt cx="239088" cy="79200"/>
                </a:xfrm>
              </p:grpSpPr>
              <p:sp>
                <p:nvSpPr>
                  <p:cNvPr id="56788" name="矩形 15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89" name="矩形 15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90" name="矩形 15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84" name="组合 1577"/>
                <p:cNvGrpSpPr>
                  <a:grpSpLocks/>
                </p:cNvGrpSpPr>
                <p:nvPr/>
              </p:nvGrpSpPr>
              <p:grpSpPr bwMode="auto">
                <a:xfrm>
                  <a:off x="7308532" y="1038352"/>
                  <a:ext cx="239088" cy="79200"/>
                  <a:chOff x="7308304" y="1196752"/>
                  <a:chExt cx="239088" cy="79200"/>
                </a:xfrm>
              </p:grpSpPr>
              <p:sp>
                <p:nvSpPr>
                  <p:cNvPr id="56785" name="矩形 157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86" name="矩形 157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87" name="矩形 158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56" name="组合 1549"/>
              <p:cNvGrpSpPr>
                <a:grpSpLocks/>
              </p:cNvGrpSpPr>
              <p:nvPr/>
            </p:nvGrpSpPr>
            <p:grpSpPr bwMode="auto">
              <a:xfrm>
                <a:off x="6485193" y="5241681"/>
                <a:ext cx="239316" cy="237600"/>
                <a:chOff x="7308304" y="1038352"/>
                <a:chExt cx="239316" cy="237600"/>
              </a:xfrm>
            </p:grpSpPr>
            <p:grpSp>
              <p:nvGrpSpPr>
                <p:cNvPr id="56770" name="组合 1563"/>
                <p:cNvGrpSpPr>
                  <a:grpSpLocks/>
                </p:cNvGrpSpPr>
                <p:nvPr/>
              </p:nvGrpSpPr>
              <p:grpSpPr bwMode="auto">
                <a:xfrm>
                  <a:off x="7308304" y="1196752"/>
                  <a:ext cx="239088" cy="79200"/>
                  <a:chOff x="7308304" y="1196752"/>
                  <a:chExt cx="239088" cy="79200"/>
                </a:xfrm>
              </p:grpSpPr>
              <p:sp>
                <p:nvSpPr>
                  <p:cNvPr id="56779" name="矩形 157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80" name="矩形 157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81" name="矩形 157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71" name="组合 1564"/>
                <p:cNvGrpSpPr>
                  <a:grpSpLocks/>
                </p:cNvGrpSpPr>
                <p:nvPr/>
              </p:nvGrpSpPr>
              <p:grpSpPr bwMode="auto">
                <a:xfrm>
                  <a:off x="7308418" y="1117552"/>
                  <a:ext cx="239088" cy="79200"/>
                  <a:chOff x="7308304" y="1196752"/>
                  <a:chExt cx="239088" cy="79200"/>
                </a:xfrm>
              </p:grpSpPr>
              <p:sp>
                <p:nvSpPr>
                  <p:cNvPr id="56776" name="矩形 156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77" name="矩形 157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78" name="矩形 157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72" name="组合 1565"/>
                <p:cNvGrpSpPr>
                  <a:grpSpLocks/>
                </p:cNvGrpSpPr>
                <p:nvPr/>
              </p:nvGrpSpPr>
              <p:grpSpPr bwMode="auto">
                <a:xfrm>
                  <a:off x="7308532" y="1038352"/>
                  <a:ext cx="239088" cy="79200"/>
                  <a:chOff x="7308304" y="1196752"/>
                  <a:chExt cx="239088" cy="79200"/>
                </a:xfrm>
              </p:grpSpPr>
              <p:sp>
                <p:nvSpPr>
                  <p:cNvPr id="56773" name="矩形 156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74" name="矩形 156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75" name="矩形 156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57" name="组合 1550"/>
              <p:cNvGrpSpPr>
                <a:grpSpLocks/>
              </p:cNvGrpSpPr>
              <p:nvPr/>
            </p:nvGrpSpPr>
            <p:grpSpPr bwMode="auto">
              <a:xfrm>
                <a:off x="6728057" y="5241681"/>
                <a:ext cx="239316" cy="237600"/>
                <a:chOff x="7308304" y="1038352"/>
                <a:chExt cx="239316" cy="237600"/>
              </a:xfrm>
            </p:grpSpPr>
            <p:grpSp>
              <p:nvGrpSpPr>
                <p:cNvPr id="56758" name="组合 1551"/>
                <p:cNvGrpSpPr>
                  <a:grpSpLocks/>
                </p:cNvGrpSpPr>
                <p:nvPr/>
              </p:nvGrpSpPr>
              <p:grpSpPr bwMode="auto">
                <a:xfrm>
                  <a:off x="7308304" y="1196752"/>
                  <a:ext cx="239088" cy="79200"/>
                  <a:chOff x="7308304" y="1196752"/>
                  <a:chExt cx="239088" cy="79200"/>
                </a:xfrm>
              </p:grpSpPr>
              <p:sp>
                <p:nvSpPr>
                  <p:cNvPr id="56767" name="矩形 156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8" name="矩形 156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9" name="矩形 156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59" name="组合 1552"/>
                <p:cNvGrpSpPr>
                  <a:grpSpLocks/>
                </p:cNvGrpSpPr>
                <p:nvPr/>
              </p:nvGrpSpPr>
              <p:grpSpPr bwMode="auto">
                <a:xfrm>
                  <a:off x="7308418" y="1117552"/>
                  <a:ext cx="239088" cy="79200"/>
                  <a:chOff x="7308304" y="1196752"/>
                  <a:chExt cx="239088" cy="79200"/>
                </a:xfrm>
              </p:grpSpPr>
              <p:sp>
                <p:nvSpPr>
                  <p:cNvPr id="56764" name="矩形 155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5" name="矩形 155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6" name="矩形 155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60" name="组合 1553"/>
                <p:cNvGrpSpPr>
                  <a:grpSpLocks/>
                </p:cNvGrpSpPr>
                <p:nvPr/>
              </p:nvGrpSpPr>
              <p:grpSpPr bwMode="auto">
                <a:xfrm>
                  <a:off x="7308532" y="1038352"/>
                  <a:ext cx="239088" cy="79200"/>
                  <a:chOff x="7308304" y="1196752"/>
                  <a:chExt cx="239088" cy="79200"/>
                </a:xfrm>
              </p:grpSpPr>
              <p:sp>
                <p:nvSpPr>
                  <p:cNvPr id="56761" name="矩形 155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2" name="矩形 155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63" name="矩形 155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715" name="组合 1508"/>
            <p:cNvGrpSpPr>
              <a:grpSpLocks/>
            </p:cNvGrpSpPr>
            <p:nvPr/>
          </p:nvGrpSpPr>
          <p:grpSpPr bwMode="auto">
            <a:xfrm>
              <a:off x="6245709" y="4766481"/>
              <a:ext cx="721664" cy="237600"/>
              <a:chOff x="6245715" y="5241681"/>
              <a:chExt cx="721658" cy="237600"/>
            </a:xfrm>
          </p:grpSpPr>
          <p:grpSp>
            <p:nvGrpSpPr>
              <p:cNvPr id="56716" name="组合 1509"/>
              <p:cNvGrpSpPr>
                <a:grpSpLocks/>
              </p:cNvGrpSpPr>
              <p:nvPr/>
            </p:nvGrpSpPr>
            <p:grpSpPr bwMode="auto">
              <a:xfrm>
                <a:off x="6245715" y="5241681"/>
                <a:ext cx="239316" cy="237600"/>
                <a:chOff x="7308304" y="1038352"/>
                <a:chExt cx="239316" cy="237600"/>
              </a:xfrm>
            </p:grpSpPr>
            <p:grpSp>
              <p:nvGrpSpPr>
                <p:cNvPr id="56743" name="组合 1536"/>
                <p:cNvGrpSpPr>
                  <a:grpSpLocks/>
                </p:cNvGrpSpPr>
                <p:nvPr/>
              </p:nvGrpSpPr>
              <p:grpSpPr bwMode="auto">
                <a:xfrm>
                  <a:off x="7308304" y="1196752"/>
                  <a:ext cx="239088" cy="79200"/>
                  <a:chOff x="7308304" y="1196752"/>
                  <a:chExt cx="239088" cy="79200"/>
                </a:xfrm>
              </p:grpSpPr>
              <p:sp>
                <p:nvSpPr>
                  <p:cNvPr id="56752" name="矩形 154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53" name="矩形 154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54" name="矩形 154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44" name="组合 1537"/>
                <p:cNvGrpSpPr>
                  <a:grpSpLocks/>
                </p:cNvGrpSpPr>
                <p:nvPr/>
              </p:nvGrpSpPr>
              <p:grpSpPr bwMode="auto">
                <a:xfrm>
                  <a:off x="7308418" y="1117552"/>
                  <a:ext cx="239088" cy="79200"/>
                  <a:chOff x="7308304" y="1196752"/>
                  <a:chExt cx="239088" cy="79200"/>
                </a:xfrm>
              </p:grpSpPr>
              <p:sp>
                <p:nvSpPr>
                  <p:cNvPr id="56749" name="矩形 154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50" name="矩形 154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51" name="矩形 154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45" name="组合 1538"/>
                <p:cNvGrpSpPr>
                  <a:grpSpLocks/>
                </p:cNvGrpSpPr>
                <p:nvPr/>
              </p:nvGrpSpPr>
              <p:grpSpPr bwMode="auto">
                <a:xfrm>
                  <a:off x="7308532" y="1038352"/>
                  <a:ext cx="239088" cy="79200"/>
                  <a:chOff x="7308304" y="1196752"/>
                  <a:chExt cx="239088" cy="79200"/>
                </a:xfrm>
              </p:grpSpPr>
              <p:sp>
                <p:nvSpPr>
                  <p:cNvPr id="56746" name="矩形 153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47" name="矩形 154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48" name="矩形 154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17" name="组合 1510"/>
              <p:cNvGrpSpPr>
                <a:grpSpLocks/>
              </p:cNvGrpSpPr>
              <p:nvPr/>
            </p:nvGrpSpPr>
            <p:grpSpPr bwMode="auto">
              <a:xfrm>
                <a:off x="6485194" y="5241681"/>
                <a:ext cx="239316" cy="237600"/>
                <a:chOff x="7308304" y="1038352"/>
                <a:chExt cx="239316" cy="237600"/>
              </a:xfrm>
            </p:grpSpPr>
            <p:grpSp>
              <p:nvGrpSpPr>
                <p:cNvPr id="56731" name="组合 1524"/>
                <p:cNvGrpSpPr>
                  <a:grpSpLocks/>
                </p:cNvGrpSpPr>
                <p:nvPr/>
              </p:nvGrpSpPr>
              <p:grpSpPr bwMode="auto">
                <a:xfrm>
                  <a:off x="7308304" y="1196752"/>
                  <a:ext cx="239088" cy="79200"/>
                  <a:chOff x="7308304" y="1196752"/>
                  <a:chExt cx="239088" cy="79200"/>
                </a:xfrm>
              </p:grpSpPr>
              <p:sp>
                <p:nvSpPr>
                  <p:cNvPr id="56740" name="矩形 153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41" name="矩形 153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42" name="矩形 153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32" name="组合 1525"/>
                <p:cNvGrpSpPr>
                  <a:grpSpLocks/>
                </p:cNvGrpSpPr>
                <p:nvPr/>
              </p:nvGrpSpPr>
              <p:grpSpPr bwMode="auto">
                <a:xfrm>
                  <a:off x="7308418" y="1117552"/>
                  <a:ext cx="239088" cy="79200"/>
                  <a:chOff x="7308304" y="1196752"/>
                  <a:chExt cx="239088" cy="79200"/>
                </a:xfrm>
              </p:grpSpPr>
              <p:sp>
                <p:nvSpPr>
                  <p:cNvPr id="56737" name="矩形 153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38" name="矩形 153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39" name="矩形 153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33" name="组合 1526"/>
                <p:cNvGrpSpPr>
                  <a:grpSpLocks/>
                </p:cNvGrpSpPr>
                <p:nvPr/>
              </p:nvGrpSpPr>
              <p:grpSpPr bwMode="auto">
                <a:xfrm>
                  <a:off x="7308532" y="1038352"/>
                  <a:ext cx="239088" cy="79200"/>
                  <a:chOff x="7308304" y="1196752"/>
                  <a:chExt cx="239088" cy="79200"/>
                </a:xfrm>
              </p:grpSpPr>
              <p:sp>
                <p:nvSpPr>
                  <p:cNvPr id="56734" name="矩形 152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35" name="矩形 152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36" name="矩形 152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718" name="组合 1511"/>
              <p:cNvGrpSpPr>
                <a:grpSpLocks/>
              </p:cNvGrpSpPr>
              <p:nvPr/>
            </p:nvGrpSpPr>
            <p:grpSpPr bwMode="auto">
              <a:xfrm>
                <a:off x="6728057" y="5241681"/>
                <a:ext cx="239316" cy="237600"/>
                <a:chOff x="7308304" y="1038352"/>
                <a:chExt cx="239316" cy="237600"/>
              </a:xfrm>
            </p:grpSpPr>
            <p:grpSp>
              <p:nvGrpSpPr>
                <p:cNvPr id="56719" name="组合 1512"/>
                <p:cNvGrpSpPr>
                  <a:grpSpLocks/>
                </p:cNvGrpSpPr>
                <p:nvPr/>
              </p:nvGrpSpPr>
              <p:grpSpPr bwMode="auto">
                <a:xfrm>
                  <a:off x="7308304" y="1196752"/>
                  <a:ext cx="239088" cy="79200"/>
                  <a:chOff x="7308304" y="1196752"/>
                  <a:chExt cx="239088" cy="79200"/>
                </a:xfrm>
              </p:grpSpPr>
              <p:sp>
                <p:nvSpPr>
                  <p:cNvPr id="56728" name="矩形 152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29" name="矩形 152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30" name="矩形 152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20" name="组合 1513"/>
                <p:cNvGrpSpPr>
                  <a:grpSpLocks/>
                </p:cNvGrpSpPr>
                <p:nvPr/>
              </p:nvGrpSpPr>
              <p:grpSpPr bwMode="auto">
                <a:xfrm>
                  <a:off x="7308418" y="1117552"/>
                  <a:ext cx="239088" cy="79200"/>
                  <a:chOff x="7308304" y="1196752"/>
                  <a:chExt cx="239088" cy="79200"/>
                </a:xfrm>
              </p:grpSpPr>
              <p:sp>
                <p:nvSpPr>
                  <p:cNvPr id="56725" name="矩形 151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26" name="矩形 151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27" name="矩形 152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21" name="组合 1514"/>
                <p:cNvGrpSpPr>
                  <a:grpSpLocks/>
                </p:cNvGrpSpPr>
                <p:nvPr/>
              </p:nvGrpSpPr>
              <p:grpSpPr bwMode="auto">
                <a:xfrm>
                  <a:off x="7308532" y="1038352"/>
                  <a:ext cx="239088" cy="79200"/>
                  <a:chOff x="7308304" y="1196752"/>
                  <a:chExt cx="239088" cy="79200"/>
                </a:xfrm>
              </p:grpSpPr>
              <p:sp>
                <p:nvSpPr>
                  <p:cNvPr id="56722" name="矩形 151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23" name="矩形 151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24" name="矩形 151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627" name="组合 1626"/>
          <p:cNvGrpSpPr>
            <a:grpSpLocks/>
          </p:cNvGrpSpPr>
          <p:nvPr/>
        </p:nvGrpSpPr>
        <p:grpSpPr bwMode="auto">
          <a:xfrm>
            <a:off x="10828163" y="4589799"/>
            <a:ext cx="1128184" cy="863600"/>
            <a:chOff x="6245709" y="4766481"/>
            <a:chExt cx="721664" cy="712800"/>
          </a:xfrm>
        </p:grpSpPr>
        <p:grpSp>
          <p:nvGrpSpPr>
            <p:cNvPr id="56593" name="组合 1627"/>
            <p:cNvGrpSpPr>
              <a:grpSpLocks/>
            </p:cNvGrpSpPr>
            <p:nvPr/>
          </p:nvGrpSpPr>
          <p:grpSpPr bwMode="auto">
            <a:xfrm>
              <a:off x="6245709" y="5241681"/>
              <a:ext cx="721664" cy="237600"/>
              <a:chOff x="6245709" y="5241681"/>
              <a:chExt cx="721664" cy="237600"/>
            </a:xfrm>
          </p:grpSpPr>
          <p:grpSp>
            <p:nvGrpSpPr>
              <p:cNvPr id="56674" name="组合 1708"/>
              <p:cNvGrpSpPr>
                <a:grpSpLocks/>
              </p:cNvGrpSpPr>
              <p:nvPr/>
            </p:nvGrpSpPr>
            <p:grpSpPr bwMode="auto">
              <a:xfrm>
                <a:off x="6245709" y="5241681"/>
                <a:ext cx="239316" cy="237600"/>
                <a:chOff x="7308304" y="1038352"/>
                <a:chExt cx="239316" cy="237600"/>
              </a:xfrm>
            </p:grpSpPr>
            <p:grpSp>
              <p:nvGrpSpPr>
                <p:cNvPr id="56701" name="组合 1735"/>
                <p:cNvGrpSpPr>
                  <a:grpSpLocks/>
                </p:cNvGrpSpPr>
                <p:nvPr/>
              </p:nvGrpSpPr>
              <p:grpSpPr bwMode="auto">
                <a:xfrm>
                  <a:off x="7308304" y="1196752"/>
                  <a:ext cx="239088" cy="79200"/>
                  <a:chOff x="7308304" y="1196752"/>
                  <a:chExt cx="239088" cy="79200"/>
                </a:xfrm>
              </p:grpSpPr>
              <p:sp>
                <p:nvSpPr>
                  <p:cNvPr id="56710" name="矩形 174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11" name="矩形 174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12" name="矩形 174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02" name="组合 1736"/>
                <p:cNvGrpSpPr>
                  <a:grpSpLocks/>
                </p:cNvGrpSpPr>
                <p:nvPr/>
              </p:nvGrpSpPr>
              <p:grpSpPr bwMode="auto">
                <a:xfrm>
                  <a:off x="7308418" y="1117552"/>
                  <a:ext cx="239088" cy="79200"/>
                  <a:chOff x="7308304" y="1196752"/>
                  <a:chExt cx="239088" cy="79200"/>
                </a:xfrm>
              </p:grpSpPr>
              <p:sp>
                <p:nvSpPr>
                  <p:cNvPr id="56707" name="矩形 174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08" name="矩形 174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09" name="矩形 174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703" name="组合 1737"/>
                <p:cNvGrpSpPr>
                  <a:grpSpLocks/>
                </p:cNvGrpSpPr>
                <p:nvPr/>
              </p:nvGrpSpPr>
              <p:grpSpPr bwMode="auto">
                <a:xfrm>
                  <a:off x="7308532" y="1038352"/>
                  <a:ext cx="239088" cy="79200"/>
                  <a:chOff x="7308304" y="1196752"/>
                  <a:chExt cx="239088" cy="79200"/>
                </a:xfrm>
              </p:grpSpPr>
              <p:sp>
                <p:nvSpPr>
                  <p:cNvPr id="56704" name="矩形 173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05" name="矩形 173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06" name="矩形 174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675" name="组合 1709"/>
              <p:cNvGrpSpPr>
                <a:grpSpLocks/>
              </p:cNvGrpSpPr>
              <p:nvPr/>
            </p:nvGrpSpPr>
            <p:grpSpPr bwMode="auto">
              <a:xfrm>
                <a:off x="6485193" y="5241681"/>
                <a:ext cx="239316" cy="237600"/>
                <a:chOff x="7308304" y="1038352"/>
                <a:chExt cx="239316" cy="237600"/>
              </a:xfrm>
            </p:grpSpPr>
            <p:grpSp>
              <p:nvGrpSpPr>
                <p:cNvPr id="56689" name="组合 1723"/>
                <p:cNvGrpSpPr>
                  <a:grpSpLocks/>
                </p:cNvGrpSpPr>
                <p:nvPr/>
              </p:nvGrpSpPr>
              <p:grpSpPr bwMode="auto">
                <a:xfrm>
                  <a:off x="7308304" y="1196752"/>
                  <a:ext cx="239088" cy="79200"/>
                  <a:chOff x="7308304" y="1196752"/>
                  <a:chExt cx="239088" cy="79200"/>
                </a:xfrm>
              </p:grpSpPr>
              <p:sp>
                <p:nvSpPr>
                  <p:cNvPr id="56698" name="矩形 173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99" name="矩形 173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700" name="矩形 173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90" name="组合 1724"/>
                <p:cNvGrpSpPr>
                  <a:grpSpLocks/>
                </p:cNvGrpSpPr>
                <p:nvPr/>
              </p:nvGrpSpPr>
              <p:grpSpPr bwMode="auto">
                <a:xfrm>
                  <a:off x="7308418" y="1117552"/>
                  <a:ext cx="239088" cy="79200"/>
                  <a:chOff x="7308304" y="1196752"/>
                  <a:chExt cx="239088" cy="79200"/>
                </a:xfrm>
              </p:grpSpPr>
              <p:sp>
                <p:nvSpPr>
                  <p:cNvPr id="56695" name="矩形 172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96" name="矩形 173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97" name="矩形 173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91" name="组合 1725"/>
                <p:cNvGrpSpPr>
                  <a:grpSpLocks/>
                </p:cNvGrpSpPr>
                <p:nvPr/>
              </p:nvGrpSpPr>
              <p:grpSpPr bwMode="auto">
                <a:xfrm>
                  <a:off x="7308532" y="1038352"/>
                  <a:ext cx="239088" cy="79200"/>
                  <a:chOff x="7308304" y="1196752"/>
                  <a:chExt cx="239088" cy="79200"/>
                </a:xfrm>
              </p:grpSpPr>
              <p:sp>
                <p:nvSpPr>
                  <p:cNvPr id="56692" name="矩形 172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93" name="矩形 172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94" name="矩形 172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676" name="组合 1710"/>
              <p:cNvGrpSpPr>
                <a:grpSpLocks/>
              </p:cNvGrpSpPr>
              <p:nvPr/>
            </p:nvGrpSpPr>
            <p:grpSpPr bwMode="auto">
              <a:xfrm>
                <a:off x="6728057" y="5241681"/>
                <a:ext cx="239316" cy="237600"/>
                <a:chOff x="7308304" y="1038352"/>
                <a:chExt cx="239316" cy="237600"/>
              </a:xfrm>
            </p:grpSpPr>
            <p:grpSp>
              <p:nvGrpSpPr>
                <p:cNvPr id="56677" name="组合 1711"/>
                <p:cNvGrpSpPr>
                  <a:grpSpLocks/>
                </p:cNvGrpSpPr>
                <p:nvPr/>
              </p:nvGrpSpPr>
              <p:grpSpPr bwMode="auto">
                <a:xfrm>
                  <a:off x="7308304" y="1196752"/>
                  <a:ext cx="239088" cy="79200"/>
                  <a:chOff x="7308304" y="1196752"/>
                  <a:chExt cx="239088" cy="79200"/>
                </a:xfrm>
              </p:grpSpPr>
              <p:sp>
                <p:nvSpPr>
                  <p:cNvPr id="56686" name="矩形 172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7" name="矩形 172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8" name="矩形 172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78" name="组合 1712"/>
                <p:cNvGrpSpPr>
                  <a:grpSpLocks/>
                </p:cNvGrpSpPr>
                <p:nvPr/>
              </p:nvGrpSpPr>
              <p:grpSpPr bwMode="auto">
                <a:xfrm>
                  <a:off x="7308418" y="1117552"/>
                  <a:ext cx="239088" cy="79200"/>
                  <a:chOff x="7308304" y="1196752"/>
                  <a:chExt cx="239088" cy="79200"/>
                </a:xfrm>
              </p:grpSpPr>
              <p:sp>
                <p:nvSpPr>
                  <p:cNvPr id="56683" name="矩形 171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4" name="矩形 171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5" name="矩形 171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79" name="组合 1713"/>
                <p:cNvGrpSpPr>
                  <a:grpSpLocks/>
                </p:cNvGrpSpPr>
                <p:nvPr/>
              </p:nvGrpSpPr>
              <p:grpSpPr bwMode="auto">
                <a:xfrm>
                  <a:off x="7308532" y="1038352"/>
                  <a:ext cx="239088" cy="79200"/>
                  <a:chOff x="7308304" y="1196752"/>
                  <a:chExt cx="239088" cy="79200"/>
                </a:xfrm>
              </p:grpSpPr>
              <p:sp>
                <p:nvSpPr>
                  <p:cNvPr id="56680" name="矩形 171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1" name="矩形 171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82" name="矩形 171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594" name="组合 1628"/>
            <p:cNvGrpSpPr>
              <a:grpSpLocks/>
            </p:cNvGrpSpPr>
            <p:nvPr/>
          </p:nvGrpSpPr>
          <p:grpSpPr bwMode="auto">
            <a:xfrm>
              <a:off x="6245709" y="5004081"/>
              <a:ext cx="721664" cy="237600"/>
              <a:chOff x="6245709" y="5241681"/>
              <a:chExt cx="721664" cy="237600"/>
            </a:xfrm>
          </p:grpSpPr>
          <p:grpSp>
            <p:nvGrpSpPr>
              <p:cNvPr id="56635" name="组合 1669"/>
              <p:cNvGrpSpPr>
                <a:grpSpLocks/>
              </p:cNvGrpSpPr>
              <p:nvPr/>
            </p:nvGrpSpPr>
            <p:grpSpPr bwMode="auto">
              <a:xfrm>
                <a:off x="6245709" y="5241681"/>
                <a:ext cx="239316" cy="237600"/>
                <a:chOff x="7308304" y="1038352"/>
                <a:chExt cx="239316" cy="237600"/>
              </a:xfrm>
            </p:grpSpPr>
            <p:grpSp>
              <p:nvGrpSpPr>
                <p:cNvPr id="56662" name="组合 1696"/>
                <p:cNvGrpSpPr>
                  <a:grpSpLocks/>
                </p:cNvGrpSpPr>
                <p:nvPr/>
              </p:nvGrpSpPr>
              <p:grpSpPr bwMode="auto">
                <a:xfrm>
                  <a:off x="7308304" y="1196752"/>
                  <a:ext cx="239088" cy="79200"/>
                  <a:chOff x="7308304" y="1196752"/>
                  <a:chExt cx="239088" cy="79200"/>
                </a:xfrm>
              </p:grpSpPr>
              <p:sp>
                <p:nvSpPr>
                  <p:cNvPr id="56671" name="矩形 170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72" name="矩形 170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73" name="矩形 170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63" name="组合 1697"/>
                <p:cNvGrpSpPr>
                  <a:grpSpLocks/>
                </p:cNvGrpSpPr>
                <p:nvPr/>
              </p:nvGrpSpPr>
              <p:grpSpPr bwMode="auto">
                <a:xfrm>
                  <a:off x="7308418" y="1117552"/>
                  <a:ext cx="239088" cy="79200"/>
                  <a:chOff x="7308304" y="1196752"/>
                  <a:chExt cx="239088" cy="79200"/>
                </a:xfrm>
              </p:grpSpPr>
              <p:sp>
                <p:nvSpPr>
                  <p:cNvPr id="56668" name="矩形 170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69" name="矩形 170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70" name="矩形 170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64" name="组合 1698"/>
                <p:cNvGrpSpPr>
                  <a:grpSpLocks/>
                </p:cNvGrpSpPr>
                <p:nvPr/>
              </p:nvGrpSpPr>
              <p:grpSpPr bwMode="auto">
                <a:xfrm>
                  <a:off x="7308532" y="1038352"/>
                  <a:ext cx="239088" cy="79200"/>
                  <a:chOff x="7308304" y="1196752"/>
                  <a:chExt cx="239088" cy="79200"/>
                </a:xfrm>
              </p:grpSpPr>
              <p:sp>
                <p:nvSpPr>
                  <p:cNvPr id="56665" name="矩形 169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66" name="矩形 170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67" name="矩形 170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636" name="组合 1670"/>
              <p:cNvGrpSpPr>
                <a:grpSpLocks/>
              </p:cNvGrpSpPr>
              <p:nvPr/>
            </p:nvGrpSpPr>
            <p:grpSpPr bwMode="auto">
              <a:xfrm>
                <a:off x="6485193" y="5241681"/>
                <a:ext cx="239316" cy="237600"/>
                <a:chOff x="7308304" y="1038352"/>
                <a:chExt cx="239316" cy="237600"/>
              </a:xfrm>
            </p:grpSpPr>
            <p:grpSp>
              <p:nvGrpSpPr>
                <p:cNvPr id="56650" name="组合 1684"/>
                <p:cNvGrpSpPr>
                  <a:grpSpLocks/>
                </p:cNvGrpSpPr>
                <p:nvPr/>
              </p:nvGrpSpPr>
              <p:grpSpPr bwMode="auto">
                <a:xfrm>
                  <a:off x="7308304" y="1196752"/>
                  <a:ext cx="239088" cy="79200"/>
                  <a:chOff x="7308304" y="1196752"/>
                  <a:chExt cx="239088" cy="79200"/>
                </a:xfrm>
              </p:grpSpPr>
              <p:sp>
                <p:nvSpPr>
                  <p:cNvPr id="56659" name="矩形 169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60" name="矩形 169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61" name="矩形 169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51" name="组合 1685"/>
                <p:cNvGrpSpPr>
                  <a:grpSpLocks/>
                </p:cNvGrpSpPr>
                <p:nvPr/>
              </p:nvGrpSpPr>
              <p:grpSpPr bwMode="auto">
                <a:xfrm>
                  <a:off x="7308418" y="1117552"/>
                  <a:ext cx="239088" cy="79200"/>
                  <a:chOff x="7308304" y="1196752"/>
                  <a:chExt cx="239088" cy="79200"/>
                </a:xfrm>
              </p:grpSpPr>
              <p:sp>
                <p:nvSpPr>
                  <p:cNvPr id="56656" name="矩形 169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57" name="矩形 169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58" name="矩形 169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52" name="组合 1686"/>
                <p:cNvGrpSpPr>
                  <a:grpSpLocks/>
                </p:cNvGrpSpPr>
                <p:nvPr/>
              </p:nvGrpSpPr>
              <p:grpSpPr bwMode="auto">
                <a:xfrm>
                  <a:off x="7308532" y="1038352"/>
                  <a:ext cx="239088" cy="79200"/>
                  <a:chOff x="7308304" y="1196752"/>
                  <a:chExt cx="239088" cy="79200"/>
                </a:xfrm>
              </p:grpSpPr>
              <p:sp>
                <p:nvSpPr>
                  <p:cNvPr id="56653" name="矩形 168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54" name="矩形 168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55" name="矩形 168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637" name="组合 1671"/>
              <p:cNvGrpSpPr>
                <a:grpSpLocks/>
              </p:cNvGrpSpPr>
              <p:nvPr/>
            </p:nvGrpSpPr>
            <p:grpSpPr bwMode="auto">
              <a:xfrm>
                <a:off x="6728057" y="5241681"/>
                <a:ext cx="239316" cy="237600"/>
                <a:chOff x="7308304" y="1038352"/>
                <a:chExt cx="239316" cy="237600"/>
              </a:xfrm>
            </p:grpSpPr>
            <p:grpSp>
              <p:nvGrpSpPr>
                <p:cNvPr id="56638" name="组合 1672"/>
                <p:cNvGrpSpPr>
                  <a:grpSpLocks/>
                </p:cNvGrpSpPr>
                <p:nvPr/>
              </p:nvGrpSpPr>
              <p:grpSpPr bwMode="auto">
                <a:xfrm>
                  <a:off x="7308304" y="1196752"/>
                  <a:ext cx="239088" cy="79200"/>
                  <a:chOff x="7308304" y="1196752"/>
                  <a:chExt cx="239088" cy="79200"/>
                </a:xfrm>
              </p:grpSpPr>
              <p:sp>
                <p:nvSpPr>
                  <p:cNvPr id="56647" name="矩形 16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8" name="矩形 16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9" name="矩形 16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39" name="组合 1673"/>
                <p:cNvGrpSpPr>
                  <a:grpSpLocks/>
                </p:cNvGrpSpPr>
                <p:nvPr/>
              </p:nvGrpSpPr>
              <p:grpSpPr bwMode="auto">
                <a:xfrm>
                  <a:off x="7308418" y="1117552"/>
                  <a:ext cx="239088" cy="79200"/>
                  <a:chOff x="7308304" y="1196752"/>
                  <a:chExt cx="239088" cy="79200"/>
                </a:xfrm>
              </p:grpSpPr>
              <p:sp>
                <p:nvSpPr>
                  <p:cNvPr id="56644" name="矩形 167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5" name="矩形 167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6" name="矩形 168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40" name="组合 1674"/>
                <p:cNvGrpSpPr>
                  <a:grpSpLocks/>
                </p:cNvGrpSpPr>
                <p:nvPr/>
              </p:nvGrpSpPr>
              <p:grpSpPr bwMode="auto">
                <a:xfrm>
                  <a:off x="7308532" y="1038352"/>
                  <a:ext cx="239088" cy="79200"/>
                  <a:chOff x="7308304" y="1196752"/>
                  <a:chExt cx="239088" cy="79200"/>
                </a:xfrm>
              </p:grpSpPr>
              <p:sp>
                <p:nvSpPr>
                  <p:cNvPr id="56641" name="矩形 167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2" name="矩形 167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43" name="矩形 167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595" name="组合 1629"/>
            <p:cNvGrpSpPr>
              <a:grpSpLocks/>
            </p:cNvGrpSpPr>
            <p:nvPr/>
          </p:nvGrpSpPr>
          <p:grpSpPr bwMode="auto">
            <a:xfrm>
              <a:off x="6245709" y="4766481"/>
              <a:ext cx="721664" cy="237600"/>
              <a:chOff x="6245709" y="5241681"/>
              <a:chExt cx="721664" cy="237600"/>
            </a:xfrm>
          </p:grpSpPr>
          <p:grpSp>
            <p:nvGrpSpPr>
              <p:cNvPr id="56596" name="组合 1630"/>
              <p:cNvGrpSpPr>
                <a:grpSpLocks/>
              </p:cNvGrpSpPr>
              <p:nvPr/>
            </p:nvGrpSpPr>
            <p:grpSpPr bwMode="auto">
              <a:xfrm>
                <a:off x="6245709" y="5241681"/>
                <a:ext cx="239316" cy="237600"/>
                <a:chOff x="7308304" y="1038352"/>
                <a:chExt cx="239316" cy="237600"/>
              </a:xfrm>
            </p:grpSpPr>
            <p:grpSp>
              <p:nvGrpSpPr>
                <p:cNvPr id="56623" name="组合 1657"/>
                <p:cNvGrpSpPr>
                  <a:grpSpLocks/>
                </p:cNvGrpSpPr>
                <p:nvPr/>
              </p:nvGrpSpPr>
              <p:grpSpPr bwMode="auto">
                <a:xfrm>
                  <a:off x="7308304" y="1196752"/>
                  <a:ext cx="239088" cy="79200"/>
                  <a:chOff x="7308304" y="1196752"/>
                  <a:chExt cx="239088" cy="79200"/>
                </a:xfrm>
              </p:grpSpPr>
              <p:sp>
                <p:nvSpPr>
                  <p:cNvPr id="56632" name="矩形 166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33" name="矩形 166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34" name="矩形 166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24" name="组合 1658"/>
                <p:cNvGrpSpPr>
                  <a:grpSpLocks/>
                </p:cNvGrpSpPr>
                <p:nvPr/>
              </p:nvGrpSpPr>
              <p:grpSpPr bwMode="auto">
                <a:xfrm>
                  <a:off x="7308418" y="1117552"/>
                  <a:ext cx="239088" cy="79200"/>
                  <a:chOff x="7308304" y="1196752"/>
                  <a:chExt cx="239088" cy="79200"/>
                </a:xfrm>
              </p:grpSpPr>
              <p:sp>
                <p:nvSpPr>
                  <p:cNvPr id="56629" name="矩形 166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30" name="矩形 166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31" name="矩形 166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25" name="组合 1659"/>
                <p:cNvGrpSpPr>
                  <a:grpSpLocks/>
                </p:cNvGrpSpPr>
                <p:nvPr/>
              </p:nvGrpSpPr>
              <p:grpSpPr bwMode="auto">
                <a:xfrm>
                  <a:off x="7308532" y="1038352"/>
                  <a:ext cx="239088" cy="79200"/>
                  <a:chOff x="7308304" y="1196752"/>
                  <a:chExt cx="239088" cy="79200"/>
                </a:xfrm>
              </p:grpSpPr>
              <p:sp>
                <p:nvSpPr>
                  <p:cNvPr id="56626" name="矩形 166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27" name="矩形 166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28" name="矩形 166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97" name="组合 1631"/>
              <p:cNvGrpSpPr>
                <a:grpSpLocks/>
              </p:cNvGrpSpPr>
              <p:nvPr/>
            </p:nvGrpSpPr>
            <p:grpSpPr bwMode="auto">
              <a:xfrm>
                <a:off x="6485193" y="5241681"/>
                <a:ext cx="239316" cy="237600"/>
                <a:chOff x="7308304" y="1038352"/>
                <a:chExt cx="239316" cy="237600"/>
              </a:xfrm>
            </p:grpSpPr>
            <p:grpSp>
              <p:nvGrpSpPr>
                <p:cNvPr id="56611" name="组合 1645"/>
                <p:cNvGrpSpPr>
                  <a:grpSpLocks/>
                </p:cNvGrpSpPr>
                <p:nvPr/>
              </p:nvGrpSpPr>
              <p:grpSpPr bwMode="auto">
                <a:xfrm>
                  <a:off x="7308304" y="1196752"/>
                  <a:ext cx="239088" cy="79200"/>
                  <a:chOff x="7308304" y="1196752"/>
                  <a:chExt cx="239088" cy="79200"/>
                </a:xfrm>
              </p:grpSpPr>
              <p:sp>
                <p:nvSpPr>
                  <p:cNvPr id="56620" name="矩形 165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21" name="矩形 165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22" name="矩形 165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12" name="组合 1646"/>
                <p:cNvGrpSpPr>
                  <a:grpSpLocks/>
                </p:cNvGrpSpPr>
                <p:nvPr/>
              </p:nvGrpSpPr>
              <p:grpSpPr bwMode="auto">
                <a:xfrm>
                  <a:off x="7308418" y="1117552"/>
                  <a:ext cx="239088" cy="79200"/>
                  <a:chOff x="7308304" y="1196752"/>
                  <a:chExt cx="239088" cy="79200"/>
                </a:xfrm>
              </p:grpSpPr>
              <p:sp>
                <p:nvSpPr>
                  <p:cNvPr id="56617" name="矩形 165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18" name="矩形 165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19" name="矩形 165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13" name="组合 1647"/>
                <p:cNvGrpSpPr>
                  <a:grpSpLocks/>
                </p:cNvGrpSpPr>
                <p:nvPr/>
              </p:nvGrpSpPr>
              <p:grpSpPr bwMode="auto">
                <a:xfrm>
                  <a:off x="7308532" y="1038352"/>
                  <a:ext cx="239088" cy="79200"/>
                  <a:chOff x="7308304" y="1196752"/>
                  <a:chExt cx="239088" cy="79200"/>
                </a:xfrm>
              </p:grpSpPr>
              <p:sp>
                <p:nvSpPr>
                  <p:cNvPr id="56614" name="矩形 164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15" name="矩形 164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16" name="矩形 165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98" name="组合 1632"/>
              <p:cNvGrpSpPr>
                <a:grpSpLocks/>
              </p:cNvGrpSpPr>
              <p:nvPr/>
            </p:nvGrpSpPr>
            <p:grpSpPr bwMode="auto">
              <a:xfrm>
                <a:off x="6728057" y="5241681"/>
                <a:ext cx="239316" cy="237600"/>
                <a:chOff x="7308304" y="1038352"/>
                <a:chExt cx="239316" cy="237600"/>
              </a:xfrm>
            </p:grpSpPr>
            <p:grpSp>
              <p:nvGrpSpPr>
                <p:cNvPr id="56599" name="组合 1633"/>
                <p:cNvGrpSpPr>
                  <a:grpSpLocks/>
                </p:cNvGrpSpPr>
                <p:nvPr/>
              </p:nvGrpSpPr>
              <p:grpSpPr bwMode="auto">
                <a:xfrm>
                  <a:off x="7308304" y="1196752"/>
                  <a:ext cx="239088" cy="79200"/>
                  <a:chOff x="7308304" y="1196752"/>
                  <a:chExt cx="239088" cy="79200"/>
                </a:xfrm>
              </p:grpSpPr>
              <p:sp>
                <p:nvSpPr>
                  <p:cNvPr id="56608" name="矩形 164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09" name="矩形 164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10" name="矩形 164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00" name="组合 1634"/>
                <p:cNvGrpSpPr>
                  <a:grpSpLocks/>
                </p:cNvGrpSpPr>
                <p:nvPr/>
              </p:nvGrpSpPr>
              <p:grpSpPr bwMode="auto">
                <a:xfrm>
                  <a:off x="7308418" y="1117552"/>
                  <a:ext cx="239088" cy="79200"/>
                  <a:chOff x="7308304" y="1196752"/>
                  <a:chExt cx="239088" cy="79200"/>
                </a:xfrm>
              </p:grpSpPr>
              <p:sp>
                <p:nvSpPr>
                  <p:cNvPr id="56605" name="矩形 163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06" name="矩形 164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07" name="矩形 164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601" name="组合 1635"/>
                <p:cNvGrpSpPr>
                  <a:grpSpLocks/>
                </p:cNvGrpSpPr>
                <p:nvPr/>
              </p:nvGrpSpPr>
              <p:grpSpPr bwMode="auto">
                <a:xfrm>
                  <a:off x="7308532" y="1038352"/>
                  <a:ext cx="239088" cy="79200"/>
                  <a:chOff x="7308304" y="1196752"/>
                  <a:chExt cx="239088" cy="79200"/>
                </a:xfrm>
              </p:grpSpPr>
              <p:sp>
                <p:nvSpPr>
                  <p:cNvPr id="56602" name="矩形 163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03" name="矩形 163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604" name="矩形 163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748" name="组合 1747"/>
          <p:cNvGrpSpPr>
            <a:grpSpLocks/>
          </p:cNvGrpSpPr>
          <p:nvPr/>
        </p:nvGrpSpPr>
        <p:grpSpPr bwMode="auto">
          <a:xfrm>
            <a:off x="10828163" y="3726200"/>
            <a:ext cx="1128184" cy="865187"/>
            <a:chOff x="6245709" y="4766481"/>
            <a:chExt cx="721664" cy="712800"/>
          </a:xfrm>
        </p:grpSpPr>
        <p:grpSp>
          <p:nvGrpSpPr>
            <p:cNvPr id="56473" name="组合 1748"/>
            <p:cNvGrpSpPr>
              <a:grpSpLocks/>
            </p:cNvGrpSpPr>
            <p:nvPr/>
          </p:nvGrpSpPr>
          <p:grpSpPr bwMode="auto">
            <a:xfrm>
              <a:off x="6245709" y="5241681"/>
              <a:ext cx="721664" cy="237600"/>
              <a:chOff x="6245709" y="5241681"/>
              <a:chExt cx="721664" cy="237600"/>
            </a:xfrm>
          </p:grpSpPr>
          <p:grpSp>
            <p:nvGrpSpPr>
              <p:cNvPr id="56554" name="组合 1829"/>
              <p:cNvGrpSpPr>
                <a:grpSpLocks/>
              </p:cNvGrpSpPr>
              <p:nvPr/>
            </p:nvGrpSpPr>
            <p:grpSpPr bwMode="auto">
              <a:xfrm>
                <a:off x="6245709" y="5241681"/>
                <a:ext cx="239316" cy="237600"/>
                <a:chOff x="7308304" y="1038352"/>
                <a:chExt cx="239316" cy="237600"/>
              </a:xfrm>
            </p:grpSpPr>
            <p:grpSp>
              <p:nvGrpSpPr>
                <p:cNvPr id="56581" name="组合 1856"/>
                <p:cNvGrpSpPr>
                  <a:grpSpLocks/>
                </p:cNvGrpSpPr>
                <p:nvPr/>
              </p:nvGrpSpPr>
              <p:grpSpPr bwMode="auto">
                <a:xfrm>
                  <a:off x="7308304" y="1196752"/>
                  <a:ext cx="239088" cy="79200"/>
                  <a:chOff x="7308304" y="1196752"/>
                  <a:chExt cx="239088" cy="79200"/>
                </a:xfrm>
              </p:grpSpPr>
              <p:sp>
                <p:nvSpPr>
                  <p:cNvPr id="56590" name="矩形 186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91" name="矩形 186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92" name="矩形 186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82" name="组合 1857"/>
                <p:cNvGrpSpPr>
                  <a:grpSpLocks/>
                </p:cNvGrpSpPr>
                <p:nvPr/>
              </p:nvGrpSpPr>
              <p:grpSpPr bwMode="auto">
                <a:xfrm>
                  <a:off x="7308418" y="1117552"/>
                  <a:ext cx="239088" cy="79200"/>
                  <a:chOff x="7308304" y="1196752"/>
                  <a:chExt cx="239088" cy="79200"/>
                </a:xfrm>
              </p:grpSpPr>
              <p:sp>
                <p:nvSpPr>
                  <p:cNvPr id="56587" name="矩形 186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88" name="矩形 186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89" name="矩形 186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83" name="组合 1858"/>
                <p:cNvGrpSpPr>
                  <a:grpSpLocks/>
                </p:cNvGrpSpPr>
                <p:nvPr/>
              </p:nvGrpSpPr>
              <p:grpSpPr bwMode="auto">
                <a:xfrm>
                  <a:off x="7308532" y="1038352"/>
                  <a:ext cx="239088" cy="79200"/>
                  <a:chOff x="7308304" y="1196752"/>
                  <a:chExt cx="239088" cy="79200"/>
                </a:xfrm>
              </p:grpSpPr>
              <p:sp>
                <p:nvSpPr>
                  <p:cNvPr id="56584" name="矩形 185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85" name="矩形 186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86" name="矩形 186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55" name="组合 1830"/>
              <p:cNvGrpSpPr>
                <a:grpSpLocks/>
              </p:cNvGrpSpPr>
              <p:nvPr/>
            </p:nvGrpSpPr>
            <p:grpSpPr bwMode="auto">
              <a:xfrm>
                <a:off x="6485193" y="5241681"/>
                <a:ext cx="239316" cy="237600"/>
                <a:chOff x="7308304" y="1038352"/>
                <a:chExt cx="239316" cy="237600"/>
              </a:xfrm>
            </p:grpSpPr>
            <p:grpSp>
              <p:nvGrpSpPr>
                <p:cNvPr id="56569" name="组合 1844"/>
                <p:cNvGrpSpPr>
                  <a:grpSpLocks/>
                </p:cNvGrpSpPr>
                <p:nvPr/>
              </p:nvGrpSpPr>
              <p:grpSpPr bwMode="auto">
                <a:xfrm>
                  <a:off x="7308304" y="1196752"/>
                  <a:ext cx="239088" cy="79200"/>
                  <a:chOff x="7308304" y="1196752"/>
                  <a:chExt cx="239088" cy="79200"/>
                </a:xfrm>
              </p:grpSpPr>
              <p:sp>
                <p:nvSpPr>
                  <p:cNvPr id="56578" name="矩形 185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79" name="矩形 185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80" name="矩形 185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70" name="组合 1845"/>
                <p:cNvGrpSpPr>
                  <a:grpSpLocks/>
                </p:cNvGrpSpPr>
                <p:nvPr/>
              </p:nvGrpSpPr>
              <p:grpSpPr bwMode="auto">
                <a:xfrm>
                  <a:off x="7308418" y="1117552"/>
                  <a:ext cx="239088" cy="79200"/>
                  <a:chOff x="7308304" y="1196752"/>
                  <a:chExt cx="239088" cy="79200"/>
                </a:xfrm>
              </p:grpSpPr>
              <p:sp>
                <p:nvSpPr>
                  <p:cNvPr id="56575" name="矩形 185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76" name="矩形 185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77" name="矩形 185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71" name="组合 1846"/>
                <p:cNvGrpSpPr>
                  <a:grpSpLocks/>
                </p:cNvGrpSpPr>
                <p:nvPr/>
              </p:nvGrpSpPr>
              <p:grpSpPr bwMode="auto">
                <a:xfrm>
                  <a:off x="7308532" y="1038352"/>
                  <a:ext cx="239088" cy="79200"/>
                  <a:chOff x="7308304" y="1196752"/>
                  <a:chExt cx="239088" cy="79200"/>
                </a:xfrm>
              </p:grpSpPr>
              <p:sp>
                <p:nvSpPr>
                  <p:cNvPr id="56572" name="矩形 184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73" name="矩形 184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74" name="矩形 184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56" name="组合 1831"/>
              <p:cNvGrpSpPr>
                <a:grpSpLocks/>
              </p:cNvGrpSpPr>
              <p:nvPr/>
            </p:nvGrpSpPr>
            <p:grpSpPr bwMode="auto">
              <a:xfrm>
                <a:off x="6728057" y="5241681"/>
                <a:ext cx="239316" cy="237600"/>
                <a:chOff x="7308304" y="1038352"/>
                <a:chExt cx="239316" cy="237600"/>
              </a:xfrm>
            </p:grpSpPr>
            <p:grpSp>
              <p:nvGrpSpPr>
                <p:cNvPr id="56557" name="组合 1832"/>
                <p:cNvGrpSpPr>
                  <a:grpSpLocks/>
                </p:cNvGrpSpPr>
                <p:nvPr/>
              </p:nvGrpSpPr>
              <p:grpSpPr bwMode="auto">
                <a:xfrm>
                  <a:off x="7308304" y="1196752"/>
                  <a:ext cx="239088" cy="79200"/>
                  <a:chOff x="7308304" y="1196752"/>
                  <a:chExt cx="239088" cy="79200"/>
                </a:xfrm>
              </p:grpSpPr>
              <p:sp>
                <p:nvSpPr>
                  <p:cNvPr id="56566" name="矩形 184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7" name="矩形 184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8" name="矩形 184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58" name="组合 1833"/>
                <p:cNvGrpSpPr>
                  <a:grpSpLocks/>
                </p:cNvGrpSpPr>
                <p:nvPr/>
              </p:nvGrpSpPr>
              <p:grpSpPr bwMode="auto">
                <a:xfrm>
                  <a:off x="7308418" y="1117552"/>
                  <a:ext cx="239088" cy="79200"/>
                  <a:chOff x="7308304" y="1196752"/>
                  <a:chExt cx="239088" cy="79200"/>
                </a:xfrm>
              </p:grpSpPr>
              <p:sp>
                <p:nvSpPr>
                  <p:cNvPr id="56563" name="矩形 183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4" name="矩形 183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5" name="矩形 184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59" name="组合 1834"/>
                <p:cNvGrpSpPr>
                  <a:grpSpLocks/>
                </p:cNvGrpSpPr>
                <p:nvPr/>
              </p:nvGrpSpPr>
              <p:grpSpPr bwMode="auto">
                <a:xfrm>
                  <a:off x="7308532" y="1038352"/>
                  <a:ext cx="239088" cy="79200"/>
                  <a:chOff x="7308304" y="1196752"/>
                  <a:chExt cx="239088" cy="79200"/>
                </a:xfrm>
              </p:grpSpPr>
              <p:sp>
                <p:nvSpPr>
                  <p:cNvPr id="56560" name="矩形 183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1" name="矩形 183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62" name="矩形 183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474" name="组合 1749"/>
            <p:cNvGrpSpPr>
              <a:grpSpLocks/>
            </p:cNvGrpSpPr>
            <p:nvPr/>
          </p:nvGrpSpPr>
          <p:grpSpPr bwMode="auto">
            <a:xfrm>
              <a:off x="6245709" y="5004081"/>
              <a:ext cx="721664" cy="237600"/>
              <a:chOff x="6245709" y="5241681"/>
              <a:chExt cx="721664" cy="237600"/>
            </a:xfrm>
          </p:grpSpPr>
          <p:grpSp>
            <p:nvGrpSpPr>
              <p:cNvPr id="56515" name="组合 1790"/>
              <p:cNvGrpSpPr>
                <a:grpSpLocks/>
              </p:cNvGrpSpPr>
              <p:nvPr/>
            </p:nvGrpSpPr>
            <p:grpSpPr bwMode="auto">
              <a:xfrm>
                <a:off x="6245709" y="5241681"/>
                <a:ext cx="239316" cy="237600"/>
                <a:chOff x="7308304" y="1038352"/>
                <a:chExt cx="239316" cy="237600"/>
              </a:xfrm>
            </p:grpSpPr>
            <p:grpSp>
              <p:nvGrpSpPr>
                <p:cNvPr id="56542" name="组合 1817"/>
                <p:cNvGrpSpPr>
                  <a:grpSpLocks/>
                </p:cNvGrpSpPr>
                <p:nvPr/>
              </p:nvGrpSpPr>
              <p:grpSpPr bwMode="auto">
                <a:xfrm>
                  <a:off x="7308304" y="1196752"/>
                  <a:ext cx="239088" cy="79200"/>
                  <a:chOff x="7308304" y="1196752"/>
                  <a:chExt cx="239088" cy="79200"/>
                </a:xfrm>
              </p:grpSpPr>
              <p:sp>
                <p:nvSpPr>
                  <p:cNvPr id="56551" name="矩形 182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52" name="矩形 182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53" name="矩形 182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43" name="组合 1818"/>
                <p:cNvGrpSpPr>
                  <a:grpSpLocks/>
                </p:cNvGrpSpPr>
                <p:nvPr/>
              </p:nvGrpSpPr>
              <p:grpSpPr bwMode="auto">
                <a:xfrm>
                  <a:off x="7308418" y="1117552"/>
                  <a:ext cx="239088" cy="79200"/>
                  <a:chOff x="7308304" y="1196752"/>
                  <a:chExt cx="239088" cy="79200"/>
                </a:xfrm>
              </p:grpSpPr>
              <p:sp>
                <p:nvSpPr>
                  <p:cNvPr id="56548" name="矩形 182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49" name="矩形 182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50" name="矩形 182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44" name="组合 1819"/>
                <p:cNvGrpSpPr>
                  <a:grpSpLocks/>
                </p:cNvGrpSpPr>
                <p:nvPr/>
              </p:nvGrpSpPr>
              <p:grpSpPr bwMode="auto">
                <a:xfrm>
                  <a:off x="7308532" y="1038352"/>
                  <a:ext cx="239088" cy="79200"/>
                  <a:chOff x="7308304" y="1196752"/>
                  <a:chExt cx="239088" cy="79200"/>
                </a:xfrm>
              </p:grpSpPr>
              <p:sp>
                <p:nvSpPr>
                  <p:cNvPr id="56545" name="矩形 182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46" name="矩形 182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47" name="矩形 182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16" name="组合 1791"/>
              <p:cNvGrpSpPr>
                <a:grpSpLocks/>
              </p:cNvGrpSpPr>
              <p:nvPr/>
            </p:nvGrpSpPr>
            <p:grpSpPr bwMode="auto">
              <a:xfrm>
                <a:off x="6485193" y="5241681"/>
                <a:ext cx="239316" cy="237600"/>
                <a:chOff x="7308304" y="1038352"/>
                <a:chExt cx="239316" cy="237600"/>
              </a:xfrm>
            </p:grpSpPr>
            <p:grpSp>
              <p:nvGrpSpPr>
                <p:cNvPr id="56530" name="组合 1805"/>
                <p:cNvGrpSpPr>
                  <a:grpSpLocks/>
                </p:cNvGrpSpPr>
                <p:nvPr/>
              </p:nvGrpSpPr>
              <p:grpSpPr bwMode="auto">
                <a:xfrm>
                  <a:off x="7308304" y="1196752"/>
                  <a:ext cx="239088" cy="79200"/>
                  <a:chOff x="7308304" y="1196752"/>
                  <a:chExt cx="239088" cy="79200"/>
                </a:xfrm>
              </p:grpSpPr>
              <p:sp>
                <p:nvSpPr>
                  <p:cNvPr id="56539" name="矩形 181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40" name="矩形 181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41" name="矩形 181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31" name="组合 1806"/>
                <p:cNvGrpSpPr>
                  <a:grpSpLocks/>
                </p:cNvGrpSpPr>
                <p:nvPr/>
              </p:nvGrpSpPr>
              <p:grpSpPr bwMode="auto">
                <a:xfrm>
                  <a:off x="7308418" y="1117552"/>
                  <a:ext cx="239088" cy="79200"/>
                  <a:chOff x="7308304" y="1196752"/>
                  <a:chExt cx="239088" cy="79200"/>
                </a:xfrm>
              </p:grpSpPr>
              <p:sp>
                <p:nvSpPr>
                  <p:cNvPr id="56536" name="矩形 181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37" name="矩形 181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38" name="矩形 181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32" name="组合 1807"/>
                <p:cNvGrpSpPr>
                  <a:grpSpLocks/>
                </p:cNvGrpSpPr>
                <p:nvPr/>
              </p:nvGrpSpPr>
              <p:grpSpPr bwMode="auto">
                <a:xfrm>
                  <a:off x="7308532" y="1038352"/>
                  <a:ext cx="239088" cy="79200"/>
                  <a:chOff x="7308304" y="1196752"/>
                  <a:chExt cx="239088" cy="79200"/>
                </a:xfrm>
              </p:grpSpPr>
              <p:sp>
                <p:nvSpPr>
                  <p:cNvPr id="56533" name="矩形 180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34" name="矩形 180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35" name="矩形 181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517" name="组合 1792"/>
              <p:cNvGrpSpPr>
                <a:grpSpLocks/>
              </p:cNvGrpSpPr>
              <p:nvPr/>
            </p:nvGrpSpPr>
            <p:grpSpPr bwMode="auto">
              <a:xfrm>
                <a:off x="6728057" y="5241681"/>
                <a:ext cx="239316" cy="237600"/>
                <a:chOff x="7308304" y="1038352"/>
                <a:chExt cx="239316" cy="237600"/>
              </a:xfrm>
            </p:grpSpPr>
            <p:grpSp>
              <p:nvGrpSpPr>
                <p:cNvPr id="56518" name="组合 1793"/>
                <p:cNvGrpSpPr>
                  <a:grpSpLocks/>
                </p:cNvGrpSpPr>
                <p:nvPr/>
              </p:nvGrpSpPr>
              <p:grpSpPr bwMode="auto">
                <a:xfrm>
                  <a:off x="7308304" y="1196752"/>
                  <a:ext cx="239088" cy="79200"/>
                  <a:chOff x="7308304" y="1196752"/>
                  <a:chExt cx="239088" cy="79200"/>
                </a:xfrm>
              </p:grpSpPr>
              <p:sp>
                <p:nvSpPr>
                  <p:cNvPr id="56527" name="矩形 180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8" name="矩形 180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9" name="矩形 180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19" name="组合 1794"/>
                <p:cNvGrpSpPr>
                  <a:grpSpLocks/>
                </p:cNvGrpSpPr>
                <p:nvPr/>
              </p:nvGrpSpPr>
              <p:grpSpPr bwMode="auto">
                <a:xfrm>
                  <a:off x="7308418" y="1117552"/>
                  <a:ext cx="239088" cy="79200"/>
                  <a:chOff x="7308304" y="1196752"/>
                  <a:chExt cx="239088" cy="79200"/>
                </a:xfrm>
              </p:grpSpPr>
              <p:sp>
                <p:nvSpPr>
                  <p:cNvPr id="56524" name="矩形 179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5" name="矩形 180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6" name="矩形 180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20" name="组合 1795"/>
                <p:cNvGrpSpPr>
                  <a:grpSpLocks/>
                </p:cNvGrpSpPr>
                <p:nvPr/>
              </p:nvGrpSpPr>
              <p:grpSpPr bwMode="auto">
                <a:xfrm>
                  <a:off x="7308532" y="1038352"/>
                  <a:ext cx="239088" cy="79200"/>
                  <a:chOff x="7308304" y="1196752"/>
                  <a:chExt cx="239088" cy="79200"/>
                </a:xfrm>
              </p:grpSpPr>
              <p:sp>
                <p:nvSpPr>
                  <p:cNvPr id="56521" name="矩形 179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2" name="矩形 179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23" name="矩形 179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475" name="组合 1750"/>
            <p:cNvGrpSpPr>
              <a:grpSpLocks/>
            </p:cNvGrpSpPr>
            <p:nvPr/>
          </p:nvGrpSpPr>
          <p:grpSpPr bwMode="auto">
            <a:xfrm>
              <a:off x="6245709" y="4766481"/>
              <a:ext cx="721664" cy="237600"/>
              <a:chOff x="6245709" y="5241681"/>
              <a:chExt cx="721664" cy="237600"/>
            </a:xfrm>
          </p:grpSpPr>
          <p:grpSp>
            <p:nvGrpSpPr>
              <p:cNvPr id="56476" name="组合 1751"/>
              <p:cNvGrpSpPr>
                <a:grpSpLocks/>
              </p:cNvGrpSpPr>
              <p:nvPr/>
            </p:nvGrpSpPr>
            <p:grpSpPr bwMode="auto">
              <a:xfrm>
                <a:off x="6245709" y="5241681"/>
                <a:ext cx="239316" cy="237600"/>
                <a:chOff x="7308304" y="1038352"/>
                <a:chExt cx="239316" cy="237600"/>
              </a:xfrm>
            </p:grpSpPr>
            <p:grpSp>
              <p:nvGrpSpPr>
                <p:cNvPr id="56503" name="组合 1778"/>
                <p:cNvGrpSpPr>
                  <a:grpSpLocks/>
                </p:cNvGrpSpPr>
                <p:nvPr/>
              </p:nvGrpSpPr>
              <p:grpSpPr bwMode="auto">
                <a:xfrm>
                  <a:off x="7308304" y="1196752"/>
                  <a:ext cx="239088" cy="79200"/>
                  <a:chOff x="7308304" y="1196752"/>
                  <a:chExt cx="239088" cy="79200"/>
                </a:xfrm>
              </p:grpSpPr>
              <p:sp>
                <p:nvSpPr>
                  <p:cNvPr id="56512" name="矩形 178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13" name="矩形 178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14" name="矩形 178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04" name="组合 1779"/>
                <p:cNvGrpSpPr>
                  <a:grpSpLocks/>
                </p:cNvGrpSpPr>
                <p:nvPr/>
              </p:nvGrpSpPr>
              <p:grpSpPr bwMode="auto">
                <a:xfrm>
                  <a:off x="7308418" y="1117552"/>
                  <a:ext cx="239088" cy="79200"/>
                  <a:chOff x="7308304" y="1196752"/>
                  <a:chExt cx="239088" cy="79200"/>
                </a:xfrm>
              </p:grpSpPr>
              <p:sp>
                <p:nvSpPr>
                  <p:cNvPr id="56509" name="矩形 17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10" name="矩形 17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11" name="矩形 17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505" name="组合 1780"/>
                <p:cNvGrpSpPr>
                  <a:grpSpLocks/>
                </p:cNvGrpSpPr>
                <p:nvPr/>
              </p:nvGrpSpPr>
              <p:grpSpPr bwMode="auto">
                <a:xfrm>
                  <a:off x="7308532" y="1038352"/>
                  <a:ext cx="239088" cy="79200"/>
                  <a:chOff x="7308304" y="1196752"/>
                  <a:chExt cx="239088" cy="79200"/>
                </a:xfrm>
              </p:grpSpPr>
              <p:sp>
                <p:nvSpPr>
                  <p:cNvPr id="56506" name="矩形 17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07" name="矩形 17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08" name="矩形 17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477" name="组合 1752"/>
              <p:cNvGrpSpPr>
                <a:grpSpLocks/>
              </p:cNvGrpSpPr>
              <p:nvPr/>
            </p:nvGrpSpPr>
            <p:grpSpPr bwMode="auto">
              <a:xfrm>
                <a:off x="6485193" y="5241681"/>
                <a:ext cx="239316" cy="237600"/>
                <a:chOff x="7308304" y="1038352"/>
                <a:chExt cx="239316" cy="237600"/>
              </a:xfrm>
            </p:grpSpPr>
            <p:grpSp>
              <p:nvGrpSpPr>
                <p:cNvPr id="56491" name="组合 1766"/>
                <p:cNvGrpSpPr>
                  <a:grpSpLocks/>
                </p:cNvGrpSpPr>
                <p:nvPr/>
              </p:nvGrpSpPr>
              <p:grpSpPr bwMode="auto">
                <a:xfrm>
                  <a:off x="7308304" y="1196752"/>
                  <a:ext cx="239088" cy="79200"/>
                  <a:chOff x="7308304" y="1196752"/>
                  <a:chExt cx="239088" cy="79200"/>
                </a:xfrm>
              </p:grpSpPr>
              <p:sp>
                <p:nvSpPr>
                  <p:cNvPr id="56500" name="矩形 177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01" name="矩形 177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502" name="矩形 177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92" name="组合 1767"/>
                <p:cNvGrpSpPr>
                  <a:grpSpLocks/>
                </p:cNvGrpSpPr>
                <p:nvPr/>
              </p:nvGrpSpPr>
              <p:grpSpPr bwMode="auto">
                <a:xfrm>
                  <a:off x="7308418" y="1117552"/>
                  <a:ext cx="239088" cy="79200"/>
                  <a:chOff x="7308304" y="1196752"/>
                  <a:chExt cx="239088" cy="79200"/>
                </a:xfrm>
              </p:grpSpPr>
              <p:sp>
                <p:nvSpPr>
                  <p:cNvPr id="56497" name="矩形 177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98" name="矩形 177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99" name="矩形 177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93" name="组合 1768"/>
                <p:cNvGrpSpPr>
                  <a:grpSpLocks/>
                </p:cNvGrpSpPr>
                <p:nvPr/>
              </p:nvGrpSpPr>
              <p:grpSpPr bwMode="auto">
                <a:xfrm>
                  <a:off x="7308532" y="1038352"/>
                  <a:ext cx="239088" cy="79200"/>
                  <a:chOff x="7308304" y="1196752"/>
                  <a:chExt cx="239088" cy="79200"/>
                </a:xfrm>
              </p:grpSpPr>
              <p:sp>
                <p:nvSpPr>
                  <p:cNvPr id="56494" name="矩形 176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95" name="矩形 177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96" name="矩形 177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478" name="组合 1753"/>
              <p:cNvGrpSpPr>
                <a:grpSpLocks/>
              </p:cNvGrpSpPr>
              <p:nvPr/>
            </p:nvGrpSpPr>
            <p:grpSpPr bwMode="auto">
              <a:xfrm>
                <a:off x="6728057" y="5241681"/>
                <a:ext cx="239316" cy="237600"/>
                <a:chOff x="7308304" y="1038352"/>
                <a:chExt cx="239316" cy="237600"/>
              </a:xfrm>
            </p:grpSpPr>
            <p:grpSp>
              <p:nvGrpSpPr>
                <p:cNvPr id="56479" name="组合 1754"/>
                <p:cNvGrpSpPr>
                  <a:grpSpLocks/>
                </p:cNvGrpSpPr>
                <p:nvPr/>
              </p:nvGrpSpPr>
              <p:grpSpPr bwMode="auto">
                <a:xfrm>
                  <a:off x="7308304" y="1196752"/>
                  <a:ext cx="239088" cy="79200"/>
                  <a:chOff x="7308304" y="1196752"/>
                  <a:chExt cx="239088" cy="79200"/>
                </a:xfrm>
              </p:grpSpPr>
              <p:sp>
                <p:nvSpPr>
                  <p:cNvPr id="56488" name="矩形 176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89" name="矩形 176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90" name="矩形 176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80" name="组合 1755"/>
                <p:cNvGrpSpPr>
                  <a:grpSpLocks/>
                </p:cNvGrpSpPr>
                <p:nvPr/>
              </p:nvGrpSpPr>
              <p:grpSpPr bwMode="auto">
                <a:xfrm>
                  <a:off x="7308418" y="1117552"/>
                  <a:ext cx="239088" cy="79200"/>
                  <a:chOff x="7308304" y="1196752"/>
                  <a:chExt cx="239088" cy="79200"/>
                </a:xfrm>
              </p:grpSpPr>
              <p:sp>
                <p:nvSpPr>
                  <p:cNvPr id="56485" name="矩形 176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86" name="矩形 176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87" name="矩形 176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81" name="组合 1756"/>
                <p:cNvGrpSpPr>
                  <a:grpSpLocks/>
                </p:cNvGrpSpPr>
                <p:nvPr/>
              </p:nvGrpSpPr>
              <p:grpSpPr bwMode="auto">
                <a:xfrm>
                  <a:off x="7308532" y="1038352"/>
                  <a:ext cx="239088" cy="79200"/>
                  <a:chOff x="7308304" y="1196752"/>
                  <a:chExt cx="239088" cy="79200"/>
                </a:xfrm>
              </p:grpSpPr>
              <p:sp>
                <p:nvSpPr>
                  <p:cNvPr id="56482" name="矩形 175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83" name="矩形 175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84" name="矩形 175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grpSp>
        <p:nvGrpSpPr>
          <p:cNvPr id="1869" name="组合 1868"/>
          <p:cNvGrpSpPr>
            <a:grpSpLocks/>
          </p:cNvGrpSpPr>
          <p:nvPr/>
        </p:nvGrpSpPr>
        <p:grpSpPr bwMode="auto">
          <a:xfrm>
            <a:off x="10828163" y="2854661"/>
            <a:ext cx="1128184" cy="865188"/>
            <a:chOff x="6245709" y="4766481"/>
            <a:chExt cx="721664" cy="712800"/>
          </a:xfrm>
        </p:grpSpPr>
        <p:grpSp>
          <p:nvGrpSpPr>
            <p:cNvPr id="56353" name="组合 1869"/>
            <p:cNvGrpSpPr>
              <a:grpSpLocks/>
            </p:cNvGrpSpPr>
            <p:nvPr/>
          </p:nvGrpSpPr>
          <p:grpSpPr bwMode="auto">
            <a:xfrm>
              <a:off x="6245709" y="5241681"/>
              <a:ext cx="721664" cy="237600"/>
              <a:chOff x="6245709" y="5241681"/>
              <a:chExt cx="721664" cy="237600"/>
            </a:xfrm>
          </p:grpSpPr>
          <p:grpSp>
            <p:nvGrpSpPr>
              <p:cNvPr id="56434" name="组合 1950"/>
              <p:cNvGrpSpPr>
                <a:grpSpLocks/>
              </p:cNvGrpSpPr>
              <p:nvPr/>
            </p:nvGrpSpPr>
            <p:grpSpPr bwMode="auto">
              <a:xfrm>
                <a:off x="6245709" y="5241681"/>
                <a:ext cx="239316" cy="237600"/>
                <a:chOff x="7308304" y="1038352"/>
                <a:chExt cx="239316" cy="237600"/>
              </a:xfrm>
            </p:grpSpPr>
            <p:grpSp>
              <p:nvGrpSpPr>
                <p:cNvPr id="56461" name="组合 1977"/>
                <p:cNvGrpSpPr>
                  <a:grpSpLocks/>
                </p:cNvGrpSpPr>
                <p:nvPr/>
              </p:nvGrpSpPr>
              <p:grpSpPr bwMode="auto">
                <a:xfrm>
                  <a:off x="7308304" y="1196752"/>
                  <a:ext cx="239088" cy="79200"/>
                  <a:chOff x="7308304" y="1196752"/>
                  <a:chExt cx="239088" cy="79200"/>
                </a:xfrm>
              </p:grpSpPr>
              <p:sp>
                <p:nvSpPr>
                  <p:cNvPr id="56470" name="矩形 198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71" name="矩形 198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72" name="矩形 198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62" name="组合 1978"/>
                <p:cNvGrpSpPr>
                  <a:grpSpLocks/>
                </p:cNvGrpSpPr>
                <p:nvPr/>
              </p:nvGrpSpPr>
              <p:grpSpPr bwMode="auto">
                <a:xfrm>
                  <a:off x="7308418" y="1117552"/>
                  <a:ext cx="239088" cy="79200"/>
                  <a:chOff x="7308304" y="1196752"/>
                  <a:chExt cx="239088" cy="79200"/>
                </a:xfrm>
              </p:grpSpPr>
              <p:sp>
                <p:nvSpPr>
                  <p:cNvPr id="56467" name="矩形 198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68" name="矩形 198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69" name="矩形 198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63" name="组合 1979"/>
                <p:cNvGrpSpPr>
                  <a:grpSpLocks/>
                </p:cNvGrpSpPr>
                <p:nvPr/>
              </p:nvGrpSpPr>
              <p:grpSpPr bwMode="auto">
                <a:xfrm>
                  <a:off x="7308532" y="1038352"/>
                  <a:ext cx="239088" cy="79200"/>
                  <a:chOff x="7308304" y="1196752"/>
                  <a:chExt cx="239088" cy="79200"/>
                </a:xfrm>
              </p:grpSpPr>
              <p:sp>
                <p:nvSpPr>
                  <p:cNvPr id="56464" name="矩形 198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65" name="矩形 198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66" name="矩形 198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435" name="组合 1951"/>
              <p:cNvGrpSpPr>
                <a:grpSpLocks/>
              </p:cNvGrpSpPr>
              <p:nvPr/>
            </p:nvGrpSpPr>
            <p:grpSpPr bwMode="auto">
              <a:xfrm>
                <a:off x="6485193" y="5241681"/>
                <a:ext cx="239316" cy="237600"/>
                <a:chOff x="7308304" y="1038352"/>
                <a:chExt cx="239316" cy="237600"/>
              </a:xfrm>
            </p:grpSpPr>
            <p:grpSp>
              <p:nvGrpSpPr>
                <p:cNvPr id="56449" name="组合 1965"/>
                <p:cNvGrpSpPr>
                  <a:grpSpLocks/>
                </p:cNvGrpSpPr>
                <p:nvPr/>
              </p:nvGrpSpPr>
              <p:grpSpPr bwMode="auto">
                <a:xfrm>
                  <a:off x="7308304" y="1196752"/>
                  <a:ext cx="239088" cy="79200"/>
                  <a:chOff x="7308304" y="1196752"/>
                  <a:chExt cx="239088" cy="79200"/>
                </a:xfrm>
              </p:grpSpPr>
              <p:sp>
                <p:nvSpPr>
                  <p:cNvPr id="56458" name="矩形 197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59" name="矩形 197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60" name="矩形 197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50" name="组合 1966"/>
                <p:cNvGrpSpPr>
                  <a:grpSpLocks/>
                </p:cNvGrpSpPr>
                <p:nvPr/>
              </p:nvGrpSpPr>
              <p:grpSpPr bwMode="auto">
                <a:xfrm>
                  <a:off x="7308418" y="1117552"/>
                  <a:ext cx="239088" cy="79200"/>
                  <a:chOff x="7308304" y="1196752"/>
                  <a:chExt cx="239088" cy="79200"/>
                </a:xfrm>
              </p:grpSpPr>
              <p:sp>
                <p:nvSpPr>
                  <p:cNvPr id="56455" name="矩形 197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56" name="矩形 197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57" name="矩形 197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51" name="组合 1967"/>
                <p:cNvGrpSpPr>
                  <a:grpSpLocks/>
                </p:cNvGrpSpPr>
                <p:nvPr/>
              </p:nvGrpSpPr>
              <p:grpSpPr bwMode="auto">
                <a:xfrm>
                  <a:off x="7308532" y="1038352"/>
                  <a:ext cx="239088" cy="79200"/>
                  <a:chOff x="7308304" y="1196752"/>
                  <a:chExt cx="239088" cy="79200"/>
                </a:xfrm>
              </p:grpSpPr>
              <p:sp>
                <p:nvSpPr>
                  <p:cNvPr id="56452" name="矩形 196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53" name="矩形 196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54" name="矩形 197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436" name="组合 1952"/>
              <p:cNvGrpSpPr>
                <a:grpSpLocks/>
              </p:cNvGrpSpPr>
              <p:nvPr/>
            </p:nvGrpSpPr>
            <p:grpSpPr bwMode="auto">
              <a:xfrm>
                <a:off x="6728057" y="5241681"/>
                <a:ext cx="239316" cy="237600"/>
                <a:chOff x="7308304" y="1038352"/>
                <a:chExt cx="239316" cy="237600"/>
              </a:xfrm>
            </p:grpSpPr>
            <p:grpSp>
              <p:nvGrpSpPr>
                <p:cNvPr id="56437" name="组合 1953"/>
                <p:cNvGrpSpPr>
                  <a:grpSpLocks/>
                </p:cNvGrpSpPr>
                <p:nvPr/>
              </p:nvGrpSpPr>
              <p:grpSpPr bwMode="auto">
                <a:xfrm>
                  <a:off x="7308304" y="1196752"/>
                  <a:ext cx="239088" cy="79200"/>
                  <a:chOff x="7308304" y="1196752"/>
                  <a:chExt cx="239088" cy="79200"/>
                </a:xfrm>
              </p:grpSpPr>
              <p:sp>
                <p:nvSpPr>
                  <p:cNvPr id="56446" name="矩形 196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7" name="矩形 196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8" name="矩形 196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38" name="组合 1954"/>
                <p:cNvGrpSpPr>
                  <a:grpSpLocks/>
                </p:cNvGrpSpPr>
                <p:nvPr/>
              </p:nvGrpSpPr>
              <p:grpSpPr bwMode="auto">
                <a:xfrm>
                  <a:off x="7308418" y="1117552"/>
                  <a:ext cx="239088" cy="79200"/>
                  <a:chOff x="7308304" y="1196752"/>
                  <a:chExt cx="239088" cy="79200"/>
                </a:xfrm>
              </p:grpSpPr>
              <p:sp>
                <p:nvSpPr>
                  <p:cNvPr id="56443" name="矩形 195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4" name="矩形 196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5" name="矩形 196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39" name="组合 1955"/>
                <p:cNvGrpSpPr>
                  <a:grpSpLocks/>
                </p:cNvGrpSpPr>
                <p:nvPr/>
              </p:nvGrpSpPr>
              <p:grpSpPr bwMode="auto">
                <a:xfrm>
                  <a:off x="7308532" y="1038352"/>
                  <a:ext cx="239088" cy="79200"/>
                  <a:chOff x="7308304" y="1196752"/>
                  <a:chExt cx="239088" cy="79200"/>
                </a:xfrm>
              </p:grpSpPr>
              <p:sp>
                <p:nvSpPr>
                  <p:cNvPr id="56440" name="矩形 195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1" name="矩形 195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42" name="矩形 195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354" name="组合 1870"/>
            <p:cNvGrpSpPr>
              <a:grpSpLocks/>
            </p:cNvGrpSpPr>
            <p:nvPr/>
          </p:nvGrpSpPr>
          <p:grpSpPr bwMode="auto">
            <a:xfrm>
              <a:off x="6245709" y="5004081"/>
              <a:ext cx="721664" cy="237600"/>
              <a:chOff x="6245709" y="5241681"/>
              <a:chExt cx="721664" cy="237600"/>
            </a:xfrm>
          </p:grpSpPr>
          <p:grpSp>
            <p:nvGrpSpPr>
              <p:cNvPr id="56395" name="组合 1911"/>
              <p:cNvGrpSpPr>
                <a:grpSpLocks/>
              </p:cNvGrpSpPr>
              <p:nvPr/>
            </p:nvGrpSpPr>
            <p:grpSpPr bwMode="auto">
              <a:xfrm>
                <a:off x="6245709" y="5241681"/>
                <a:ext cx="239316" cy="237600"/>
                <a:chOff x="7308304" y="1038352"/>
                <a:chExt cx="239316" cy="237600"/>
              </a:xfrm>
            </p:grpSpPr>
            <p:grpSp>
              <p:nvGrpSpPr>
                <p:cNvPr id="56422" name="组合 1938"/>
                <p:cNvGrpSpPr>
                  <a:grpSpLocks/>
                </p:cNvGrpSpPr>
                <p:nvPr/>
              </p:nvGrpSpPr>
              <p:grpSpPr bwMode="auto">
                <a:xfrm>
                  <a:off x="7308304" y="1196752"/>
                  <a:ext cx="239088" cy="79200"/>
                  <a:chOff x="7308304" y="1196752"/>
                  <a:chExt cx="239088" cy="79200"/>
                </a:xfrm>
              </p:grpSpPr>
              <p:sp>
                <p:nvSpPr>
                  <p:cNvPr id="56431" name="矩形 194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32" name="矩形 194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33" name="矩形 194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23" name="组合 1939"/>
                <p:cNvGrpSpPr>
                  <a:grpSpLocks/>
                </p:cNvGrpSpPr>
                <p:nvPr/>
              </p:nvGrpSpPr>
              <p:grpSpPr bwMode="auto">
                <a:xfrm>
                  <a:off x="7308418" y="1117552"/>
                  <a:ext cx="239088" cy="79200"/>
                  <a:chOff x="7308304" y="1196752"/>
                  <a:chExt cx="239088" cy="79200"/>
                </a:xfrm>
              </p:grpSpPr>
              <p:sp>
                <p:nvSpPr>
                  <p:cNvPr id="56428" name="矩形 194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29" name="矩形 194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30" name="矩形 194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24" name="组合 1940"/>
                <p:cNvGrpSpPr>
                  <a:grpSpLocks/>
                </p:cNvGrpSpPr>
                <p:nvPr/>
              </p:nvGrpSpPr>
              <p:grpSpPr bwMode="auto">
                <a:xfrm>
                  <a:off x="7308532" y="1038352"/>
                  <a:ext cx="239088" cy="79200"/>
                  <a:chOff x="7308304" y="1196752"/>
                  <a:chExt cx="239088" cy="79200"/>
                </a:xfrm>
              </p:grpSpPr>
              <p:sp>
                <p:nvSpPr>
                  <p:cNvPr id="56425" name="矩形 194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26" name="矩形 194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27" name="矩形 194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396" name="组合 1912"/>
              <p:cNvGrpSpPr>
                <a:grpSpLocks/>
              </p:cNvGrpSpPr>
              <p:nvPr/>
            </p:nvGrpSpPr>
            <p:grpSpPr bwMode="auto">
              <a:xfrm>
                <a:off x="6485193" y="5241681"/>
                <a:ext cx="239316" cy="237600"/>
                <a:chOff x="7308304" y="1038352"/>
                <a:chExt cx="239316" cy="237600"/>
              </a:xfrm>
            </p:grpSpPr>
            <p:grpSp>
              <p:nvGrpSpPr>
                <p:cNvPr id="56410" name="组合 1926"/>
                <p:cNvGrpSpPr>
                  <a:grpSpLocks/>
                </p:cNvGrpSpPr>
                <p:nvPr/>
              </p:nvGrpSpPr>
              <p:grpSpPr bwMode="auto">
                <a:xfrm>
                  <a:off x="7308304" y="1196752"/>
                  <a:ext cx="239088" cy="79200"/>
                  <a:chOff x="7308304" y="1196752"/>
                  <a:chExt cx="239088" cy="79200"/>
                </a:xfrm>
              </p:grpSpPr>
              <p:sp>
                <p:nvSpPr>
                  <p:cNvPr id="56419" name="矩形 193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20" name="矩形 193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21" name="矩形 193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11" name="组合 1927"/>
                <p:cNvGrpSpPr>
                  <a:grpSpLocks/>
                </p:cNvGrpSpPr>
                <p:nvPr/>
              </p:nvGrpSpPr>
              <p:grpSpPr bwMode="auto">
                <a:xfrm>
                  <a:off x="7308418" y="1117552"/>
                  <a:ext cx="239088" cy="79200"/>
                  <a:chOff x="7308304" y="1196752"/>
                  <a:chExt cx="239088" cy="79200"/>
                </a:xfrm>
              </p:grpSpPr>
              <p:sp>
                <p:nvSpPr>
                  <p:cNvPr id="56416" name="矩形 193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17" name="矩形 193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18" name="矩形 193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12" name="组合 1928"/>
                <p:cNvGrpSpPr>
                  <a:grpSpLocks/>
                </p:cNvGrpSpPr>
                <p:nvPr/>
              </p:nvGrpSpPr>
              <p:grpSpPr bwMode="auto">
                <a:xfrm>
                  <a:off x="7308532" y="1038352"/>
                  <a:ext cx="239088" cy="79200"/>
                  <a:chOff x="7308304" y="1196752"/>
                  <a:chExt cx="239088" cy="79200"/>
                </a:xfrm>
              </p:grpSpPr>
              <p:sp>
                <p:nvSpPr>
                  <p:cNvPr id="56413" name="矩形 1929"/>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14" name="矩形 1930"/>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15" name="矩形 1931"/>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397" name="组合 1913"/>
              <p:cNvGrpSpPr>
                <a:grpSpLocks/>
              </p:cNvGrpSpPr>
              <p:nvPr/>
            </p:nvGrpSpPr>
            <p:grpSpPr bwMode="auto">
              <a:xfrm>
                <a:off x="6728057" y="5241681"/>
                <a:ext cx="239316" cy="237600"/>
                <a:chOff x="7308304" y="1038352"/>
                <a:chExt cx="239316" cy="237600"/>
              </a:xfrm>
            </p:grpSpPr>
            <p:grpSp>
              <p:nvGrpSpPr>
                <p:cNvPr id="56398" name="组合 1914"/>
                <p:cNvGrpSpPr>
                  <a:grpSpLocks/>
                </p:cNvGrpSpPr>
                <p:nvPr/>
              </p:nvGrpSpPr>
              <p:grpSpPr bwMode="auto">
                <a:xfrm>
                  <a:off x="7308304" y="1196752"/>
                  <a:ext cx="239088" cy="79200"/>
                  <a:chOff x="7308304" y="1196752"/>
                  <a:chExt cx="239088" cy="79200"/>
                </a:xfrm>
              </p:grpSpPr>
              <p:sp>
                <p:nvSpPr>
                  <p:cNvPr id="56407" name="矩形 192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8" name="矩形 192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9" name="矩形 192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99" name="组合 1915"/>
                <p:cNvGrpSpPr>
                  <a:grpSpLocks/>
                </p:cNvGrpSpPr>
                <p:nvPr/>
              </p:nvGrpSpPr>
              <p:grpSpPr bwMode="auto">
                <a:xfrm>
                  <a:off x="7308418" y="1117552"/>
                  <a:ext cx="239088" cy="79200"/>
                  <a:chOff x="7308304" y="1196752"/>
                  <a:chExt cx="239088" cy="79200"/>
                </a:xfrm>
              </p:grpSpPr>
              <p:sp>
                <p:nvSpPr>
                  <p:cNvPr id="56404" name="矩形 192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5" name="矩形 192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6" name="矩形 192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400" name="组合 1916"/>
                <p:cNvGrpSpPr>
                  <a:grpSpLocks/>
                </p:cNvGrpSpPr>
                <p:nvPr/>
              </p:nvGrpSpPr>
              <p:grpSpPr bwMode="auto">
                <a:xfrm>
                  <a:off x="7308532" y="1038352"/>
                  <a:ext cx="239088" cy="79200"/>
                  <a:chOff x="7308304" y="1196752"/>
                  <a:chExt cx="239088" cy="79200"/>
                </a:xfrm>
              </p:grpSpPr>
              <p:sp>
                <p:nvSpPr>
                  <p:cNvPr id="56401" name="矩形 1917"/>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2" name="矩形 1918"/>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403" name="矩形 1919"/>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nvGrpSpPr>
            <p:cNvPr id="56355" name="组合 1871"/>
            <p:cNvGrpSpPr>
              <a:grpSpLocks/>
            </p:cNvGrpSpPr>
            <p:nvPr/>
          </p:nvGrpSpPr>
          <p:grpSpPr bwMode="auto">
            <a:xfrm>
              <a:off x="6245709" y="4766481"/>
              <a:ext cx="721664" cy="237600"/>
              <a:chOff x="6245709" y="5241681"/>
              <a:chExt cx="721664" cy="237600"/>
            </a:xfrm>
          </p:grpSpPr>
          <p:grpSp>
            <p:nvGrpSpPr>
              <p:cNvPr id="56356" name="组合 1872"/>
              <p:cNvGrpSpPr>
                <a:grpSpLocks/>
              </p:cNvGrpSpPr>
              <p:nvPr/>
            </p:nvGrpSpPr>
            <p:grpSpPr bwMode="auto">
              <a:xfrm>
                <a:off x="6245709" y="5241681"/>
                <a:ext cx="239316" cy="237600"/>
                <a:chOff x="7308304" y="1038352"/>
                <a:chExt cx="239316" cy="237600"/>
              </a:xfrm>
            </p:grpSpPr>
            <p:grpSp>
              <p:nvGrpSpPr>
                <p:cNvPr id="56383" name="组合 1899"/>
                <p:cNvGrpSpPr>
                  <a:grpSpLocks/>
                </p:cNvGrpSpPr>
                <p:nvPr/>
              </p:nvGrpSpPr>
              <p:grpSpPr bwMode="auto">
                <a:xfrm>
                  <a:off x="7308304" y="1196752"/>
                  <a:ext cx="239088" cy="79200"/>
                  <a:chOff x="7308304" y="1196752"/>
                  <a:chExt cx="239088" cy="79200"/>
                </a:xfrm>
              </p:grpSpPr>
              <p:sp>
                <p:nvSpPr>
                  <p:cNvPr id="56392" name="矩形 190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93" name="矩形 190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94" name="矩形 191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84" name="组合 1900"/>
                <p:cNvGrpSpPr>
                  <a:grpSpLocks/>
                </p:cNvGrpSpPr>
                <p:nvPr/>
              </p:nvGrpSpPr>
              <p:grpSpPr bwMode="auto">
                <a:xfrm>
                  <a:off x="7308418" y="1117552"/>
                  <a:ext cx="239088" cy="79200"/>
                  <a:chOff x="7308304" y="1196752"/>
                  <a:chExt cx="239088" cy="79200"/>
                </a:xfrm>
              </p:grpSpPr>
              <p:sp>
                <p:nvSpPr>
                  <p:cNvPr id="56389" name="矩形 1905"/>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90" name="矩形 1906"/>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91" name="矩形 1907"/>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85" name="组合 1901"/>
                <p:cNvGrpSpPr>
                  <a:grpSpLocks/>
                </p:cNvGrpSpPr>
                <p:nvPr/>
              </p:nvGrpSpPr>
              <p:grpSpPr bwMode="auto">
                <a:xfrm>
                  <a:off x="7308532" y="1038352"/>
                  <a:ext cx="239088" cy="79200"/>
                  <a:chOff x="7308304" y="1196752"/>
                  <a:chExt cx="239088" cy="79200"/>
                </a:xfrm>
              </p:grpSpPr>
              <p:sp>
                <p:nvSpPr>
                  <p:cNvPr id="56386" name="矩形 1902"/>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87" name="矩形 1903"/>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88" name="矩形 1904"/>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357" name="组合 1873"/>
              <p:cNvGrpSpPr>
                <a:grpSpLocks/>
              </p:cNvGrpSpPr>
              <p:nvPr/>
            </p:nvGrpSpPr>
            <p:grpSpPr bwMode="auto">
              <a:xfrm>
                <a:off x="6485193" y="5241681"/>
                <a:ext cx="239316" cy="237600"/>
                <a:chOff x="7308304" y="1038352"/>
                <a:chExt cx="239316" cy="237600"/>
              </a:xfrm>
            </p:grpSpPr>
            <p:grpSp>
              <p:nvGrpSpPr>
                <p:cNvPr id="56371" name="组合 1887"/>
                <p:cNvGrpSpPr>
                  <a:grpSpLocks/>
                </p:cNvGrpSpPr>
                <p:nvPr/>
              </p:nvGrpSpPr>
              <p:grpSpPr bwMode="auto">
                <a:xfrm>
                  <a:off x="7308304" y="1196752"/>
                  <a:ext cx="239088" cy="79200"/>
                  <a:chOff x="7308304" y="1196752"/>
                  <a:chExt cx="239088" cy="79200"/>
                </a:xfrm>
              </p:grpSpPr>
              <p:sp>
                <p:nvSpPr>
                  <p:cNvPr id="56380" name="矩形 1896"/>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81" name="矩形 1897"/>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82" name="矩形 1898"/>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72" name="组合 1888"/>
                <p:cNvGrpSpPr>
                  <a:grpSpLocks/>
                </p:cNvGrpSpPr>
                <p:nvPr/>
              </p:nvGrpSpPr>
              <p:grpSpPr bwMode="auto">
                <a:xfrm>
                  <a:off x="7308418" y="1117552"/>
                  <a:ext cx="239088" cy="79200"/>
                  <a:chOff x="7308304" y="1196752"/>
                  <a:chExt cx="239088" cy="79200"/>
                </a:xfrm>
              </p:grpSpPr>
              <p:sp>
                <p:nvSpPr>
                  <p:cNvPr id="56377" name="矩形 1893"/>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78" name="矩形 1894"/>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79" name="矩形 1895"/>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73" name="组合 1889"/>
                <p:cNvGrpSpPr>
                  <a:grpSpLocks/>
                </p:cNvGrpSpPr>
                <p:nvPr/>
              </p:nvGrpSpPr>
              <p:grpSpPr bwMode="auto">
                <a:xfrm>
                  <a:off x="7308532" y="1038352"/>
                  <a:ext cx="239088" cy="79200"/>
                  <a:chOff x="7308304" y="1196752"/>
                  <a:chExt cx="239088" cy="79200"/>
                </a:xfrm>
              </p:grpSpPr>
              <p:sp>
                <p:nvSpPr>
                  <p:cNvPr id="56374" name="矩形 1890"/>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75" name="矩形 1891"/>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76" name="矩形 1892"/>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nvGrpSpPr>
              <p:cNvPr id="56358" name="组合 1874"/>
              <p:cNvGrpSpPr>
                <a:grpSpLocks/>
              </p:cNvGrpSpPr>
              <p:nvPr/>
            </p:nvGrpSpPr>
            <p:grpSpPr bwMode="auto">
              <a:xfrm>
                <a:off x="6728057" y="5241681"/>
                <a:ext cx="239316" cy="237600"/>
                <a:chOff x="7308304" y="1038352"/>
                <a:chExt cx="239316" cy="237600"/>
              </a:xfrm>
            </p:grpSpPr>
            <p:grpSp>
              <p:nvGrpSpPr>
                <p:cNvPr id="56359" name="组合 1875"/>
                <p:cNvGrpSpPr>
                  <a:grpSpLocks/>
                </p:cNvGrpSpPr>
                <p:nvPr/>
              </p:nvGrpSpPr>
              <p:grpSpPr bwMode="auto">
                <a:xfrm>
                  <a:off x="7308304" y="1196752"/>
                  <a:ext cx="239088" cy="79200"/>
                  <a:chOff x="7308304" y="1196752"/>
                  <a:chExt cx="239088" cy="79200"/>
                </a:xfrm>
              </p:grpSpPr>
              <p:sp>
                <p:nvSpPr>
                  <p:cNvPr id="56368" name="矩形 1884"/>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69" name="矩形 1885"/>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70" name="矩形 1886"/>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60" name="组合 1876"/>
                <p:cNvGrpSpPr>
                  <a:grpSpLocks/>
                </p:cNvGrpSpPr>
                <p:nvPr/>
              </p:nvGrpSpPr>
              <p:grpSpPr bwMode="auto">
                <a:xfrm>
                  <a:off x="7308418" y="1117552"/>
                  <a:ext cx="239088" cy="79200"/>
                  <a:chOff x="7308304" y="1196752"/>
                  <a:chExt cx="239088" cy="79200"/>
                </a:xfrm>
              </p:grpSpPr>
              <p:sp>
                <p:nvSpPr>
                  <p:cNvPr id="56365" name="矩形 1881"/>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66" name="矩形 1882"/>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67" name="矩形 1883"/>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nvGrpSpPr>
                <p:cNvPr id="56361" name="组合 1877"/>
                <p:cNvGrpSpPr>
                  <a:grpSpLocks/>
                </p:cNvGrpSpPr>
                <p:nvPr/>
              </p:nvGrpSpPr>
              <p:grpSpPr bwMode="auto">
                <a:xfrm>
                  <a:off x="7308532" y="1038352"/>
                  <a:ext cx="239088" cy="79200"/>
                  <a:chOff x="7308304" y="1196752"/>
                  <a:chExt cx="239088" cy="79200"/>
                </a:xfrm>
              </p:grpSpPr>
              <p:sp>
                <p:nvSpPr>
                  <p:cNvPr id="56362" name="矩形 1878"/>
                  <p:cNvSpPr>
                    <a:spLocks noChangeArrowheads="1"/>
                  </p:cNvSpPr>
                  <p:nvPr/>
                </p:nvSpPr>
                <p:spPr bwMode="auto">
                  <a:xfrm>
                    <a:off x="7308304"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63" name="矩形 1879"/>
                  <p:cNvSpPr>
                    <a:spLocks noChangeArrowheads="1"/>
                  </p:cNvSpPr>
                  <p:nvPr/>
                </p:nvSpPr>
                <p:spPr bwMode="auto">
                  <a:xfrm>
                    <a:off x="738836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sp>
                <p:nvSpPr>
                  <p:cNvPr id="56364" name="矩形 1880"/>
                  <p:cNvSpPr>
                    <a:spLocks noChangeArrowheads="1"/>
                  </p:cNvSpPr>
                  <p:nvPr/>
                </p:nvSpPr>
                <p:spPr bwMode="auto">
                  <a:xfrm>
                    <a:off x="7468192" y="1196752"/>
                    <a:ext cx="79200" cy="79200"/>
                  </a:xfrm>
                  <a:prstGeom prst="rect">
                    <a:avLst/>
                  </a:prstGeom>
                  <a:solidFill>
                    <a:srgbClr val="9999FF">
                      <a:alpha val="54117"/>
                    </a:srgbClr>
                  </a:solidFill>
                  <a:ln w="9525" algn="ctr">
                    <a:solidFill>
                      <a:schemeClr val="tx1"/>
                    </a:solidFill>
                    <a:round/>
                    <a:headEnd/>
                    <a:tailEnd/>
                  </a:ln>
                </p:spPr>
                <p:txBody>
                  <a:bodyPr/>
                  <a:lstStyle/>
                  <a:p>
                    <a:endParaRPr lang="zh-CN" altLang="en-US"/>
                  </a:p>
                </p:txBody>
              </p:sp>
            </p:grpSp>
          </p:grpSp>
        </p:grpSp>
      </p:grpSp>
      <p:sp>
        <p:nvSpPr>
          <p:cNvPr id="119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842511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56324"/>
                                        </p:tgtEl>
                                        <p:attrNameLst>
                                          <p:attrName>style.visibility</p:attrName>
                                        </p:attrNameLst>
                                      </p:cBhvr>
                                      <p:to>
                                        <p:strVal val="visible"/>
                                      </p:to>
                                    </p:set>
                                    <p:animEffect transition="in" filter="fade">
                                      <p:cBhvr>
                                        <p:cTn id="11" dur="500"/>
                                        <p:tgtEl>
                                          <p:spTgt spid="563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325"/>
                                        </p:tgtEl>
                                        <p:attrNameLst>
                                          <p:attrName>style.visibility</p:attrName>
                                        </p:attrNameLst>
                                      </p:cBhvr>
                                      <p:to>
                                        <p:strVal val="visible"/>
                                      </p:to>
                                    </p:set>
                                    <p:animEffect transition="in" filter="fade">
                                      <p:cBhvr>
                                        <p:cTn id="14" dur="500"/>
                                        <p:tgtEl>
                                          <p:spTgt spid="5632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500"/>
                                  </p:stCondLst>
                                  <p:childTnLst>
                                    <p:set>
                                      <p:cBhvr>
                                        <p:cTn id="24" dur="1" fill="hold">
                                          <p:stCondLst>
                                            <p:cond delay="0"/>
                                          </p:stCondLst>
                                        </p:cTn>
                                        <p:tgtEl>
                                          <p:spTgt spid="66"/>
                                        </p:tgtEl>
                                        <p:attrNameLst>
                                          <p:attrName>style.visibility</p:attrName>
                                        </p:attrNameLst>
                                      </p:cBhvr>
                                      <p:to>
                                        <p:strVal val="visible"/>
                                      </p:to>
                                    </p:set>
                                  </p:childTnLst>
                                </p:cTn>
                              </p:par>
                            </p:childTnLst>
                          </p:cTn>
                        </p:par>
                        <p:par>
                          <p:cTn id="25" fill="hold" nodeType="afterGroup">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69"/>
                                        </p:tgtEl>
                                        <p:attrNameLst>
                                          <p:attrName>style.visibility</p:attrName>
                                        </p:attrNameLst>
                                      </p:cBhvr>
                                      <p:to>
                                        <p:strVal val="visible"/>
                                      </p:to>
                                    </p:set>
                                  </p:childTnLst>
                                </p:cTn>
                              </p:par>
                            </p:childTnLst>
                          </p:cTn>
                        </p:par>
                        <p:par>
                          <p:cTn id="28" fill="hold" nodeType="afterGroup">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7"/>
                                        </p:tgtEl>
                                        <p:attrNameLst>
                                          <p:attrName>style.visibility</p:attrName>
                                        </p:attrNameLst>
                                      </p:cBhvr>
                                      <p:to>
                                        <p:strVal val="visible"/>
                                      </p:to>
                                    </p:set>
                                  </p:childTnLst>
                                </p:cTn>
                              </p:par>
                            </p:childTnLst>
                          </p:cTn>
                        </p:par>
                        <p:par>
                          <p:cTn id="34" fill="hold" nodeType="afterGroup">
                            <p:stCondLst>
                              <p:cond delay="2500"/>
                            </p:stCondLst>
                            <p:childTnLst>
                              <p:par>
                                <p:cTn id="35" presetID="1" presetClass="entr" presetSubtype="0" fill="hold" grpId="0" nodeType="afterEffect">
                                  <p:stCondLst>
                                    <p:cond delay="500"/>
                                  </p:stCondLst>
                                  <p:childTnLst>
                                    <p:set>
                                      <p:cBhvr>
                                        <p:cTn id="36" dur="1" fill="hold">
                                          <p:stCondLst>
                                            <p:cond delay="0"/>
                                          </p:stCondLst>
                                        </p:cTn>
                                        <p:tgtEl>
                                          <p:spTgt spid="70"/>
                                        </p:tgtEl>
                                        <p:attrNameLst>
                                          <p:attrName>style.visibility</p:attrName>
                                        </p:attrNameLst>
                                      </p:cBhvr>
                                      <p:to>
                                        <p:strVal val="visible"/>
                                      </p:to>
                                    </p:set>
                                  </p:childTnLst>
                                </p:cTn>
                              </p:par>
                            </p:childTnLst>
                          </p:cTn>
                        </p:par>
                        <p:par>
                          <p:cTn id="37" fill="hold" nodeType="afterGroup">
                            <p:stCondLst>
                              <p:cond delay="3000"/>
                            </p:stCondLst>
                            <p:childTnLst>
                              <p:par>
                                <p:cTn id="38" presetID="1" presetClass="entr" presetSubtype="0" fill="hold" grpId="0" nodeType="afterEffect">
                                  <p:stCondLst>
                                    <p:cond delay="500"/>
                                  </p:stCondLst>
                                  <p:childTnLst>
                                    <p:set>
                                      <p:cBhvr>
                                        <p:cTn id="39" dur="1" fill="hold">
                                          <p:stCondLst>
                                            <p:cond delay="0"/>
                                          </p:stCondLst>
                                        </p:cTn>
                                        <p:tgtEl>
                                          <p:spTgt spid="71"/>
                                        </p:tgtEl>
                                        <p:attrNameLst>
                                          <p:attrName>style.visibility</p:attrName>
                                        </p:attrNameLst>
                                      </p:cBhvr>
                                      <p:to>
                                        <p:strVal val="visible"/>
                                      </p:to>
                                    </p:set>
                                  </p:childTnLst>
                                </p:cTn>
                              </p:par>
                            </p:childTnLst>
                          </p:cTn>
                        </p:par>
                        <p:par>
                          <p:cTn id="40" fill="hold" nodeType="afterGroup">
                            <p:stCondLst>
                              <p:cond delay="3500"/>
                            </p:stCondLst>
                            <p:childTnLst>
                              <p:par>
                                <p:cTn id="41" presetID="1" presetClass="entr" presetSubtype="0" fill="hold" grpId="0" nodeType="afterEffect">
                                  <p:stCondLst>
                                    <p:cond delay="50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6"/>
                                        </p:tgtEl>
                                      </p:cBhvr>
                                    </p:animEffect>
                                    <p:set>
                                      <p:cBhvr>
                                        <p:cTn id="53" dur="1" fill="hold">
                                          <p:stCondLst>
                                            <p:cond delay="499"/>
                                          </p:stCondLst>
                                        </p:cTn>
                                        <p:tgtEl>
                                          <p:spTgt spid="6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69"/>
                                        </p:tgtEl>
                                      </p:cBhvr>
                                    </p:animEffect>
                                    <p:set>
                                      <p:cBhvr>
                                        <p:cTn id="56" dur="1" fill="hold">
                                          <p:stCondLst>
                                            <p:cond delay="499"/>
                                          </p:stCondLst>
                                        </p:cTn>
                                        <p:tgtEl>
                                          <p:spTgt spid="6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68"/>
                                        </p:tgtEl>
                                      </p:cBhvr>
                                    </p:animEffect>
                                    <p:set>
                                      <p:cBhvr>
                                        <p:cTn id="59" dur="1" fill="hold">
                                          <p:stCondLst>
                                            <p:cond delay="499"/>
                                          </p:stCondLst>
                                        </p:cTn>
                                        <p:tgtEl>
                                          <p:spTgt spid="6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67"/>
                                        </p:tgtEl>
                                      </p:cBhvr>
                                    </p:animEffect>
                                    <p:set>
                                      <p:cBhvr>
                                        <p:cTn id="62" dur="1" fill="hold">
                                          <p:stCondLst>
                                            <p:cond delay="499"/>
                                          </p:stCondLst>
                                        </p:cTn>
                                        <p:tgtEl>
                                          <p:spTgt spid="6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1"/>
                                        </p:tgtEl>
                                      </p:cBhvr>
                                    </p:animEffect>
                                    <p:set>
                                      <p:cBhvr>
                                        <p:cTn id="68" dur="1" fill="hold">
                                          <p:stCondLst>
                                            <p:cond delay="499"/>
                                          </p:stCondLst>
                                        </p:cTn>
                                        <p:tgtEl>
                                          <p:spTgt spid="71"/>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72"/>
                                        </p:tgtEl>
                                      </p:cBhvr>
                                    </p:animEffect>
                                    <p:set>
                                      <p:cBhvr>
                                        <p:cTn id="71" dur="1" fill="hold">
                                          <p:stCondLst>
                                            <p:cond delay="499"/>
                                          </p:stCondLst>
                                        </p:cTn>
                                        <p:tgtEl>
                                          <p:spTgt spid="72"/>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nodeType="afterGroup">
                            <p:stCondLst>
                              <p:cond delay="0"/>
                            </p:stCondLst>
                            <p:childTnLst>
                              <p:par>
                                <p:cTn id="77" presetID="1" presetClass="entr" presetSubtype="0" fill="hold" nodeType="afterEffect">
                                  <p:stCondLst>
                                    <p:cond delay="250"/>
                                  </p:stCondLst>
                                  <p:childTnLst>
                                    <p:set>
                                      <p:cBhvr>
                                        <p:cTn id="78" dur="1" fill="hold">
                                          <p:stCondLst>
                                            <p:cond delay="0"/>
                                          </p:stCondLst>
                                        </p:cTn>
                                        <p:tgtEl>
                                          <p:spTgt spid="123"/>
                                        </p:tgtEl>
                                        <p:attrNameLst>
                                          <p:attrName>style.visibility</p:attrName>
                                        </p:attrNameLst>
                                      </p:cBhvr>
                                      <p:to>
                                        <p:strVal val="visible"/>
                                      </p:to>
                                    </p:set>
                                  </p:childTnLst>
                                </p:cTn>
                              </p:par>
                            </p:childTnLst>
                          </p:cTn>
                        </p:par>
                        <p:par>
                          <p:cTn id="79" fill="hold" nodeType="afterGroup">
                            <p:stCondLst>
                              <p:cond delay="250"/>
                            </p:stCondLst>
                            <p:childTnLst>
                              <p:par>
                                <p:cTn id="80" presetID="1" presetClass="entr" presetSubtype="0" fill="hold" nodeType="afterEffect">
                                  <p:stCondLst>
                                    <p:cond delay="250"/>
                                  </p:stCondLst>
                                  <p:childTnLst>
                                    <p:set>
                                      <p:cBhvr>
                                        <p:cTn id="81" dur="1" fill="hold">
                                          <p:stCondLst>
                                            <p:cond delay="0"/>
                                          </p:stCondLst>
                                        </p:cTn>
                                        <p:tgtEl>
                                          <p:spTgt spid="133"/>
                                        </p:tgtEl>
                                        <p:attrNameLst>
                                          <p:attrName>style.visibility</p:attrName>
                                        </p:attrNameLst>
                                      </p:cBhvr>
                                      <p:to>
                                        <p:strVal val="visible"/>
                                      </p:to>
                                    </p:set>
                                  </p:childTnLst>
                                </p:cTn>
                              </p:par>
                            </p:childTnLst>
                          </p:cTn>
                        </p:par>
                        <p:par>
                          <p:cTn id="82" fill="hold" nodeType="afterGroup">
                            <p:stCondLst>
                              <p:cond delay="500"/>
                            </p:stCondLst>
                            <p:childTnLst>
                              <p:par>
                                <p:cTn id="83" presetID="1" presetClass="entr" presetSubtype="0" fill="hold" nodeType="afterEffect">
                                  <p:stCondLst>
                                    <p:cond delay="250"/>
                                  </p:stCondLst>
                                  <p:childTnLst>
                                    <p:set>
                                      <p:cBhvr>
                                        <p:cTn id="84" dur="1" fill="hold">
                                          <p:stCondLst>
                                            <p:cond delay="0"/>
                                          </p:stCondLst>
                                        </p:cTn>
                                        <p:tgtEl>
                                          <p:spTgt spid="193"/>
                                        </p:tgtEl>
                                        <p:attrNameLst>
                                          <p:attrName>style.visibility</p:attrName>
                                        </p:attrNameLst>
                                      </p:cBhvr>
                                      <p:to>
                                        <p:strVal val="visible"/>
                                      </p:to>
                                    </p:set>
                                  </p:childTnLst>
                                </p:cTn>
                              </p:par>
                            </p:childTnLst>
                          </p:cTn>
                        </p:par>
                        <p:par>
                          <p:cTn id="85" fill="hold" nodeType="afterGroup">
                            <p:stCondLst>
                              <p:cond delay="750"/>
                            </p:stCondLst>
                            <p:childTnLst>
                              <p:par>
                                <p:cTn id="86" presetID="1" presetClass="entr" presetSubtype="0" fill="hold" nodeType="afterEffect">
                                  <p:stCondLst>
                                    <p:cond delay="250"/>
                                  </p:stCondLst>
                                  <p:childTnLst>
                                    <p:set>
                                      <p:cBhvr>
                                        <p:cTn id="87" dur="1" fill="hold">
                                          <p:stCondLst>
                                            <p:cond delay="0"/>
                                          </p:stCondLst>
                                        </p:cTn>
                                        <p:tgtEl>
                                          <p:spTgt spid="183"/>
                                        </p:tgtEl>
                                        <p:attrNameLst>
                                          <p:attrName>style.visibility</p:attrName>
                                        </p:attrNameLst>
                                      </p:cBhvr>
                                      <p:to>
                                        <p:strVal val="visible"/>
                                      </p:to>
                                    </p:set>
                                  </p:childTnLst>
                                </p:cTn>
                              </p:par>
                            </p:childTnLst>
                          </p:cTn>
                        </p:par>
                        <p:par>
                          <p:cTn id="88" fill="hold" nodeType="afterGroup">
                            <p:stCondLst>
                              <p:cond delay="1000"/>
                            </p:stCondLst>
                            <p:childTnLst>
                              <p:par>
                                <p:cTn id="89" presetID="1" presetClass="entr" presetSubtype="0" fill="hold" nodeType="afterEffect">
                                  <p:stCondLst>
                                    <p:cond delay="250"/>
                                  </p:stCondLst>
                                  <p:childTnLst>
                                    <p:set>
                                      <p:cBhvr>
                                        <p:cTn id="90" dur="1" fill="hold">
                                          <p:stCondLst>
                                            <p:cond delay="0"/>
                                          </p:stCondLst>
                                        </p:cTn>
                                        <p:tgtEl>
                                          <p:spTgt spid="173"/>
                                        </p:tgtEl>
                                        <p:attrNameLst>
                                          <p:attrName>style.visibility</p:attrName>
                                        </p:attrNameLst>
                                      </p:cBhvr>
                                      <p:to>
                                        <p:strVal val="visible"/>
                                      </p:to>
                                    </p:set>
                                  </p:childTnLst>
                                </p:cTn>
                              </p:par>
                            </p:childTnLst>
                          </p:cTn>
                        </p:par>
                        <p:par>
                          <p:cTn id="91" fill="hold" nodeType="afterGroup">
                            <p:stCondLst>
                              <p:cond delay="1250"/>
                            </p:stCondLst>
                            <p:childTnLst>
                              <p:par>
                                <p:cTn id="92" presetID="1" presetClass="entr" presetSubtype="0" fill="hold" nodeType="afterEffect">
                                  <p:stCondLst>
                                    <p:cond delay="250"/>
                                  </p:stCondLst>
                                  <p:childTnLst>
                                    <p:set>
                                      <p:cBhvr>
                                        <p:cTn id="93" dur="1" fill="hold">
                                          <p:stCondLst>
                                            <p:cond delay="0"/>
                                          </p:stCondLst>
                                        </p:cTn>
                                        <p:tgtEl>
                                          <p:spTgt spid="203"/>
                                        </p:tgtEl>
                                        <p:attrNameLst>
                                          <p:attrName>style.visibility</p:attrName>
                                        </p:attrNameLst>
                                      </p:cBhvr>
                                      <p:to>
                                        <p:strVal val="visible"/>
                                      </p:to>
                                    </p:set>
                                  </p:childTnLst>
                                </p:cTn>
                              </p:par>
                            </p:childTnLst>
                          </p:cTn>
                        </p:par>
                        <p:par>
                          <p:cTn id="94" fill="hold" nodeType="afterGroup">
                            <p:stCondLst>
                              <p:cond delay="1500"/>
                            </p:stCondLst>
                            <p:childTnLst>
                              <p:par>
                                <p:cTn id="95" presetID="1" presetClass="entr" presetSubtype="0" fill="hold" nodeType="afterEffect">
                                  <p:stCondLst>
                                    <p:cond delay="250"/>
                                  </p:stCondLst>
                                  <p:childTnLst>
                                    <p:set>
                                      <p:cBhvr>
                                        <p:cTn id="96" dur="1" fill="hold">
                                          <p:stCondLst>
                                            <p:cond delay="0"/>
                                          </p:stCondLst>
                                        </p:cTn>
                                        <p:tgtEl>
                                          <p:spTgt spid="213"/>
                                        </p:tgtEl>
                                        <p:attrNameLst>
                                          <p:attrName>style.visibility</p:attrName>
                                        </p:attrNameLst>
                                      </p:cBhvr>
                                      <p:to>
                                        <p:strVal val="visible"/>
                                      </p:to>
                                    </p:set>
                                  </p:childTnLst>
                                </p:cTn>
                              </p:par>
                            </p:childTnLst>
                          </p:cTn>
                        </p:par>
                        <p:par>
                          <p:cTn id="97" fill="hold" nodeType="afterGroup">
                            <p:stCondLst>
                              <p:cond delay="1750"/>
                            </p:stCondLst>
                            <p:childTnLst>
                              <p:par>
                                <p:cTn id="98" presetID="1" presetClass="entr" presetSubtype="0" fill="hold" nodeType="afterEffect">
                                  <p:stCondLst>
                                    <p:cond delay="250"/>
                                  </p:stCondLst>
                                  <p:childTnLst>
                                    <p:set>
                                      <p:cBhvr>
                                        <p:cTn id="99" dur="1" fill="hold">
                                          <p:stCondLst>
                                            <p:cond delay="0"/>
                                          </p:stCondLst>
                                        </p:cTn>
                                        <p:tgtEl>
                                          <p:spTgt spid="223"/>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xit" presetSubtype="0" fill="hold" nodeType="clickEffect">
                                  <p:stCondLst>
                                    <p:cond delay="0"/>
                                  </p:stCondLst>
                                  <p:childTnLst>
                                    <p:animEffect transition="out" filter="fade">
                                      <p:cBhvr>
                                        <p:cTn id="103" dur="500"/>
                                        <p:tgtEl>
                                          <p:spTgt spid="25"/>
                                        </p:tgtEl>
                                      </p:cBhvr>
                                    </p:animEffect>
                                    <p:set>
                                      <p:cBhvr>
                                        <p:cTn id="104" dur="1" fill="hold">
                                          <p:stCondLst>
                                            <p:cond delay="499"/>
                                          </p:stCondLst>
                                        </p:cTn>
                                        <p:tgtEl>
                                          <p:spTgt spid="25"/>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23"/>
                                        </p:tgtEl>
                                      </p:cBhvr>
                                    </p:animEffect>
                                    <p:set>
                                      <p:cBhvr>
                                        <p:cTn id="107" dur="1" fill="hold">
                                          <p:stCondLst>
                                            <p:cond delay="499"/>
                                          </p:stCondLst>
                                        </p:cTn>
                                        <p:tgtEl>
                                          <p:spTgt spid="123"/>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33"/>
                                        </p:tgtEl>
                                      </p:cBhvr>
                                    </p:animEffect>
                                    <p:set>
                                      <p:cBhvr>
                                        <p:cTn id="110" dur="1" fill="hold">
                                          <p:stCondLst>
                                            <p:cond delay="499"/>
                                          </p:stCondLst>
                                        </p:cTn>
                                        <p:tgtEl>
                                          <p:spTgt spid="13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93"/>
                                        </p:tgtEl>
                                      </p:cBhvr>
                                    </p:animEffect>
                                    <p:set>
                                      <p:cBhvr>
                                        <p:cTn id="113" dur="1" fill="hold">
                                          <p:stCondLst>
                                            <p:cond delay="499"/>
                                          </p:stCondLst>
                                        </p:cTn>
                                        <p:tgtEl>
                                          <p:spTgt spid="193"/>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83"/>
                                        </p:tgtEl>
                                      </p:cBhvr>
                                    </p:animEffect>
                                    <p:set>
                                      <p:cBhvr>
                                        <p:cTn id="116" dur="1" fill="hold">
                                          <p:stCondLst>
                                            <p:cond delay="499"/>
                                          </p:stCondLst>
                                        </p:cTn>
                                        <p:tgtEl>
                                          <p:spTgt spid="183"/>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73"/>
                                        </p:tgtEl>
                                      </p:cBhvr>
                                    </p:animEffect>
                                    <p:set>
                                      <p:cBhvr>
                                        <p:cTn id="119" dur="1" fill="hold">
                                          <p:stCondLst>
                                            <p:cond delay="499"/>
                                          </p:stCondLst>
                                        </p:cTn>
                                        <p:tgtEl>
                                          <p:spTgt spid="17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03"/>
                                        </p:tgtEl>
                                      </p:cBhvr>
                                    </p:animEffect>
                                    <p:set>
                                      <p:cBhvr>
                                        <p:cTn id="122" dur="1" fill="hold">
                                          <p:stCondLst>
                                            <p:cond delay="499"/>
                                          </p:stCondLst>
                                        </p:cTn>
                                        <p:tgtEl>
                                          <p:spTgt spid="203"/>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13"/>
                                        </p:tgtEl>
                                      </p:cBhvr>
                                    </p:animEffect>
                                    <p:set>
                                      <p:cBhvr>
                                        <p:cTn id="125" dur="1" fill="hold">
                                          <p:stCondLst>
                                            <p:cond delay="499"/>
                                          </p:stCondLst>
                                        </p:cTn>
                                        <p:tgtEl>
                                          <p:spTgt spid="213"/>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223"/>
                                        </p:tgtEl>
                                      </p:cBhvr>
                                    </p:animEffect>
                                    <p:set>
                                      <p:cBhvr>
                                        <p:cTn id="128" dur="1" fill="hold">
                                          <p:stCondLst>
                                            <p:cond delay="499"/>
                                          </p:stCondLst>
                                        </p:cTn>
                                        <p:tgtEl>
                                          <p:spTgt spid="223"/>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2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8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0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8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6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62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74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69"/>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nodeType="clickEffect">
                                  <p:stCondLst>
                                    <p:cond delay="0"/>
                                  </p:stCondLst>
                                  <p:childTnLst>
                                    <p:set>
                                      <p:cBhvr>
                                        <p:cTn id="152" dur="1" fill="hold">
                                          <p:stCondLst>
                                            <p:cond delay="0"/>
                                          </p:stCondLst>
                                        </p:cTn>
                                        <p:tgtEl>
                                          <p:spTgt spid="258"/>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659"/>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780"/>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506"/>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38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264"/>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1627"/>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748"/>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8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56325" grpId="0"/>
      <p:bldP spid="21" grpId="0" animBg="1"/>
      <p:bldP spid="21"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609601" y="1981200"/>
            <a:ext cx="10911417" cy="3886200"/>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谢尔宾斯基三角形</a:t>
            </a:r>
            <a:r>
              <a:rPr lang="en-US" altLang="zh-CN" b="1" dirty="0">
                <a:solidFill>
                  <a:schemeClr val="bg2">
                    <a:lumMod val="50000"/>
                  </a:schemeClr>
                </a:solidFill>
                <a:latin typeface="微软雅黑" panose="020B0503020204020204" pitchFamily="34" charset="-122"/>
                <a:ea typeface="微软雅黑" panose="020B0503020204020204" pitchFamily="34" charset="-122"/>
              </a:rPr>
              <a:t> </a:t>
            </a:r>
            <a:r>
              <a:rPr lang="zh-CN" altLang="zh-CN" b="1" dirty="0">
                <a:solidFill>
                  <a:schemeClr val="bg2">
                    <a:lumMod val="50000"/>
                  </a:schemeClr>
                </a:solidFill>
                <a:latin typeface="微软雅黑" panose="020B0503020204020204" pitchFamily="34" charset="-122"/>
                <a:ea typeface="微软雅黑" panose="020B0503020204020204" pitchFamily="34" charset="-122"/>
              </a:rPr>
              <a:t>Sierpinski triangle</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5939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718" y="3141664"/>
            <a:ext cx="11118849"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9045858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定义几何元素</a:t>
            </a:r>
          </a:p>
        </p:txBody>
      </p:sp>
      <p:sp>
        <p:nvSpPr>
          <p:cNvPr id="332803" name="Rectangle 3"/>
          <p:cNvSpPr>
            <a:spLocks noGrp="1" noChangeArrowheads="1"/>
          </p:cNvSpPr>
          <p:nvPr>
            <p:ph type="body" idx="1"/>
          </p:nvPr>
        </p:nvSpPr>
        <p:spPr>
          <a:xfrm>
            <a:off x="695400" y="1700808"/>
            <a:ext cx="7416824" cy="4968552"/>
          </a:xfrm>
        </p:spPr>
        <p:txBody>
          <a:bodyPr>
            <a:normAutofit/>
          </a:bodyPr>
          <a:lstStyle/>
          <a:p>
            <a:pPr marL="717550" lvl="1" indent="-342900" hangingPunct="0">
              <a:lnSpc>
                <a:spcPct val="130000"/>
              </a:lnSpc>
              <a:spcBef>
                <a:spcPts val="6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几何</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数据</a:t>
            </a: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位置数据 </a:t>
            </a:r>
            <a:r>
              <a:rPr lang="en-US" altLang="zh-CN" sz="2000" b="1" dirty="0" smtClean="0">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000" b="1" dirty="0" err="1" smtClean="0">
                <a:solidFill>
                  <a:schemeClr val="bg2">
                    <a:lumMod val="50000"/>
                  </a:schemeClr>
                </a:solidFill>
                <a:latin typeface="Times New Roman" pitchFamily="18" charset="0"/>
                <a:cs typeface="Times New Roman" panose="02020603050405020304" pitchFamily="18" charset="0"/>
              </a:rPr>
              <a:t>x,y,z,w</a:t>
            </a:r>
            <a:r>
              <a:rPr lang="en-US" altLang="zh-CN" sz="2000" b="1" dirty="0">
                <a:solidFill>
                  <a:schemeClr val="bg2">
                    <a:lumMod val="50000"/>
                  </a:schemeClr>
                </a:solidFill>
                <a:latin typeface="Times New Roman" pitchFamily="18" charset="0"/>
                <a:cs typeface="Times New Roman" panose="02020603050405020304" pitchFamily="18" charset="0"/>
              </a:rPr>
              <a:t>)</a:t>
            </a:r>
            <a:endParaRPr lang="en-US" altLang="zh-CN" sz="2000" b="1" dirty="0" smtClean="0">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hangingPunct="0">
              <a:lnSpc>
                <a:spcPct val="100000"/>
              </a:lnSpc>
              <a:spcBef>
                <a:spcPts val="1200"/>
              </a:spcBef>
              <a:buFont typeface="Arial" panose="020B0604020202020204" pitchFamily="34" charset="0"/>
              <a:buChar char="•"/>
              <a:defRPr/>
            </a:pP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顶点法矢量</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N</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n</a:t>
            </a:r>
            <a:r>
              <a:rPr lang="en-US" altLang="zh-CN" sz="2000" b="1" baseline="-25000" dirty="0" err="1">
                <a:solidFill>
                  <a:schemeClr val="bg2">
                    <a:lumMod val="50000"/>
                  </a:schemeClr>
                </a:solidFill>
                <a:latin typeface="Times New Roman" pitchFamily="18" charset="0"/>
              </a:rPr>
              <a:t>x</a:t>
            </a:r>
            <a:r>
              <a:rPr lang="en-US" altLang="zh-CN" sz="2000" b="1" dirty="0" err="1">
                <a:solidFill>
                  <a:schemeClr val="bg2">
                    <a:lumMod val="50000"/>
                  </a:schemeClr>
                </a:solidFill>
                <a:latin typeface="Times New Roman" pitchFamily="18" charset="0"/>
              </a:rPr>
              <a:t>,n</a:t>
            </a:r>
            <a:r>
              <a:rPr lang="en-US" altLang="zh-CN" sz="2000" b="1" baseline="-25000" dirty="0" err="1">
                <a:solidFill>
                  <a:schemeClr val="bg2">
                    <a:lumMod val="50000"/>
                  </a:schemeClr>
                </a:solidFill>
                <a:latin typeface="Times New Roman" pitchFamily="18" charset="0"/>
              </a:rPr>
              <a:t>y</a:t>
            </a:r>
            <a:r>
              <a:rPr lang="en-US" altLang="zh-CN" sz="2000" b="1" dirty="0" err="1">
                <a:solidFill>
                  <a:schemeClr val="bg2">
                    <a:lumMod val="50000"/>
                  </a:schemeClr>
                </a:solidFill>
                <a:latin typeface="Times New Roman" pitchFamily="18" charset="0"/>
              </a:rPr>
              <a:t>,n</a:t>
            </a:r>
            <a:r>
              <a:rPr lang="en-US" altLang="zh-CN" sz="2000" baseline="-25000" dirty="0" err="1">
                <a:solidFill>
                  <a:schemeClr val="bg2">
                    <a:lumMod val="50000"/>
                  </a:schemeClr>
                </a:solidFill>
                <a:latin typeface="Times New Roman" pitchFamily="18" charset="0"/>
              </a:rPr>
              <a:t>z</a:t>
            </a:r>
            <a:r>
              <a:rPr lang="en-US" altLang="zh-CN" sz="2000" b="1" dirty="0" smtClean="0">
                <a:solidFill>
                  <a:schemeClr val="bg2">
                    <a:lumMod val="50000"/>
                  </a:schemeClr>
                </a:solidFill>
                <a:latin typeface="Times New Roman" pitchFamily="18" charset="0"/>
              </a:rPr>
              <a:t>)</a:t>
            </a: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顶点切</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矢量</a:t>
            </a:r>
            <a:r>
              <a:rPr lang="en-US" altLang="zh-CN" sz="2000" b="1" dirty="0" smtClean="0">
                <a:solidFill>
                  <a:schemeClr val="accent6">
                    <a:lumMod val="50000"/>
                  </a:schemeClr>
                </a:solidFill>
                <a:latin typeface="微软雅黑" panose="020B0503020204020204" pitchFamily="34" charset="-122"/>
                <a:ea typeface="微软雅黑" panose="020B0503020204020204" pitchFamily="34" charset="-122"/>
              </a:rPr>
              <a:t>T</a:t>
            </a: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顶点</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UV</a:t>
            </a:r>
          </a:p>
          <a:p>
            <a:pPr marL="1260475" lvl="3" indent="-342900" hangingPunct="0">
              <a:lnSpc>
                <a:spcPct val="100000"/>
              </a:lnSpc>
              <a:spcBef>
                <a:spcPts val="1200"/>
              </a:spcBef>
              <a:buFont typeface="Arial" panose="020B0604020202020204" pitchFamily="34" charset="0"/>
              <a:buChar char="•"/>
              <a:defRPr/>
            </a:pPr>
            <a:r>
              <a:rPr lang="zh-CN" altLang="en-US" sz="2000" b="1" dirty="0" smtClean="0">
                <a:solidFill>
                  <a:schemeClr val="bg2">
                    <a:lumMod val="50000"/>
                  </a:schemeClr>
                </a:solidFill>
                <a:latin typeface="Times New Roman" pitchFamily="18" charset="0"/>
                <a:ea typeface="微软雅黑" panose="020B0503020204020204" pitchFamily="34" charset="-122"/>
              </a:rPr>
              <a:t>体素参数</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3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拓扑</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关系</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边连接关系</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索引</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面组成，顺序边索引</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体组成</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528048" y="1700808"/>
            <a:ext cx="4824536" cy="3234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717550" lvl="1" indent="-342900" defTabSz="914216">
              <a:lnSpc>
                <a:spcPct val="130000"/>
              </a:lnSpc>
              <a:spcBef>
                <a:spcPts val="600"/>
              </a:spcBef>
              <a:buFont typeface="Wingdings" panose="05000000000000000000" pitchFamily="2" charset="2"/>
              <a:buChar char="Ø"/>
              <a:defRPr/>
            </a:pPr>
            <a:r>
              <a:rPr lang="zh-CN" altLang="en-US" sz="24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非几何</a:t>
            </a:r>
            <a:r>
              <a:rPr lang="zh-CN" altLang="en-US" sz="2400" b="1" dirty="0" smtClean="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数据</a:t>
            </a:r>
            <a:endPar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marL="1260475" lvl="3" indent="-342900">
              <a:spcBef>
                <a:spcPts val="1200"/>
              </a:spcBef>
              <a:buFont typeface="Arial" panose="020B0604020202020204" pitchFamily="34" charset="0"/>
              <a:buChar char="•"/>
              <a:defRPr/>
            </a:pP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着色  </a:t>
            </a:r>
            <a:r>
              <a:rPr lang="en-US" altLang="zh-CN" sz="2000" b="1" dirty="0">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b="1" dirty="0">
                <a:solidFill>
                  <a:schemeClr val="bg2">
                    <a:lumMod val="50000"/>
                  </a:schemeClr>
                </a:solidFill>
                <a:latin typeface="Times New Roman" pitchFamily="18" charset="0"/>
              </a:rPr>
              <a:t>(R,G,B,A</a:t>
            </a:r>
            <a:r>
              <a:rPr lang="en-US" altLang="zh-CN" sz="2000" b="1" dirty="0" smtClean="0">
                <a:solidFill>
                  <a:schemeClr val="bg2">
                    <a:lumMod val="50000"/>
                  </a:schemeClr>
                </a:solidFill>
                <a:latin typeface="Times New Roman" pitchFamily="18" charset="0"/>
              </a:rPr>
              <a:t>)</a:t>
            </a:r>
          </a:p>
          <a:p>
            <a:pPr marL="1260475" lvl="3" indent="-342900">
              <a:spcBef>
                <a:spcPts val="1200"/>
              </a:spcBef>
              <a:buFont typeface="Arial" panose="020B0604020202020204" pitchFamily="34" charset="0"/>
              <a:buChar char="•"/>
              <a:defRPr/>
            </a:pP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材质</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参数</a:t>
            </a:r>
            <a:endParaRPr lang="en-US" altLang="zh-CN" sz="20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a:spcBef>
                <a:spcPts val="1200"/>
              </a:spcBef>
              <a:buFont typeface="Arial" panose="020B0604020202020204" pitchFamily="34" charset="0"/>
              <a:buChar char="•"/>
              <a:defRPr/>
            </a:pP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纹理坐</a:t>
            </a:r>
            <a:r>
              <a:rPr lang="zh-CN" altLang="en-US" sz="2000" b="1" dirty="0">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标</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000" b="1" dirty="0" smtClean="0">
                <a:solidFill>
                  <a:schemeClr val="accent6">
                    <a:lumMod val="50000"/>
                  </a:schemeClr>
                </a:solidFill>
                <a:latin typeface="微软雅黑" panose="020B0503020204020204" pitchFamily="34" charset="-122"/>
                <a:ea typeface="微软雅黑" panose="020B0503020204020204" pitchFamily="34" charset="-122"/>
              </a:rPr>
              <a:t>M</a:t>
            </a:r>
            <a:r>
              <a:rPr lang="en-US" altLang="zh-CN" sz="2000" b="1" dirty="0" smtClean="0">
                <a:solidFill>
                  <a:schemeClr val="bg2">
                    <a:lumMod val="50000"/>
                  </a:schemeClr>
                </a:solidFill>
                <a:latin typeface="Times New Roman" pitchFamily="18" charset="0"/>
              </a:rPr>
              <a:t>(</a:t>
            </a:r>
            <a:r>
              <a:rPr lang="en-US" altLang="zh-CN" sz="2000" b="1" dirty="0" err="1" smtClean="0">
                <a:solidFill>
                  <a:schemeClr val="bg2">
                    <a:lumMod val="50000"/>
                  </a:schemeClr>
                </a:solidFill>
                <a:latin typeface="Times New Roman" pitchFamily="18" charset="0"/>
              </a:rPr>
              <a:t>s,t,r,q</a:t>
            </a:r>
            <a:r>
              <a:rPr lang="en-US" altLang="zh-CN" sz="2000" b="1" dirty="0">
                <a:solidFill>
                  <a:schemeClr val="bg2">
                    <a:lumMod val="50000"/>
                  </a:schemeClr>
                </a:solidFill>
                <a:latin typeface="Times New Roman" pitchFamily="18" charset="0"/>
              </a:rPr>
              <a:t>)</a:t>
            </a:r>
          </a:p>
          <a:p>
            <a:pPr marL="1260475" lvl="3" indent="-342900">
              <a:spcBef>
                <a:spcPts val="1200"/>
              </a:spcBef>
              <a:buFont typeface="Arial" panose="020B0604020202020204" pitchFamily="34" charset="0"/>
              <a:buChar char="•"/>
              <a:defRPr/>
            </a:pPr>
            <a:endParaRPr lang="en-US" altLang="zh-CN" sz="2000" b="1" dirty="0" smtClean="0">
              <a:solidFill>
                <a:schemeClr val="bg2">
                  <a:lumMod val="50000"/>
                </a:schemeClr>
              </a:solidFill>
              <a:latin typeface="Times New Roman" pitchFamily="18" charset="0"/>
            </a:endParaRPr>
          </a:p>
          <a:p>
            <a:pPr marL="1260475" lvl="3" indent="-342900">
              <a:spcBef>
                <a:spcPts val="1200"/>
              </a:spcBef>
              <a:buFont typeface="Arial" panose="020B0604020202020204" pitchFamily="34" charset="0"/>
              <a:buChar char="•"/>
              <a:defRPr/>
            </a:pP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33349210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2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2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2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28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28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28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28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280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280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uiExpand="1" build="p"/>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sz="half" idx="1"/>
          </p:nvPr>
        </p:nvSpPr>
        <p:spPr>
          <a:xfrm>
            <a:off x="609601" y="1981200"/>
            <a:ext cx="10911417" cy="3886200"/>
          </a:xfrm>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谢尔宾斯基</a:t>
            </a:r>
            <a:r>
              <a:rPr lang="zh-CN" altLang="en-US" b="1" dirty="0">
                <a:solidFill>
                  <a:schemeClr val="bg2">
                    <a:lumMod val="50000"/>
                  </a:schemeClr>
                </a:solidFill>
                <a:latin typeface="微软雅黑" panose="020B0503020204020204" pitchFamily="34" charset="-122"/>
                <a:ea typeface="微软雅黑" panose="020B0503020204020204" pitchFamily="34" charset="-122"/>
              </a:rPr>
              <a:t>金字塔</a:t>
            </a:r>
            <a:r>
              <a:rPr lang="en-US" altLang="zh-CN" b="1" dirty="0">
                <a:solidFill>
                  <a:schemeClr val="bg2">
                    <a:lumMod val="50000"/>
                  </a:schemeClr>
                </a:solidFill>
                <a:latin typeface="微软雅黑" panose="020B0503020204020204" pitchFamily="34" charset="-122"/>
                <a:ea typeface="微软雅黑" panose="020B0503020204020204" pitchFamily="34" charset="-122"/>
              </a:rPr>
              <a:t> </a:t>
            </a:r>
            <a:r>
              <a:rPr lang="zh-CN" altLang="zh-CN" b="1" dirty="0">
                <a:solidFill>
                  <a:schemeClr val="bg2">
                    <a:lumMod val="50000"/>
                  </a:schemeClr>
                </a:solidFill>
                <a:latin typeface="微软雅黑" panose="020B0503020204020204" pitchFamily="34" charset="-122"/>
                <a:ea typeface="微软雅黑" panose="020B0503020204020204" pitchFamily="34" charset="-122"/>
              </a:rPr>
              <a:t>Sierpinski </a:t>
            </a:r>
            <a:r>
              <a:rPr lang="en-US" altLang="zh-CN" b="1" dirty="0">
                <a:solidFill>
                  <a:schemeClr val="bg2">
                    <a:lumMod val="50000"/>
                  </a:schemeClr>
                </a:solidFill>
                <a:latin typeface="微软雅黑" panose="020B0503020204020204" pitchFamily="34" charset="-122"/>
                <a:ea typeface="微软雅黑" panose="020B0503020204020204" pitchFamily="34" charset="-122"/>
              </a:rPr>
              <a:t> pyramid</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6042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7684" y="2781300"/>
            <a:ext cx="7194549"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72558142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每点上都具有无限的细节</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整体和局部特征之间具有自相似性</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描述和解释自然景物以及各种数学和物理系统的可视化</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分形生成过程，使用过程建模</a:t>
            </a:r>
          </a:p>
          <a:p>
            <a:pPr marL="904875" lvl="1" indent="-395288" eaLnBrk="1" hangingPunct="1"/>
            <a:endParaRPr lang="en-US" altLang="zh-CN" dirty="0" smtClean="0">
              <a:solidFill>
                <a:schemeClr val="bg2">
                  <a:lumMod val="50000"/>
                </a:schemeClr>
              </a:solidFill>
              <a:latin typeface="微软雅黑" panose="020B0503020204020204" pitchFamily="34" charset="-122"/>
              <a:ea typeface="微软雅黑" panose="020B0503020204020204" pitchFamily="34" charset="-122"/>
            </a:endParaRPr>
          </a:p>
          <a:p>
            <a:pPr marL="904875" lvl="1" indent="-395288" eaLnBrk="1" hangingPunct="1"/>
            <a:r>
              <a:rPr lang="en-US" altLang="zh-CN" dirty="0">
                <a:solidFill>
                  <a:schemeClr val="bg2">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初始点</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0</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i="1" dirty="0" smtClean="0">
                <a:solidFill>
                  <a:schemeClr val="bg2">
                    <a:lumMod val="50000"/>
                  </a:schemeClr>
                </a:solidFill>
                <a:latin typeface="微软雅黑" panose="020B0503020204020204" pitchFamily="34" charset="-122"/>
                <a:ea typeface="微软雅黑" panose="020B0503020204020204" pitchFamily="34" charset="-122"/>
              </a:rPr>
              <a:t>x</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0</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i="1" dirty="0" smtClean="0">
                <a:solidFill>
                  <a:schemeClr val="bg2">
                    <a:lumMod val="50000"/>
                  </a:schemeClr>
                </a:solidFill>
                <a:latin typeface="微软雅黑" panose="020B0503020204020204" pitchFamily="34" charset="-122"/>
                <a:ea typeface="微软雅黑" panose="020B0503020204020204" pitchFamily="34" charset="-122"/>
              </a:rPr>
              <a:t>y</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0</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i="1" dirty="0" smtClean="0">
                <a:solidFill>
                  <a:schemeClr val="bg2">
                    <a:lumMod val="50000"/>
                  </a:schemeClr>
                </a:solidFill>
                <a:latin typeface="微软雅黑" panose="020B0503020204020204" pitchFamily="34" charset="-122"/>
                <a:ea typeface="微软雅黑" panose="020B0503020204020204" pitchFamily="34" charset="-122"/>
              </a:rPr>
              <a:t>z</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0</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，重复变换函数</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F</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的计算，生成后继层</a:t>
            </a:r>
          </a:p>
          <a:p>
            <a:pPr marL="1304925" lvl="2" indent="-395288" eaLnBrk="1" hangingPunct="1">
              <a:buFont typeface="Wingdings" pitchFamily="2" charset="2"/>
              <a:buNone/>
            </a:pPr>
            <a:r>
              <a:rPr lang="zh-CN" altLang="en-US" b="0"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1</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F(</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0</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 </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2</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F(</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1</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 </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3</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F(</a:t>
            </a:r>
            <a:r>
              <a:rPr lang="en-US" altLang="zh-CN" b="0" dirty="0" smtClean="0">
                <a:solidFill>
                  <a:schemeClr val="bg2">
                    <a:lumMod val="50000"/>
                  </a:schemeClr>
                </a:solidFill>
                <a:latin typeface="微软雅黑" panose="020B0503020204020204" pitchFamily="34" charset="-122"/>
                <a:ea typeface="微软雅黑" panose="020B0503020204020204" pitchFamily="34" charset="-122"/>
              </a:rPr>
              <a:t>P</a:t>
            </a:r>
            <a:r>
              <a:rPr lang="en-US" altLang="zh-CN" baseline="-25000" dirty="0" smtClean="0">
                <a:solidFill>
                  <a:schemeClr val="bg2">
                    <a:lumMod val="50000"/>
                  </a:schemeClr>
                </a:solidFill>
                <a:latin typeface="微软雅黑" panose="020B0503020204020204" pitchFamily="34" charset="-122"/>
                <a:ea typeface="微软雅黑" panose="020B0503020204020204" pitchFamily="34" charset="-122"/>
              </a:rPr>
              <a:t>2</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 , …</a:t>
            </a:r>
          </a:p>
        </p:txBody>
      </p:sp>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1136134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3283">
                                            <p:bg/>
                                          </p:spTgt>
                                        </p:tgtEl>
                                        <p:attrNameLst>
                                          <p:attrName>style.visibility</p:attrName>
                                        </p:attrNameLst>
                                      </p:cBhvr>
                                      <p:to>
                                        <p:strVal val="visible"/>
                                      </p:to>
                                    </p:set>
                                    <p:animEffect transition="in" filter="wipe(up)">
                                      <p:cBhvr>
                                        <p:cTn id="7" dur="500"/>
                                        <p:tgtEl>
                                          <p:spTgt spid="35328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3283">
                                            <p:txEl>
                                              <p:pRg st="0" end="0"/>
                                            </p:txEl>
                                          </p:spTgt>
                                        </p:tgtEl>
                                        <p:attrNameLst>
                                          <p:attrName>style.visibility</p:attrName>
                                        </p:attrNameLst>
                                      </p:cBhvr>
                                      <p:to>
                                        <p:strVal val="visible"/>
                                      </p:to>
                                    </p:set>
                                    <p:animEffect transition="in" filter="wipe(up)">
                                      <p:cBhvr>
                                        <p:cTn id="10" dur="500"/>
                                        <p:tgtEl>
                                          <p:spTgt spid="35328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53283">
                                            <p:txEl>
                                              <p:pRg st="1" end="1"/>
                                            </p:txEl>
                                          </p:spTgt>
                                        </p:tgtEl>
                                        <p:attrNameLst>
                                          <p:attrName>style.visibility</p:attrName>
                                        </p:attrNameLst>
                                      </p:cBhvr>
                                      <p:to>
                                        <p:strVal val="visible"/>
                                      </p:to>
                                    </p:set>
                                    <p:animEffect transition="in" filter="wipe(up)">
                                      <p:cBhvr>
                                        <p:cTn id="13" dur="500"/>
                                        <p:tgtEl>
                                          <p:spTgt spid="35328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3283">
                                            <p:txEl>
                                              <p:pRg st="2" end="2"/>
                                            </p:txEl>
                                          </p:spTgt>
                                        </p:tgtEl>
                                        <p:attrNameLst>
                                          <p:attrName>style.visibility</p:attrName>
                                        </p:attrNameLst>
                                      </p:cBhvr>
                                      <p:to>
                                        <p:strVal val="visible"/>
                                      </p:to>
                                    </p:set>
                                    <p:animEffect transition="in" filter="wipe(up)">
                                      <p:cBhvr>
                                        <p:cTn id="16" dur="500"/>
                                        <p:tgtEl>
                                          <p:spTgt spid="35328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3283">
                                            <p:txEl>
                                              <p:pRg st="3" end="3"/>
                                            </p:txEl>
                                          </p:spTgt>
                                        </p:tgtEl>
                                        <p:attrNameLst>
                                          <p:attrName>style.visibility</p:attrName>
                                        </p:attrNameLst>
                                      </p:cBhvr>
                                      <p:to>
                                        <p:strVal val="visible"/>
                                      </p:to>
                                    </p:set>
                                    <p:animEffect transition="in" filter="wipe(up)">
                                      <p:cBhvr>
                                        <p:cTn id="19" dur="500"/>
                                        <p:tgtEl>
                                          <p:spTgt spid="35328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53283">
                                            <p:txEl>
                                              <p:pRg st="5" end="5"/>
                                            </p:txEl>
                                          </p:spTgt>
                                        </p:tgtEl>
                                        <p:attrNameLst>
                                          <p:attrName>style.visibility</p:attrName>
                                        </p:attrNameLst>
                                      </p:cBhvr>
                                      <p:to>
                                        <p:strVal val="visible"/>
                                      </p:to>
                                    </p:set>
                                    <p:animEffect transition="in" filter="wipe(up)">
                                      <p:cBhvr>
                                        <p:cTn id="22" dur="500"/>
                                        <p:tgtEl>
                                          <p:spTgt spid="353283">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53283">
                                            <p:txEl>
                                              <p:pRg st="6" end="6"/>
                                            </p:txEl>
                                          </p:spTgt>
                                        </p:tgtEl>
                                        <p:attrNameLst>
                                          <p:attrName>style.visibility</p:attrName>
                                        </p:attrNameLst>
                                      </p:cBhvr>
                                      <p:to>
                                        <p:strVal val="visible"/>
                                      </p:to>
                                    </p:set>
                                    <p:animEffect transition="in" filter="wipe(up)">
                                      <p:cBhvr>
                                        <p:cTn id="25" dur="500"/>
                                        <p:tgtEl>
                                          <p:spTgt spid="353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4417" y="1808163"/>
            <a:ext cx="11089216" cy="38862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分形的分类</a:t>
            </a: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自相似分形：组成部分是整个物体的收缩形式</a:t>
            </a: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自仿射分形：组成部分由不同坐标上的不同缩放参数</a:t>
            </a:r>
            <a:r>
              <a:rPr lang="en-US" altLang="zh-CN" sz="2200" b="1"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sx,sy,sz</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形成</a:t>
            </a: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不变分形集：由非线形变换形成，如平方分形</a:t>
            </a: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自逆分形：由自逆过程形成</a:t>
            </a:r>
          </a:p>
          <a:p>
            <a:pPr marL="908050" lvl="1" indent="-436563" eaLnBrk="1" hangingPunct="1">
              <a:defRPr/>
            </a:pPr>
            <a:endParaRPr lang="en-US" altLang="zh-CN" sz="2400" dirty="0" smtClean="0"/>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69328396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a:xfrm>
            <a:off x="609600" y="1844675"/>
            <a:ext cx="10972800" cy="3886200"/>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L</a:t>
            </a:r>
            <a:r>
              <a:rPr lang="zh-CN" altLang="en-US" b="1" dirty="0">
                <a:solidFill>
                  <a:schemeClr val="bg2">
                    <a:lumMod val="50000"/>
                  </a:schemeClr>
                </a:solidFill>
                <a:latin typeface="微软雅黑" panose="020B0503020204020204" pitchFamily="34" charset="-122"/>
                <a:ea typeface="微软雅黑" panose="020B0503020204020204" pitchFamily="34" charset="-122"/>
              </a:rPr>
              <a:t>系统</a:t>
            </a:r>
          </a:p>
        </p:txBody>
      </p:sp>
      <p:pic>
        <p:nvPicPr>
          <p:cNvPr id="63491" name="Picture 4" descr="PLATE1A"/>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247652" y="2600325"/>
            <a:ext cx="432223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5" descr="PLATE1C"/>
          <p:cNvPicPr>
            <a:picLocks noChangeAspect="1" noChangeArrowheads="1"/>
          </p:cNvPicPr>
          <p:nvPr/>
        </p:nvPicPr>
        <p:blipFill>
          <a:blip r:embed="rId3">
            <a:lum bright="18000" contrast="18000"/>
            <a:extLst>
              <a:ext uri="{28A0092B-C50C-407E-A947-70E740481C1C}">
                <a14:useLocalDpi xmlns:a14="http://schemas.microsoft.com/office/drawing/2010/main" val="0"/>
              </a:ext>
            </a:extLst>
          </a:blip>
          <a:srcRect/>
          <a:stretch>
            <a:fillRect/>
          </a:stretch>
        </p:blipFill>
        <p:spPr bwMode="auto">
          <a:xfrm>
            <a:off x="4703234" y="2600326"/>
            <a:ext cx="287231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6" descr="PLATE3D"/>
          <p:cNvPicPr>
            <a:picLocks noChangeAspect="1" noChangeArrowheads="1"/>
          </p:cNvPicPr>
          <p:nvPr/>
        </p:nvPicPr>
        <p:blipFill>
          <a:blip r:embed="rId4">
            <a:lum bright="18000" contrast="12000"/>
            <a:extLst>
              <a:ext uri="{28A0092B-C50C-407E-A947-70E740481C1C}">
                <a14:useLocalDpi xmlns:a14="http://schemas.microsoft.com/office/drawing/2010/main" val="0"/>
              </a:ext>
            </a:extLst>
          </a:blip>
          <a:srcRect/>
          <a:stretch>
            <a:fillRect/>
          </a:stretch>
        </p:blipFill>
        <p:spPr bwMode="auto">
          <a:xfrm>
            <a:off x="7700433" y="2600325"/>
            <a:ext cx="4176184"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7"/>
          <p:cNvSpPr txBox="1">
            <a:spLocks noChangeArrowheads="1"/>
          </p:cNvSpPr>
          <p:nvPr/>
        </p:nvSpPr>
        <p:spPr bwMode="auto">
          <a:xfrm>
            <a:off x="2015068" y="5589588"/>
            <a:ext cx="82084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rPr>
              <a:t>Jason Weber &amp; Joseph Penn, SIGGRAPH</a:t>
            </a:r>
            <a:r>
              <a:rPr lang="en-US" altLang="zh-CN">
                <a:solidFill>
                  <a:schemeClr val="bg2">
                    <a:lumMod val="50000"/>
                  </a:schemeClr>
                </a:solidFill>
                <a:latin typeface="Arial" charset="0"/>
              </a:rPr>
              <a:t>‘</a:t>
            </a:r>
            <a:r>
              <a:rPr lang="en-US" altLang="zh-CN">
                <a:solidFill>
                  <a:schemeClr val="bg2">
                    <a:lumMod val="50000"/>
                  </a:schemeClr>
                </a:solidFill>
              </a:rPr>
              <a:t>1995</a:t>
            </a:r>
          </a:p>
        </p:txBody>
      </p:sp>
      <p:sp>
        <p:nvSpPr>
          <p:cNvPr id="9"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54171717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590801" y="6273801"/>
            <a:ext cx="82084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rPr>
              <a:t>Yanyun Chen, SIGGRAPH</a:t>
            </a:r>
            <a:r>
              <a:rPr lang="en-US" altLang="zh-CN">
                <a:solidFill>
                  <a:schemeClr val="bg2">
                    <a:lumMod val="50000"/>
                  </a:schemeClr>
                </a:solidFill>
                <a:latin typeface="Arial" charset="0"/>
              </a:rPr>
              <a:t>‘</a:t>
            </a:r>
            <a:r>
              <a:rPr lang="en-US" altLang="zh-CN">
                <a:solidFill>
                  <a:schemeClr val="bg2">
                    <a:lumMod val="50000"/>
                  </a:schemeClr>
                </a:solidFill>
              </a:rPr>
              <a:t>2002</a:t>
            </a:r>
          </a:p>
        </p:txBody>
      </p:sp>
      <p:pic>
        <p:nvPicPr>
          <p:cNvPr id="64515" name="Picture 5" descr="2002Chen-羽毛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34" y="2457451"/>
            <a:ext cx="43307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6" descr="2002Chen-羽毛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776634" y="1808163"/>
            <a:ext cx="4178300" cy="3105150"/>
          </a:xfrm>
        </p:spPr>
      </p:pic>
      <p:pic>
        <p:nvPicPr>
          <p:cNvPr id="64517" name="Picture 7" descr="2002Chen-羽毛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917" y="3789364"/>
            <a:ext cx="46482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ctangle 3"/>
          <p:cNvSpPr>
            <a:spLocks noGrp="1" noChangeArrowheads="1"/>
          </p:cNvSpPr>
          <p:nvPr>
            <p:ph type="body" idx="1"/>
          </p:nvPr>
        </p:nvSpPr>
        <p:spPr>
          <a:xfrm>
            <a:off x="609600" y="1628800"/>
            <a:ext cx="10972800" cy="3886200"/>
          </a:xfrm>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L</a:t>
            </a:r>
            <a:r>
              <a:rPr lang="zh-CN" altLang="en-US" b="1" dirty="0">
                <a:solidFill>
                  <a:schemeClr val="bg2">
                    <a:lumMod val="50000"/>
                  </a:schemeClr>
                </a:solidFill>
                <a:latin typeface="微软雅黑" panose="020B0503020204020204" pitchFamily="34" charset="-122"/>
                <a:ea typeface="微软雅黑" panose="020B0503020204020204" pitchFamily="34" charset="-122"/>
              </a:rPr>
              <a:t>系统</a:t>
            </a:r>
          </a:p>
        </p:txBody>
      </p:sp>
      <p:sp>
        <p:nvSpPr>
          <p:cNvPr id="8"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hangingPunct="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2.9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分形几何模型表示法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36549194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67408" y="1949971"/>
            <a:ext cx="10668000" cy="4519613"/>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Particle system</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特殊的自然形态很难用曲面表示</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自然景物或展示“流体”性质的物体</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头发、火焰、烟雾、云、泡沫、人群、动物群、瀑布、能量爆发</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随时间变化的物体</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流动、翻腾</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飞溅、膨胀</a:t>
            </a:r>
          </a:p>
        </p:txBody>
      </p:sp>
      <p:pic>
        <p:nvPicPr>
          <p:cNvPr id="4" name="图片 3" descr="粒子系统-火山岩浆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780928"/>
            <a:ext cx="7560840" cy="377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3486073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left)">
                                      <p:cBhvr>
                                        <p:cTn id="7" dur="500"/>
                                        <p:tgtEl>
                                          <p:spTgt spid="36147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1475">
                                            <p:txEl>
                                              <p:pRg st="1" end="1"/>
                                            </p:txEl>
                                          </p:spTgt>
                                        </p:tgtEl>
                                        <p:attrNameLst>
                                          <p:attrName>style.visibility</p:attrName>
                                        </p:attrNameLst>
                                      </p:cBhvr>
                                      <p:to>
                                        <p:strVal val="visible"/>
                                      </p:to>
                                    </p:set>
                                    <p:animEffect transition="in" filter="wipe(up)">
                                      <p:cBhvr>
                                        <p:cTn id="10" dur="500"/>
                                        <p:tgtEl>
                                          <p:spTgt spid="36147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22" presetClass="entr" presetSubtype="1" fill="hold" grpId="0" nodeType="withEffect">
                                  <p:stCondLst>
                                    <p:cond delay="0"/>
                                  </p:stCondLst>
                                  <p:childTnLst>
                                    <p:set>
                                      <p:cBhvr>
                                        <p:cTn id="22" dur="1" fill="hold">
                                          <p:stCondLst>
                                            <p:cond delay="0"/>
                                          </p:stCondLst>
                                        </p:cTn>
                                        <p:tgtEl>
                                          <p:spTgt spid="361475">
                                            <p:txEl>
                                              <p:pRg st="2" end="2"/>
                                            </p:txEl>
                                          </p:spTgt>
                                        </p:tgtEl>
                                        <p:attrNameLst>
                                          <p:attrName>style.visibility</p:attrName>
                                        </p:attrNameLst>
                                      </p:cBhvr>
                                      <p:to>
                                        <p:strVal val="visible"/>
                                      </p:to>
                                    </p:set>
                                    <p:animEffect transition="in" filter="wipe(up)">
                                      <p:cBhvr>
                                        <p:cTn id="23" dur="500"/>
                                        <p:tgtEl>
                                          <p:spTgt spid="361475">
                                            <p:txEl>
                                              <p:pRg st="2" end="2"/>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61475">
                                            <p:txEl>
                                              <p:pRg st="3" end="3"/>
                                            </p:txEl>
                                          </p:spTgt>
                                        </p:tgtEl>
                                        <p:attrNameLst>
                                          <p:attrName>style.visibility</p:attrName>
                                        </p:attrNameLst>
                                      </p:cBhvr>
                                      <p:to>
                                        <p:strVal val="visible"/>
                                      </p:to>
                                    </p:set>
                                    <p:animEffect transition="in" filter="wipe(up)">
                                      <p:cBhvr>
                                        <p:cTn id="26" dur="500"/>
                                        <p:tgtEl>
                                          <p:spTgt spid="361475">
                                            <p:txEl>
                                              <p:pRg st="3" end="3"/>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61475">
                                            <p:txEl>
                                              <p:pRg st="4" end="4"/>
                                            </p:txEl>
                                          </p:spTgt>
                                        </p:tgtEl>
                                        <p:attrNameLst>
                                          <p:attrName>style.visibility</p:attrName>
                                        </p:attrNameLst>
                                      </p:cBhvr>
                                      <p:to>
                                        <p:strVal val="visible"/>
                                      </p:to>
                                    </p:set>
                                    <p:animEffect transition="in" filter="wipe(up)">
                                      <p:cBhvr>
                                        <p:cTn id="29" dur="500"/>
                                        <p:tgtEl>
                                          <p:spTgt spid="361475">
                                            <p:txEl>
                                              <p:pRg st="4" end="4"/>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61475">
                                            <p:txEl>
                                              <p:pRg st="5" end="5"/>
                                            </p:txEl>
                                          </p:spTgt>
                                        </p:tgtEl>
                                        <p:attrNameLst>
                                          <p:attrName>style.visibility</p:attrName>
                                        </p:attrNameLst>
                                      </p:cBhvr>
                                      <p:to>
                                        <p:strVal val="visible"/>
                                      </p:to>
                                    </p:set>
                                    <p:animEffect transition="in" filter="wipe(up)">
                                      <p:cBhvr>
                                        <p:cTn id="32" dur="500"/>
                                        <p:tgtEl>
                                          <p:spTgt spid="361475">
                                            <p:txEl>
                                              <p:pRg st="5" end="5"/>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61475">
                                            <p:txEl>
                                              <p:pRg st="6" end="6"/>
                                            </p:txEl>
                                          </p:spTgt>
                                        </p:tgtEl>
                                        <p:attrNameLst>
                                          <p:attrName>style.visibility</p:attrName>
                                        </p:attrNameLst>
                                      </p:cBhvr>
                                      <p:to>
                                        <p:strVal val="visible"/>
                                      </p:to>
                                    </p:set>
                                    <p:animEffect transition="in" filter="wipe(up)">
                                      <p:cBhvr>
                                        <p:cTn id="35"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755651" y="1772816"/>
            <a:ext cx="10668000" cy="4519613"/>
          </a:xfrm>
        </p:spPr>
        <p:txBody>
          <a:bodyPr>
            <a:normAutofit/>
          </a:bodyPr>
          <a:lstStyle/>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特殊的自然形态很难用曲面表示</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22" y="2493984"/>
            <a:ext cx="5424900" cy="353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72" y="2474934"/>
            <a:ext cx="5663952" cy="353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525960" y="6035679"/>
            <a:ext cx="5810251"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sz="1400" dirty="0">
                <a:solidFill>
                  <a:schemeClr val="bg2">
                    <a:lumMod val="50000"/>
                  </a:schemeClr>
                </a:solidFill>
              </a:rPr>
              <a:t>A particle system created with 3dengfx, </a:t>
            </a:r>
          </a:p>
          <a:p>
            <a:pPr eaLnBrk="1" hangingPunct="1"/>
            <a:r>
              <a:rPr lang="en-US" altLang="zh-CN" sz="1400" dirty="0">
                <a:solidFill>
                  <a:schemeClr val="bg2">
                    <a:lumMod val="50000"/>
                  </a:schemeClr>
                </a:solidFill>
              </a:rPr>
              <a:t>from </a:t>
            </a:r>
            <a:r>
              <a:rPr lang="en-US" altLang="zh-CN" sz="1400" dirty="0" err="1">
                <a:solidFill>
                  <a:schemeClr val="bg2">
                    <a:lumMod val="50000"/>
                  </a:schemeClr>
                </a:solidFill>
              </a:rPr>
              <a:t>wikipedia</a:t>
            </a:r>
            <a:r>
              <a:rPr lang="en-US" altLang="zh-CN" sz="1400" dirty="0">
                <a:solidFill>
                  <a:schemeClr val="bg2">
                    <a:lumMod val="50000"/>
                  </a:schemeClr>
                </a:solidFill>
              </a:rPr>
              <a:t>.	</a:t>
            </a:r>
            <a:endParaRPr lang="zh-CN" altLang="en-US" sz="1400" dirty="0">
              <a:solidFill>
                <a:schemeClr val="bg2">
                  <a:lumMod val="50000"/>
                </a:schemeClr>
              </a:solidFill>
            </a:endParaRPr>
          </a:p>
        </p:txBody>
      </p:sp>
      <p:sp>
        <p:nvSpPr>
          <p:cNvPr id="3" name="TextBox 2"/>
          <p:cNvSpPr txBox="1">
            <a:spLocks noChangeArrowheads="1"/>
          </p:cNvSpPr>
          <p:nvPr/>
        </p:nvSpPr>
        <p:spPr bwMode="auto">
          <a:xfrm>
            <a:off x="6531446" y="6191252"/>
            <a:ext cx="518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sz="1400">
                <a:solidFill>
                  <a:schemeClr val="bg2">
                    <a:lumMod val="50000"/>
                  </a:schemeClr>
                </a:solidFill>
              </a:rPr>
              <a:t>Screenshot from the game Command and Conquer 3 (2007)</a:t>
            </a:r>
            <a:endParaRPr lang="zh-CN" altLang="en-US" sz="1400">
              <a:solidFill>
                <a:schemeClr val="bg2">
                  <a:lumMod val="50000"/>
                </a:schemeClr>
              </a:solidFill>
            </a:endParaRPr>
          </a:p>
        </p:txBody>
      </p:sp>
      <p:sp>
        <p:nvSpPr>
          <p:cNvPr id="9"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400561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44386"/>
                                        </p:tgtEl>
                                        <p:attrNameLst>
                                          <p:attrName>style.visibility</p:attrName>
                                        </p:attrNameLst>
                                      </p:cBhvr>
                                      <p:to>
                                        <p:strVal val="visible"/>
                                      </p:to>
                                    </p:set>
                                    <p:animEffect transition="in" filter="fade">
                                      <p:cBhvr>
                                        <p:cTn id="10" dur="500"/>
                                        <p:tgtEl>
                                          <p:spTgt spid="14438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44387"/>
                                        </p:tgtEl>
                                        <p:attrNameLst>
                                          <p:attrName>style.visibility</p:attrName>
                                        </p:attrNameLst>
                                      </p:cBhvr>
                                      <p:to>
                                        <p:strVal val="visible"/>
                                      </p:to>
                                    </p:set>
                                    <p:animEffect transition="in" filter="fade">
                                      <p:cBhvr>
                                        <p:cTn id="15" dur="500"/>
                                        <p:tgtEl>
                                          <p:spTgt spid="1443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PS</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的基本思想</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类似</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Monte-Carlo</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60475" lvl="3" indent="-342900" eaLnBrk="1" hangingPunct="0">
              <a:lnSpc>
                <a:spcPct val="100000"/>
              </a:lnSpc>
              <a:spcBef>
                <a:spcPts val="2400"/>
              </a:spcBef>
              <a:buFont typeface="Arial" panose="020B0604020202020204" pitchFamily="34" charset="0"/>
              <a:buChar char="•"/>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用成千上万的细小的图形元素</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Graphics Artifact</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来表示宏观</a:t>
            </a:r>
            <a:r>
              <a:rPr lang="zh-CN" altLang="en-US" sz="2200" b="1" dirty="0" smtClean="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可见的</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视觉效果</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270000" lvl="2" indent="-469900" eaLnBrk="1" hangingPunct="1"/>
            <a:endParaRPr lang="en-US" altLang="zh-CN" dirty="0" smtClean="0">
              <a:latin typeface="Times New Roman" pitchFamily="18" charset="0"/>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9602656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fade">
                                      <p:cBhvr>
                                        <p:cTn id="12" dur="500"/>
                                        <p:tgtEl>
                                          <p:spTgt spid="361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61475">
                                            <p:txEl>
                                              <p:pRg st="2" end="2"/>
                                            </p:txEl>
                                          </p:spTgt>
                                        </p:tgtEl>
                                        <p:attrNameLst>
                                          <p:attrName>style.visibility</p:attrName>
                                        </p:attrNameLst>
                                      </p:cBhvr>
                                      <p:to>
                                        <p:strVal val="visible"/>
                                      </p:to>
                                    </p:set>
                                    <p:animEffect transition="in" filter="fade">
                                      <p:cBhvr>
                                        <p:cTn id="17" dur="500"/>
                                        <p:tgtEl>
                                          <p:spTgt spid="3614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645691"/>
            <a:ext cx="10668000" cy="4519613"/>
          </a:xfrm>
        </p:spPr>
        <p:txBody>
          <a:bodyPr>
            <a:normAutofit fontScale="85000" lnSpcReduction="20000"/>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PS</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的历史</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00000"/>
              </a:lnSpc>
              <a:spcBef>
                <a:spcPts val="2400"/>
              </a:spcBef>
              <a:buFont typeface="Arial" panose="020B0604020202020204" pitchFamily="34" charset="0"/>
              <a:buChar char="•"/>
              <a:defRPr/>
            </a:pP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1962</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200" b="1"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SpaceWarII</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90700" lvl="4" indent="-438150" hangingPunct="0">
              <a:lnSpc>
                <a:spcPct val="100000"/>
              </a:lnSpc>
              <a:spcBef>
                <a:spcPts val="2400"/>
              </a:spcBef>
              <a:buFont typeface="Wingdings" panose="05000000000000000000" pitchFamily="2" charset="2"/>
              <a:buChar char="n"/>
              <a:defRPr/>
            </a:pP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2D</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90700" lvl="4" indent="-438150" hangingPunct="0">
              <a:lnSpc>
                <a:spcPct val="100000"/>
              </a:lnSpc>
              <a:spcBef>
                <a:spcPts val="2400"/>
              </a:spcBef>
              <a:buFont typeface="Wingdings" panose="05000000000000000000" pitchFamily="2" charset="2"/>
              <a:buChar char="n"/>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飞船爆炸效果</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469900" indent="-469900" eaLnBrk="1" hangingPunct="1">
              <a:defRPr/>
            </a:pPr>
            <a:endParaRPr lang="en-US" altLang="zh-CN" dirty="0" smtClean="0">
              <a:latin typeface="Times New Roman" pitchFamily="18" charset="0"/>
            </a:endParaRPr>
          </a:p>
          <a:p>
            <a:pPr marL="4033838" lvl="1" indent="-469900" eaLnBrk="1" hangingPunct="1">
              <a:defRPr/>
            </a:pPr>
            <a:endParaRPr lang="en-US" altLang="zh-CN" dirty="0" smtClean="0">
              <a:latin typeface="Times New Roman" pitchFamily="18" charset="0"/>
            </a:endParaRPr>
          </a:p>
          <a:p>
            <a:pPr marL="5832475" lvl="3" indent="-342900" defTabSz="1265238" eaLnBrk="1" hangingPunct="0">
              <a:lnSpc>
                <a:spcPct val="110000"/>
              </a:lnSpc>
              <a:spcBef>
                <a:spcPts val="2400"/>
              </a:spcBef>
              <a:buFont typeface="Arial" panose="020B0604020202020204" pitchFamily="34" charset="0"/>
              <a:buChar char="•"/>
              <a:defRPr/>
            </a:pP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1978</a:t>
            </a: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Asteroid</a:t>
            </a:r>
          </a:p>
          <a:p>
            <a:pPr marL="6362700" lvl="4" indent="-438150" defTabSz="3297238" eaLnBrk="1" hangingPunct="0">
              <a:lnSpc>
                <a:spcPct val="100000"/>
              </a:lnSpc>
              <a:spcBef>
                <a:spcPts val="2400"/>
              </a:spcBef>
              <a:buFont typeface="Wingdings" panose="05000000000000000000" pitchFamily="2" charset="2"/>
              <a:buChar char="n"/>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飞船爆炸</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6362700" lvl="4" indent="-438150" defTabSz="3297238" eaLnBrk="1" hangingPunct="0">
              <a:lnSpc>
                <a:spcPct val="100000"/>
              </a:lnSpc>
              <a:spcBef>
                <a:spcPts val="2400"/>
              </a:spcBef>
              <a:buFont typeface="Wingdings" panose="05000000000000000000" pitchFamily="2" charset="2"/>
              <a:buChar char="n"/>
              <a:defRPr/>
            </a:pPr>
            <a:r>
              <a:rPr lang="zh-CN" altLang="en-US"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碎裂的线条</a:t>
            </a:r>
            <a:endParaRPr lang="en-US" altLang="zh-CN" sz="2200"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l="6436"/>
          <a:stretch>
            <a:fillRect/>
          </a:stretch>
        </p:blipFill>
        <p:spPr bwMode="auto">
          <a:xfrm>
            <a:off x="6280151" y="1484784"/>
            <a:ext cx="5907616"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1" name="Picture 3"/>
          <p:cNvPicPr>
            <a:picLocks noChangeAspect="1" noChangeArrowheads="1"/>
          </p:cNvPicPr>
          <p:nvPr/>
        </p:nvPicPr>
        <p:blipFill>
          <a:blip r:embed="rId4">
            <a:extLst>
              <a:ext uri="{28A0092B-C50C-407E-A947-70E740481C1C}">
                <a14:useLocalDpi xmlns:a14="http://schemas.microsoft.com/office/drawing/2010/main" val="0"/>
              </a:ext>
            </a:extLst>
          </a:blip>
          <a:srcRect t="5144"/>
          <a:stretch>
            <a:fillRect/>
          </a:stretch>
        </p:blipFill>
        <p:spPr bwMode="auto">
          <a:xfrm>
            <a:off x="767408" y="4021138"/>
            <a:ext cx="4080933" cy="283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2946178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1" end="1"/>
                                            </p:txEl>
                                          </p:spTgt>
                                        </p:tgtEl>
                                        <p:attrNameLst>
                                          <p:attrName>style.visibility</p:attrName>
                                        </p:attrNameLst>
                                      </p:cBhvr>
                                      <p:to>
                                        <p:strVal val="visible"/>
                                      </p:to>
                                    </p:set>
                                    <p:animEffect transition="in" filter="fade">
                                      <p:cBhvr>
                                        <p:cTn id="10" dur="500"/>
                                        <p:tgtEl>
                                          <p:spTgt spid="3614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2" end="2"/>
                                            </p:txEl>
                                          </p:spTgt>
                                        </p:tgtEl>
                                        <p:attrNameLst>
                                          <p:attrName>style.visibility</p:attrName>
                                        </p:attrNameLst>
                                      </p:cBhvr>
                                      <p:to>
                                        <p:strVal val="visible"/>
                                      </p:to>
                                    </p:set>
                                    <p:animEffect transition="in" filter="fade">
                                      <p:cBhvr>
                                        <p:cTn id="13" dur="500"/>
                                        <p:tgtEl>
                                          <p:spTgt spid="3614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3" end="3"/>
                                            </p:txEl>
                                          </p:spTgt>
                                        </p:tgtEl>
                                        <p:attrNameLst>
                                          <p:attrName>style.visibility</p:attrName>
                                        </p:attrNameLst>
                                      </p:cBhvr>
                                      <p:to>
                                        <p:strVal val="visible"/>
                                      </p:to>
                                    </p:set>
                                    <p:animEffect transition="in" filter="fade">
                                      <p:cBhvr>
                                        <p:cTn id="16" dur="500"/>
                                        <p:tgtEl>
                                          <p:spTgt spid="36147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5410"/>
                                        </p:tgtEl>
                                        <p:attrNameLst>
                                          <p:attrName>style.visibility</p:attrName>
                                        </p:attrNameLst>
                                      </p:cBhvr>
                                      <p:to>
                                        <p:strVal val="visible"/>
                                      </p:to>
                                    </p:set>
                                    <p:animEffect transition="in" filter="fade">
                                      <p:cBhvr>
                                        <p:cTn id="19" dur="500"/>
                                        <p:tgtEl>
                                          <p:spTgt spid="1454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1475">
                                            <p:txEl>
                                              <p:pRg st="6" end="6"/>
                                            </p:txEl>
                                          </p:spTgt>
                                        </p:tgtEl>
                                        <p:attrNameLst>
                                          <p:attrName>style.visibility</p:attrName>
                                        </p:attrNameLst>
                                      </p:cBhvr>
                                      <p:to>
                                        <p:strVal val="visible"/>
                                      </p:to>
                                    </p:set>
                                    <p:animEffect transition="in" filter="fade">
                                      <p:cBhvr>
                                        <p:cTn id="22" dur="500"/>
                                        <p:tgtEl>
                                          <p:spTgt spid="361475">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1475">
                                            <p:txEl>
                                              <p:pRg st="7" end="7"/>
                                            </p:txEl>
                                          </p:spTgt>
                                        </p:tgtEl>
                                        <p:attrNameLst>
                                          <p:attrName>style.visibility</p:attrName>
                                        </p:attrNameLst>
                                      </p:cBhvr>
                                      <p:to>
                                        <p:strVal val="visible"/>
                                      </p:to>
                                    </p:set>
                                    <p:animEffect transition="in" filter="fade">
                                      <p:cBhvr>
                                        <p:cTn id="25" dur="500"/>
                                        <p:tgtEl>
                                          <p:spTgt spid="361475">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1475">
                                            <p:txEl>
                                              <p:pRg st="8" end="8"/>
                                            </p:txEl>
                                          </p:spTgt>
                                        </p:tgtEl>
                                        <p:attrNameLst>
                                          <p:attrName>style.visibility</p:attrName>
                                        </p:attrNameLst>
                                      </p:cBhvr>
                                      <p:to>
                                        <p:strVal val="visible"/>
                                      </p:to>
                                    </p:set>
                                    <p:animEffect transition="in" filter="fade">
                                      <p:cBhvr>
                                        <p:cTn id="28" dur="500"/>
                                        <p:tgtEl>
                                          <p:spTgt spid="361475">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45411"/>
                                        </p:tgtEl>
                                        <p:attrNameLst>
                                          <p:attrName>style.visibility</p:attrName>
                                        </p:attrNameLst>
                                      </p:cBhvr>
                                      <p:to>
                                        <p:strVal val="visible"/>
                                      </p:to>
                                    </p:set>
                                    <p:animEffect transition="in" filter="fade">
                                      <p:cBhvr>
                                        <p:cTn id="31" dur="500"/>
                                        <p:tgtEl>
                                          <p:spTgt spid="145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335360" y="1772816"/>
            <a:ext cx="11436350" cy="4519613"/>
          </a:xfrm>
        </p:spPr>
        <p:txBody>
          <a:bodyPr>
            <a:normAutofit fontScale="92500" lnSpcReduction="10000"/>
          </a:bodyPr>
          <a:lstStyle/>
          <a:p>
            <a:pPr marL="717550" lvl="1" indent="-342900" hangingPunct="0">
              <a:spcBef>
                <a:spcPts val="1800"/>
              </a:spcBef>
              <a:buFont typeface="Wingdings" panose="05000000000000000000" pitchFamily="2" charset="2"/>
              <a:buChar char="Ø"/>
              <a:defRPr/>
            </a:pP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1983</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年由</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WILLIAM  T.  REEVES </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000" b="1" dirty="0" err="1">
                <a:solidFill>
                  <a:schemeClr val="bg2">
                    <a:lumMod val="50000"/>
                  </a:schemeClr>
                </a:solidFill>
                <a:latin typeface="微软雅黑" panose="020B0503020204020204" pitchFamily="34" charset="-122"/>
                <a:ea typeface="微软雅黑" panose="020B0503020204020204" pitchFamily="34" charset="-122"/>
              </a:rPr>
              <a:t>Lucasfilm</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  Ltd </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）进行了系统地定义</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a:p>
            <a:pPr marL="1270000" lvl="2" indent="-469900" eaLnBrk="1" hangingPunct="1">
              <a:spcBef>
                <a:spcPts val="1800"/>
              </a:spcBef>
              <a:buFont typeface="Arial" panose="020B0604020202020204" pitchFamily="34" charset="0"/>
              <a:buChar char="•"/>
            </a:pPr>
            <a:r>
              <a:rPr lang="en-US" altLang="zh-CN" sz="2800" dirty="0" smtClean="0">
                <a:solidFill>
                  <a:schemeClr val="bg2">
                    <a:lumMod val="50000"/>
                  </a:schemeClr>
                </a:solidFill>
                <a:latin typeface="Times New Roman" pitchFamily="18" charset="0"/>
              </a:rPr>
              <a:t>Model an object as a cloud of </a:t>
            </a:r>
            <a:r>
              <a:rPr lang="en-US" altLang="zh-CN" sz="2800" dirty="0" smtClean="0">
                <a:solidFill>
                  <a:srgbClr val="FF0000"/>
                </a:solidFill>
                <a:latin typeface="Times New Roman" pitchFamily="18" charset="0"/>
              </a:rPr>
              <a:t>primitive particles </a:t>
            </a:r>
            <a:r>
              <a:rPr lang="en-US" altLang="zh-CN" sz="2800" dirty="0" smtClean="0">
                <a:solidFill>
                  <a:schemeClr val="bg2">
                    <a:lumMod val="50000"/>
                  </a:schemeClr>
                </a:solidFill>
                <a:latin typeface="Times New Roman" pitchFamily="18" charset="0"/>
              </a:rPr>
              <a:t>that define its volume</a:t>
            </a:r>
          </a:p>
          <a:p>
            <a:pPr marL="1257300" lvl="2" indent="-457200" eaLnBrk="1" hangingPunct="1">
              <a:spcBef>
                <a:spcPts val="1800"/>
              </a:spcBef>
              <a:buFont typeface="Arial" panose="020B0604020202020204" pitchFamily="34" charset="0"/>
              <a:buChar char="•"/>
            </a:pPr>
            <a:r>
              <a:rPr lang="en-US" altLang="zh-CN" sz="2800" dirty="0" smtClean="0">
                <a:solidFill>
                  <a:srgbClr val="008000"/>
                </a:solidFill>
                <a:latin typeface="Times New Roman" pitchFamily="18" charset="0"/>
              </a:rPr>
              <a:t>Over a period of time</a:t>
            </a:r>
            <a:r>
              <a:rPr lang="en-US" altLang="zh-CN" sz="2800" dirty="0" smtClean="0">
                <a:latin typeface="Times New Roman" pitchFamily="18" charset="0"/>
              </a:rPr>
              <a:t>, </a:t>
            </a:r>
            <a:r>
              <a:rPr lang="en-US" altLang="zh-CN" sz="2800" dirty="0" smtClean="0">
                <a:solidFill>
                  <a:schemeClr val="bg2">
                    <a:lumMod val="50000"/>
                  </a:schemeClr>
                </a:solidFill>
                <a:latin typeface="Times New Roman" pitchFamily="18" charset="0"/>
              </a:rPr>
              <a:t>particles  are generated  into the system, </a:t>
            </a:r>
            <a:r>
              <a:rPr lang="en-US" altLang="zh-CN" sz="2800" dirty="0" smtClean="0">
                <a:solidFill>
                  <a:srgbClr val="FF0000"/>
                </a:solidFill>
                <a:latin typeface="Times New Roman" pitchFamily="18" charset="0"/>
              </a:rPr>
              <a:t>move and change form </a:t>
            </a:r>
            <a:r>
              <a:rPr lang="en-US" altLang="zh-CN" sz="2800" dirty="0" smtClean="0">
                <a:solidFill>
                  <a:schemeClr val="bg2">
                    <a:lumMod val="50000"/>
                  </a:schemeClr>
                </a:solidFill>
                <a:latin typeface="Times New Roman" pitchFamily="18" charset="0"/>
              </a:rPr>
              <a:t>within the system, and die from  the  system </a:t>
            </a:r>
          </a:p>
          <a:p>
            <a:pPr marL="1257300" lvl="2" indent="-457200" eaLnBrk="1" hangingPunct="1">
              <a:spcBef>
                <a:spcPts val="1800"/>
              </a:spcBef>
              <a:buFont typeface="Arial" panose="020B0604020202020204" pitchFamily="34" charset="0"/>
              <a:buChar char="•"/>
            </a:pPr>
            <a:r>
              <a:rPr lang="en-US" altLang="zh-CN" sz="2800" dirty="0" smtClean="0">
                <a:solidFill>
                  <a:schemeClr val="bg2">
                    <a:lumMod val="50000"/>
                  </a:schemeClr>
                </a:solidFill>
                <a:latin typeface="Times New Roman" pitchFamily="18" charset="0"/>
              </a:rPr>
              <a:t>The  resulting model  is able to  represent motion,  changes of form,  and dynamics that are not possible with classical surface-based  representations.  </a:t>
            </a:r>
          </a:p>
          <a:p>
            <a:pPr marL="1257300" lvl="2" indent="-457200" eaLnBrk="1" hangingPunct="1">
              <a:buFont typeface="Arial" panose="020B0604020202020204" pitchFamily="34" charset="0"/>
              <a:buChar char="•"/>
            </a:pPr>
            <a:r>
              <a:rPr lang="en-US" altLang="zh-CN" sz="2800" dirty="0">
                <a:solidFill>
                  <a:schemeClr val="bg2">
                    <a:lumMod val="50000"/>
                  </a:schemeClr>
                </a:solidFill>
                <a:latin typeface="Times New Roman" pitchFamily="18" charset="0"/>
              </a:rPr>
              <a:t>The particles  can </a:t>
            </a:r>
            <a:r>
              <a:rPr lang="en-US" altLang="zh-CN" sz="2800" dirty="0">
                <a:solidFill>
                  <a:srgbClr val="FF0000"/>
                </a:solidFill>
                <a:latin typeface="Times New Roman" pitchFamily="18" charset="0"/>
              </a:rPr>
              <a:t>easily be motion blurred</a:t>
            </a:r>
            <a:r>
              <a:rPr lang="en-US" altLang="zh-CN" sz="2800" dirty="0">
                <a:solidFill>
                  <a:schemeClr val="bg2">
                    <a:lumMod val="50000"/>
                  </a:schemeClr>
                </a:solidFill>
                <a:latin typeface="Times New Roman" pitchFamily="18" charset="0"/>
              </a:rPr>
              <a:t>,  and therefore  do not exhibit  temporal aliasing or </a:t>
            </a:r>
            <a:r>
              <a:rPr lang="en-US" altLang="zh-CN" sz="2800" dirty="0" err="1">
                <a:solidFill>
                  <a:schemeClr val="bg2">
                    <a:lumMod val="50000"/>
                  </a:schemeClr>
                </a:solidFill>
                <a:latin typeface="Times New Roman" pitchFamily="18" charset="0"/>
              </a:rPr>
              <a:t>strobing</a:t>
            </a:r>
            <a:r>
              <a:rPr lang="en-US" altLang="zh-CN" sz="2800" dirty="0">
                <a:solidFill>
                  <a:schemeClr val="bg2">
                    <a:lumMod val="50000"/>
                  </a:schemeClr>
                </a:solidFill>
                <a:latin typeface="Times New Roman" pitchFamily="18" charset="0"/>
              </a:rPr>
              <a:t>.  </a:t>
            </a:r>
          </a:p>
          <a:p>
            <a:pPr marL="1257300" lvl="2" indent="-457200">
              <a:buFont typeface="Arial" panose="020B0604020202020204" pitchFamily="34" charset="0"/>
              <a:buChar char="•"/>
            </a:pPr>
            <a:r>
              <a:rPr lang="en-US" altLang="zh-CN" sz="2800" dirty="0">
                <a:solidFill>
                  <a:srgbClr val="FF0000"/>
                </a:solidFill>
                <a:latin typeface="Times New Roman" pitchFamily="18" charset="0"/>
              </a:rPr>
              <a:t>Stochastic  processes </a:t>
            </a:r>
            <a:r>
              <a:rPr lang="en-US" altLang="zh-CN" sz="2800" dirty="0">
                <a:solidFill>
                  <a:schemeClr val="bg2">
                    <a:lumMod val="50000"/>
                  </a:schemeClr>
                </a:solidFill>
                <a:latin typeface="Times New Roman" pitchFamily="18" charset="0"/>
              </a:rPr>
              <a:t>are  used  to  generate  and control  the  many particles  within a  particle  system.</a:t>
            </a:r>
          </a:p>
          <a:p>
            <a:pPr marL="1270000" lvl="2" indent="-469900" eaLnBrk="1" hangingPunct="1"/>
            <a:endParaRPr lang="en-US" altLang="zh-CN" dirty="0" smtClean="0">
              <a:latin typeface="Times New Roman" pitchFamily="18" charset="0"/>
            </a:endParaRPr>
          </a:p>
        </p:txBody>
      </p:sp>
      <p:pic>
        <p:nvPicPr>
          <p:cNvPr id="7" name="Picture 4" descr="fra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744" y="836712"/>
            <a:ext cx="6176433"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
        <p:nvSpPr>
          <p:cNvPr id="8" name="TextBox 7"/>
          <p:cNvSpPr txBox="1">
            <a:spLocks noChangeArrowheads="1"/>
          </p:cNvSpPr>
          <p:nvPr/>
        </p:nvSpPr>
        <p:spPr bwMode="auto">
          <a:xfrm>
            <a:off x="190500" y="6242050"/>
            <a:ext cx="1181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sz="1600">
                <a:solidFill>
                  <a:schemeClr val="bg2">
                    <a:lumMod val="50000"/>
                  </a:schemeClr>
                </a:solidFill>
                <a:latin typeface="Times New Roman" pitchFamily="18" charset="0"/>
                <a:cs typeface="Times New Roman" pitchFamily="18" charset="0"/>
              </a:rPr>
              <a:t>WILLIAM  T.  REEVES . Particle  Systems  A Technique  for Modeling  a  Class  of Fuzzy  Objects. Reprinted From ACM Transactions On Graphics--April 1983--Vol. 2, No. 2. P.359-375</a:t>
            </a:r>
            <a:endParaRPr lang="zh-CN" altLang="en-US" sz="160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567940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wipe(left)">
                                      <p:cBhvr>
                                        <p:cTn id="7" dur="500"/>
                                        <p:tgtEl>
                                          <p:spTgt spid="36147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wipe(left)">
                                      <p:cBhvr>
                                        <p:cTn id="10" dur="500"/>
                                        <p:tgtEl>
                                          <p:spTgt spid="36147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361475">
                                            <p:txEl>
                                              <p:pRg st="1" end="1"/>
                                            </p:txEl>
                                          </p:spTgt>
                                        </p:tgtEl>
                                        <p:attrNameLst>
                                          <p:attrName>style.visibility</p:attrName>
                                        </p:attrNameLst>
                                      </p:cBhvr>
                                      <p:to>
                                        <p:strVal val="visible"/>
                                      </p:to>
                                    </p:set>
                                    <p:animEffect transition="in" filter="wipe(left)">
                                      <p:cBhvr>
                                        <p:cTn id="22" dur="500"/>
                                        <p:tgtEl>
                                          <p:spTgt spid="361475">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61475">
                                            <p:txEl>
                                              <p:pRg st="2" end="2"/>
                                            </p:txEl>
                                          </p:spTgt>
                                        </p:tgtEl>
                                        <p:attrNameLst>
                                          <p:attrName>style.visibility</p:attrName>
                                        </p:attrNameLst>
                                      </p:cBhvr>
                                      <p:to>
                                        <p:strVal val="visible"/>
                                      </p:to>
                                    </p:set>
                                    <p:animEffect transition="in" filter="wipe(left)">
                                      <p:cBhvr>
                                        <p:cTn id="25" dur="500"/>
                                        <p:tgtEl>
                                          <p:spTgt spid="361475">
                                            <p:txEl>
                                              <p:pRg st="2" end="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61475">
                                            <p:txEl>
                                              <p:pRg st="3" end="3"/>
                                            </p:txEl>
                                          </p:spTgt>
                                        </p:tgtEl>
                                        <p:attrNameLst>
                                          <p:attrName>style.visibility</p:attrName>
                                        </p:attrNameLst>
                                      </p:cBhvr>
                                      <p:to>
                                        <p:strVal val="visible"/>
                                      </p:to>
                                    </p:set>
                                    <p:animEffect transition="in" filter="wipe(left)">
                                      <p:cBhvr>
                                        <p:cTn id="28" dur="500"/>
                                        <p:tgtEl>
                                          <p:spTgt spid="361475">
                                            <p:txEl>
                                              <p:pRg st="3" end="3"/>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1475">
                                            <p:txEl>
                                              <p:pRg st="4" end="4"/>
                                            </p:txEl>
                                          </p:spTgt>
                                        </p:tgtEl>
                                        <p:attrNameLst>
                                          <p:attrName>style.visibility</p:attrName>
                                        </p:attrNameLst>
                                      </p:cBhvr>
                                      <p:to>
                                        <p:strVal val="visible"/>
                                      </p:to>
                                    </p:set>
                                    <p:animEffect transition="in" filter="wipe(left)">
                                      <p:cBhvr>
                                        <p:cTn id="31" dur="500"/>
                                        <p:tgtEl>
                                          <p:spTgt spid="361475">
                                            <p:txEl>
                                              <p:pRg st="4" end="4"/>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1475">
                                            <p:txEl>
                                              <p:pRg st="5" end="5"/>
                                            </p:txEl>
                                          </p:spTgt>
                                        </p:tgtEl>
                                        <p:attrNameLst>
                                          <p:attrName>style.visibility</p:attrName>
                                        </p:attrNameLst>
                                      </p:cBhvr>
                                      <p:to>
                                        <p:strVal val="visible"/>
                                      </p:to>
                                    </p:set>
                                    <p:animEffect transition="in" filter="wipe(left)">
                                      <p:cBhvr>
                                        <p:cTn id="34" dur="500"/>
                                        <p:tgtEl>
                                          <p:spTgt spid="36147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414373" y="3789040"/>
            <a:ext cx="3375282"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三维形体建模方法</a:t>
            </a:r>
            <a:endParaRPr sz="3200" b="1" dirty="0"/>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4162137224"/>
      </p:ext>
    </p:extLst>
  </p:cSld>
  <p:clrMapOvr>
    <a:masterClrMapping/>
  </p:clrMapOvr>
  <p:transition spd="slow" advClick="0" advTm="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8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粒子描述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308100" lvl="2" indent="-436563" eaLnBrk="1" hangingPunct="1">
              <a:spcBef>
                <a:spcPts val="1800"/>
              </a:spcBef>
            </a:pPr>
            <a:r>
              <a:rPr lang="en-US" altLang="zh-CN" b="1" dirty="0" smtClean="0">
                <a:solidFill>
                  <a:schemeClr val="bg2">
                    <a:lumMod val="50000"/>
                  </a:schemeClr>
                </a:solidFill>
              </a:rPr>
              <a:t>initial position : </a:t>
            </a:r>
            <a:r>
              <a:rPr lang="zh-CN" altLang="en-US" b="1" dirty="0" smtClean="0">
                <a:solidFill>
                  <a:schemeClr val="bg2">
                    <a:lumMod val="50000"/>
                  </a:schemeClr>
                </a:solidFill>
              </a:rPr>
              <a:t>粒子发射器 </a:t>
            </a:r>
            <a:r>
              <a:rPr lang="en-US" altLang="zh-CN" b="1" dirty="0" smtClean="0">
                <a:solidFill>
                  <a:schemeClr val="bg2">
                    <a:lumMod val="50000"/>
                  </a:schemeClr>
                </a:solidFill>
              </a:rPr>
              <a:t>Projector/Emitter</a:t>
            </a:r>
          </a:p>
          <a:p>
            <a:pPr marL="1308100" lvl="2" indent="-436563" eaLnBrk="1" hangingPunct="1">
              <a:spcBef>
                <a:spcPts val="1800"/>
              </a:spcBef>
            </a:pPr>
            <a:r>
              <a:rPr lang="en-US" altLang="zh-CN" b="1" dirty="0" smtClean="0">
                <a:solidFill>
                  <a:schemeClr val="bg2">
                    <a:lumMod val="50000"/>
                  </a:schemeClr>
                </a:solidFill>
              </a:rPr>
              <a:t>initial velocity</a:t>
            </a:r>
            <a:r>
              <a:rPr lang="zh-CN" altLang="en-US" b="1" dirty="0" smtClean="0">
                <a:solidFill>
                  <a:schemeClr val="bg2">
                    <a:lumMod val="50000"/>
                  </a:schemeClr>
                </a:solidFill>
              </a:rPr>
              <a:t>：粒子初始速度</a:t>
            </a:r>
            <a:endParaRPr lang="en-US" altLang="zh-CN" b="1" dirty="0" smtClean="0">
              <a:solidFill>
                <a:schemeClr val="bg2">
                  <a:lumMod val="50000"/>
                </a:schemeClr>
              </a:solidFill>
            </a:endParaRPr>
          </a:p>
          <a:p>
            <a:pPr marL="1308100" lvl="2" indent="-436563" eaLnBrk="1" hangingPunct="1">
              <a:spcBef>
                <a:spcPts val="1800"/>
              </a:spcBef>
            </a:pPr>
            <a:r>
              <a:rPr lang="en-US" altLang="zh-CN" b="1" dirty="0" smtClean="0">
                <a:solidFill>
                  <a:schemeClr val="bg2">
                    <a:lumMod val="50000"/>
                  </a:schemeClr>
                </a:solidFill>
              </a:rPr>
              <a:t>initial  size</a:t>
            </a:r>
            <a:r>
              <a:rPr lang="zh-CN" altLang="en-US" b="1" dirty="0" smtClean="0">
                <a:solidFill>
                  <a:schemeClr val="bg2">
                    <a:lumMod val="50000"/>
                  </a:schemeClr>
                </a:solidFill>
              </a:rPr>
              <a:t>：粒子初始大小</a:t>
            </a:r>
            <a:endParaRPr lang="en-US" altLang="zh-CN" b="1" dirty="0" smtClean="0">
              <a:solidFill>
                <a:schemeClr val="bg2">
                  <a:lumMod val="50000"/>
                </a:schemeClr>
              </a:solidFill>
            </a:endParaRPr>
          </a:p>
          <a:p>
            <a:pPr marL="1308100" lvl="2" indent="-436563" eaLnBrk="1" hangingPunct="1">
              <a:spcBef>
                <a:spcPts val="1800"/>
              </a:spcBef>
            </a:pPr>
            <a:r>
              <a:rPr lang="en-US" altLang="zh-CN" b="1" dirty="0" smtClean="0">
                <a:solidFill>
                  <a:schemeClr val="bg2">
                    <a:lumMod val="50000"/>
                  </a:schemeClr>
                </a:solidFill>
              </a:rPr>
              <a:t>initial  color</a:t>
            </a:r>
            <a:r>
              <a:rPr lang="zh-CN" altLang="en-US" b="1" dirty="0" smtClean="0">
                <a:solidFill>
                  <a:schemeClr val="bg2">
                    <a:lumMod val="50000"/>
                  </a:schemeClr>
                </a:solidFill>
              </a:rPr>
              <a:t>：粒子初始颜色</a:t>
            </a:r>
            <a:endParaRPr lang="en-US" altLang="zh-CN" b="1" dirty="0" smtClean="0">
              <a:solidFill>
                <a:schemeClr val="bg2">
                  <a:lumMod val="50000"/>
                </a:schemeClr>
              </a:solidFill>
            </a:endParaRPr>
          </a:p>
          <a:p>
            <a:pPr marL="1308100" lvl="2" indent="-436563" eaLnBrk="1" hangingPunct="1">
              <a:spcBef>
                <a:spcPts val="1800"/>
              </a:spcBef>
            </a:pPr>
            <a:r>
              <a:rPr lang="en-US" altLang="zh-CN" b="1" dirty="0" smtClean="0">
                <a:solidFill>
                  <a:schemeClr val="bg2">
                    <a:lumMod val="50000"/>
                  </a:schemeClr>
                </a:solidFill>
              </a:rPr>
              <a:t>initial  transparency</a:t>
            </a:r>
            <a:r>
              <a:rPr lang="zh-CN" altLang="en-US" b="1" dirty="0" smtClean="0">
                <a:solidFill>
                  <a:schemeClr val="bg2">
                    <a:lumMod val="50000"/>
                  </a:schemeClr>
                </a:solidFill>
              </a:rPr>
              <a:t>：初始透明度</a:t>
            </a:r>
            <a:endParaRPr lang="en-US" altLang="zh-CN" b="1" dirty="0" smtClean="0">
              <a:solidFill>
                <a:schemeClr val="bg2">
                  <a:lumMod val="50000"/>
                </a:schemeClr>
              </a:solidFill>
            </a:endParaRPr>
          </a:p>
          <a:p>
            <a:pPr marL="1308100" lvl="2" indent="-436563" eaLnBrk="1" hangingPunct="1">
              <a:spcBef>
                <a:spcPts val="1800"/>
              </a:spcBef>
            </a:pPr>
            <a:r>
              <a:rPr lang="en-US" altLang="zh-CN" b="1" dirty="0" smtClean="0">
                <a:solidFill>
                  <a:schemeClr val="bg2">
                    <a:lumMod val="50000"/>
                  </a:schemeClr>
                </a:solidFill>
              </a:rPr>
              <a:t>Initial shape</a:t>
            </a:r>
            <a:r>
              <a:rPr lang="zh-CN" altLang="en-US" b="1" dirty="0" smtClean="0">
                <a:solidFill>
                  <a:schemeClr val="bg2">
                    <a:lumMod val="50000"/>
                  </a:schemeClr>
                </a:solidFill>
              </a:rPr>
              <a:t>：初始形状，动态过程中可变形</a:t>
            </a:r>
          </a:p>
          <a:p>
            <a:pPr marL="1308100" lvl="2" indent="-436563" eaLnBrk="1" hangingPunct="1">
              <a:spcBef>
                <a:spcPts val="1800"/>
              </a:spcBef>
            </a:pPr>
            <a:r>
              <a:rPr lang="en-US" altLang="zh-CN" b="1" dirty="0" smtClean="0">
                <a:solidFill>
                  <a:schemeClr val="bg2">
                    <a:lumMod val="50000"/>
                  </a:schemeClr>
                </a:solidFill>
              </a:rPr>
              <a:t>lifetime</a:t>
            </a:r>
            <a:r>
              <a:rPr lang="zh-CN" altLang="en-US" b="1" dirty="0" smtClean="0">
                <a:solidFill>
                  <a:schemeClr val="bg2">
                    <a:lumMod val="50000"/>
                  </a:schemeClr>
                </a:solidFill>
              </a:rPr>
              <a:t>：粒子生命周期。粒子会被绘制的时间范围，单位为帧</a:t>
            </a:r>
            <a:endParaRPr lang="en-US" altLang="zh-CN" b="1" dirty="0" smtClean="0">
              <a:solidFill>
                <a:schemeClr val="bg2">
                  <a:lumMod val="50000"/>
                </a:schemeClr>
              </a:solidFill>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4790134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wipe(up)">
                                      <p:cBhvr>
                                        <p:cTn id="7" dur="500"/>
                                        <p:tgtEl>
                                          <p:spTgt spid="36147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wipe(up)">
                                      <p:cBhvr>
                                        <p:cTn id="10" dur="500"/>
                                        <p:tgtEl>
                                          <p:spTgt spid="36147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Effect transition="in" filter="wipe(up)">
                                      <p:cBhvr>
                                        <p:cTn id="13" dur="500"/>
                                        <p:tgtEl>
                                          <p:spTgt spid="361475">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61475">
                                            <p:txEl>
                                              <p:pRg st="2" end="2"/>
                                            </p:txEl>
                                          </p:spTgt>
                                        </p:tgtEl>
                                        <p:attrNameLst>
                                          <p:attrName>style.visibility</p:attrName>
                                        </p:attrNameLst>
                                      </p:cBhvr>
                                      <p:to>
                                        <p:strVal val="visible"/>
                                      </p:to>
                                    </p:set>
                                    <p:animEffect transition="in" filter="wipe(up)">
                                      <p:cBhvr>
                                        <p:cTn id="18" dur="500"/>
                                        <p:tgtEl>
                                          <p:spTgt spid="361475">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61475">
                                            <p:txEl>
                                              <p:pRg st="3" end="3"/>
                                            </p:txEl>
                                          </p:spTgt>
                                        </p:tgtEl>
                                        <p:attrNameLst>
                                          <p:attrName>style.visibility</p:attrName>
                                        </p:attrNameLst>
                                      </p:cBhvr>
                                      <p:to>
                                        <p:strVal val="visible"/>
                                      </p:to>
                                    </p:set>
                                    <p:animEffect transition="in" filter="wipe(up)">
                                      <p:cBhvr>
                                        <p:cTn id="23" dur="500"/>
                                        <p:tgtEl>
                                          <p:spTgt spid="361475">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61475">
                                            <p:txEl>
                                              <p:pRg st="4" end="4"/>
                                            </p:txEl>
                                          </p:spTgt>
                                        </p:tgtEl>
                                        <p:attrNameLst>
                                          <p:attrName>style.visibility</p:attrName>
                                        </p:attrNameLst>
                                      </p:cBhvr>
                                      <p:to>
                                        <p:strVal val="visible"/>
                                      </p:to>
                                    </p:set>
                                    <p:animEffect transition="in" filter="wipe(up)">
                                      <p:cBhvr>
                                        <p:cTn id="28" dur="500"/>
                                        <p:tgtEl>
                                          <p:spTgt spid="361475">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61475">
                                            <p:txEl>
                                              <p:pRg st="5" end="5"/>
                                            </p:txEl>
                                          </p:spTgt>
                                        </p:tgtEl>
                                        <p:attrNameLst>
                                          <p:attrName>style.visibility</p:attrName>
                                        </p:attrNameLst>
                                      </p:cBhvr>
                                      <p:to>
                                        <p:strVal val="visible"/>
                                      </p:to>
                                    </p:set>
                                    <p:animEffect transition="in" filter="wipe(up)">
                                      <p:cBhvr>
                                        <p:cTn id="33" dur="500"/>
                                        <p:tgtEl>
                                          <p:spTgt spid="361475">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61475">
                                            <p:txEl>
                                              <p:pRg st="6" end="6"/>
                                            </p:txEl>
                                          </p:spTgt>
                                        </p:tgtEl>
                                        <p:attrNameLst>
                                          <p:attrName>style.visibility</p:attrName>
                                        </p:attrNameLst>
                                      </p:cBhvr>
                                      <p:to>
                                        <p:strVal val="visible"/>
                                      </p:to>
                                    </p:set>
                                    <p:animEffect transition="in" filter="wipe(up)">
                                      <p:cBhvr>
                                        <p:cTn id="38" dur="500"/>
                                        <p:tgtEl>
                                          <p:spTgt spid="361475">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61475">
                                            <p:txEl>
                                              <p:pRg st="7" end="7"/>
                                            </p:txEl>
                                          </p:spTgt>
                                        </p:tgtEl>
                                        <p:attrNameLst>
                                          <p:attrName>style.visibility</p:attrName>
                                        </p:attrNameLst>
                                      </p:cBhvr>
                                      <p:to>
                                        <p:strVal val="visible"/>
                                      </p:to>
                                    </p:set>
                                    <p:animEffect transition="in" filter="wipe(up)">
                                      <p:cBhvr>
                                        <p:cTn id="43" dur="500"/>
                                        <p:tgtEl>
                                          <p:spTgt spid="3614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hangingPunct="0">
              <a:lnSpc>
                <a:spcPct val="8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粒子</a:t>
            </a:r>
            <a:r>
              <a:rPr lang="zh-CN" altLang="en-US" b="1" dirty="0">
                <a:solidFill>
                  <a:schemeClr val="bg2">
                    <a:lumMod val="50000"/>
                  </a:schemeClr>
                </a:solidFill>
                <a:latin typeface="微软雅黑" panose="020B0503020204020204" pitchFamily="34" charset="-122"/>
                <a:ea typeface="微软雅黑" panose="020B0503020204020204" pitchFamily="34" charset="-122"/>
              </a:rPr>
              <a:t>描述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57300" lvl="2" indent="-457200">
              <a:lnSpc>
                <a:spcPct val="80000"/>
              </a:lnSpc>
              <a:spcBef>
                <a:spcPts val="1800"/>
              </a:spcBef>
              <a:buFont typeface="Arial" panose="020B0604020202020204" pitchFamily="34" charset="0"/>
              <a:buChar char="•"/>
            </a:pPr>
            <a:r>
              <a:rPr lang="zh-CN" altLang="en-US" sz="2600" b="1" dirty="0">
                <a:solidFill>
                  <a:schemeClr val="bg2">
                    <a:lumMod val="50000"/>
                  </a:schemeClr>
                </a:solidFill>
                <a:latin typeface="Times New Roman" pitchFamily="18" charset="0"/>
              </a:rPr>
              <a:t>随机量</a:t>
            </a:r>
            <a:r>
              <a:rPr lang="en-US" altLang="zh-CN" sz="2600" b="1" dirty="0">
                <a:solidFill>
                  <a:schemeClr val="bg2">
                    <a:lumMod val="50000"/>
                  </a:schemeClr>
                </a:solidFill>
                <a:latin typeface="Times New Roman" pitchFamily="18" charset="0"/>
              </a:rPr>
              <a:t>Stochastic  processes </a:t>
            </a:r>
            <a:r>
              <a:rPr lang="zh-CN" altLang="en-US" sz="2600" b="1" dirty="0">
                <a:solidFill>
                  <a:schemeClr val="bg2">
                    <a:lumMod val="50000"/>
                  </a:schemeClr>
                </a:solidFill>
                <a:latin typeface="Times New Roman" pitchFamily="18" charset="0"/>
              </a:rPr>
              <a:t>实现变化</a:t>
            </a:r>
            <a:endParaRPr lang="en-US" altLang="zh-CN" sz="2600" b="1" dirty="0">
              <a:solidFill>
                <a:schemeClr val="bg2">
                  <a:lumMod val="50000"/>
                </a:schemeClr>
              </a:solidFill>
              <a:latin typeface="Times New Roman" pitchFamily="18" charset="0"/>
            </a:endParaRPr>
          </a:p>
          <a:p>
            <a:pPr marL="1879600" lvl="2" indent="-436563" eaLnBrk="1" hangingPunct="1">
              <a:spcBef>
                <a:spcPts val="1800"/>
              </a:spcBef>
              <a:buFont typeface="Wingdings" panose="05000000000000000000" pitchFamily="2" charset="2"/>
              <a:buChar char="n"/>
            </a:pPr>
            <a:r>
              <a:rPr lang="zh-CN" altLang="en-US" b="1" dirty="0">
                <a:solidFill>
                  <a:schemeClr val="bg2">
                    <a:lumMod val="50000"/>
                  </a:schemeClr>
                </a:solidFill>
              </a:rPr>
              <a:t>粒子的大小随时间变化</a:t>
            </a:r>
            <a:endParaRPr lang="en-US" altLang="zh-CN" b="1" dirty="0">
              <a:solidFill>
                <a:schemeClr val="bg2">
                  <a:lumMod val="50000"/>
                </a:schemeClr>
              </a:solidFill>
            </a:endParaRPr>
          </a:p>
          <a:p>
            <a:pPr marL="1879600" lvl="2" indent="-436563" eaLnBrk="1" hangingPunct="1">
              <a:spcBef>
                <a:spcPts val="1800"/>
              </a:spcBef>
              <a:buFont typeface="Wingdings" panose="05000000000000000000" pitchFamily="2" charset="2"/>
              <a:buChar char="n"/>
            </a:pPr>
            <a:r>
              <a:rPr lang="zh-CN" altLang="en-US" b="1" dirty="0">
                <a:solidFill>
                  <a:schemeClr val="bg2">
                    <a:lumMod val="50000"/>
                  </a:schemeClr>
                </a:solidFill>
              </a:rPr>
              <a:t>粒子的形状可随时间变化</a:t>
            </a:r>
            <a:endParaRPr lang="en-US" altLang="zh-CN" b="1" dirty="0">
              <a:solidFill>
                <a:schemeClr val="bg2">
                  <a:lumMod val="50000"/>
                </a:schemeClr>
              </a:solidFill>
            </a:endParaRPr>
          </a:p>
          <a:p>
            <a:pPr marL="1879600" lvl="2" indent="-436563" eaLnBrk="1" hangingPunct="1">
              <a:spcBef>
                <a:spcPts val="1800"/>
              </a:spcBef>
              <a:buFont typeface="Wingdings" panose="05000000000000000000" pitchFamily="2" charset="2"/>
              <a:buChar char="n"/>
            </a:pPr>
            <a:r>
              <a:rPr lang="zh-CN" altLang="en-US" b="1" dirty="0">
                <a:solidFill>
                  <a:schemeClr val="bg2">
                    <a:lumMod val="50000"/>
                  </a:schemeClr>
                </a:solidFill>
              </a:rPr>
              <a:t>粒子透明度、颜色可随机变化</a:t>
            </a:r>
            <a:endParaRPr lang="en-US" altLang="zh-CN" b="1" dirty="0">
              <a:solidFill>
                <a:schemeClr val="bg2">
                  <a:lumMod val="50000"/>
                </a:schemeClr>
              </a:solidFill>
            </a:endParaRPr>
          </a:p>
          <a:p>
            <a:pPr marL="1879600" lvl="2" indent="-436563" eaLnBrk="1" hangingPunct="1">
              <a:spcBef>
                <a:spcPts val="1800"/>
              </a:spcBef>
              <a:buFont typeface="Wingdings" panose="05000000000000000000" pitchFamily="2" charset="2"/>
              <a:buChar char="n"/>
            </a:pPr>
            <a:r>
              <a:rPr lang="zh-CN" altLang="en-US" b="1" dirty="0">
                <a:solidFill>
                  <a:schemeClr val="bg2">
                    <a:lumMod val="50000"/>
                  </a:schemeClr>
                </a:solidFill>
              </a:rPr>
              <a:t>粒子的移动随时间变化</a:t>
            </a:r>
            <a:endParaRPr lang="en-US" altLang="zh-CN" b="1" dirty="0">
              <a:solidFill>
                <a:schemeClr val="bg2">
                  <a:lumMod val="50000"/>
                </a:schemeClr>
              </a:solidFill>
            </a:endParaRPr>
          </a:p>
          <a:p>
            <a:pPr marL="1879600" lvl="2" indent="-436563" eaLnBrk="1" hangingPunct="1">
              <a:spcBef>
                <a:spcPts val="1800"/>
              </a:spcBef>
              <a:buFont typeface="Wingdings" panose="05000000000000000000" pitchFamily="2" charset="2"/>
              <a:buChar char="n"/>
            </a:pPr>
            <a:r>
              <a:rPr lang="zh-CN" altLang="en-US" b="1" dirty="0">
                <a:solidFill>
                  <a:schemeClr val="bg2">
                    <a:lumMod val="50000"/>
                  </a:schemeClr>
                </a:solidFill>
              </a:rPr>
              <a:t>粒子的密度和整体体积可受到约束</a:t>
            </a:r>
          </a:p>
          <a:p>
            <a:pPr marL="1308100" lvl="2" indent="-436563" eaLnBrk="1" hangingPunct="1"/>
            <a:endParaRPr lang="zh-CN" altLang="en-US" dirty="0" smtClean="0"/>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283279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wipe(up)">
                                      <p:cBhvr>
                                        <p:cTn id="7" dur="500"/>
                                        <p:tgtEl>
                                          <p:spTgt spid="361475">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1475">
                                            <p:txEl>
                                              <p:pRg st="2" end="2"/>
                                            </p:txEl>
                                          </p:spTgt>
                                        </p:tgtEl>
                                        <p:attrNameLst>
                                          <p:attrName>style.visibility</p:attrName>
                                        </p:attrNameLst>
                                      </p:cBhvr>
                                      <p:to>
                                        <p:strVal val="visible"/>
                                      </p:to>
                                    </p:set>
                                    <p:animEffect transition="in" filter="wipe(up)">
                                      <p:cBhvr>
                                        <p:cTn id="10" dur="500"/>
                                        <p:tgtEl>
                                          <p:spTgt spid="361475">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1475">
                                            <p:txEl>
                                              <p:pRg st="3" end="3"/>
                                            </p:txEl>
                                          </p:spTgt>
                                        </p:tgtEl>
                                        <p:attrNameLst>
                                          <p:attrName>style.visibility</p:attrName>
                                        </p:attrNameLst>
                                      </p:cBhvr>
                                      <p:to>
                                        <p:strVal val="visible"/>
                                      </p:to>
                                    </p:set>
                                    <p:animEffect transition="in" filter="wipe(up)">
                                      <p:cBhvr>
                                        <p:cTn id="13" dur="500"/>
                                        <p:tgtEl>
                                          <p:spTgt spid="361475">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61475">
                                            <p:txEl>
                                              <p:pRg st="4" end="4"/>
                                            </p:txEl>
                                          </p:spTgt>
                                        </p:tgtEl>
                                        <p:attrNameLst>
                                          <p:attrName>style.visibility</p:attrName>
                                        </p:attrNameLst>
                                      </p:cBhvr>
                                      <p:to>
                                        <p:strVal val="visible"/>
                                      </p:to>
                                    </p:set>
                                    <p:animEffect transition="in" filter="wipe(up)">
                                      <p:cBhvr>
                                        <p:cTn id="16" dur="500"/>
                                        <p:tgtEl>
                                          <p:spTgt spid="361475">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61475">
                                            <p:txEl>
                                              <p:pRg st="5" end="5"/>
                                            </p:txEl>
                                          </p:spTgt>
                                        </p:tgtEl>
                                        <p:attrNameLst>
                                          <p:attrName>style.visibility</p:attrName>
                                        </p:attrNameLst>
                                      </p:cBhvr>
                                      <p:to>
                                        <p:strVal val="visible"/>
                                      </p:to>
                                    </p:set>
                                    <p:animEffect transition="in" filter="wipe(up)">
                                      <p:cBhvr>
                                        <p:cTn id="19" dur="500"/>
                                        <p:tgtEl>
                                          <p:spTgt spid="361475">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1475">
                                            <p:txEl>
                                              <p:pRg st="6" end="6"/>
                                            </p:txEl>
                                          </p:spTgt>
                                        </p:tgtEl>
                                        <p:attrNameLst>
                                          <p:attrName>style.visibility</p:attrName>
                                        </p:attrNameLst>
                                      </p:cBhvr>
                                      <p:to>
                                        <p:strVal val="visible"/>
                                      </p:to>
                                    </p:set>
                                    <p:animEffect transition="in" filter="wipe(up)">
                                      <p:cBhvr>
                                        <p:cTn id="22"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8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粒子</a:t>
            </a:r>
            <a:r>
              <a:rPr lang="zh-CN" altLang="en-US" b="1" dirty="0">
                <a:solidFill>
                  <a:schemeClr val="bg2">
                    <a:lumMod val="50000"/>
                  </a:schemeClr>
                </a:solidFill>
                <a:latin typeface="微软雅黑" panose="020B0503020204020204" pitchFamily="34" charset="-122"/>
                <a:ea typeface="微软雅黑" panose="020B0503020204020204" pitchFamily="34" charset="-122"/>
              </a:rPr>
              <a:t>描述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57300" lvl="2" indent="-457200" eaLnBrk="1" hangingPunct="1">
              <a:lnSpc>
                <a:spcPct val="80000"/>
              </a:lnSpc>
              <a:spcBef>
                <a:spcPts val="1800"/>
              </a:spcBef>
              <a:buFont typeface="Arial" panose="020B0604020202020204" pitchFamily="34" charset="0"/>
              <a:buChar char="•"/>
            </a:pPr>
            <a:r>
              <a:rPr lang="zh-CN" altLang="en-US" sz="2600" b="1" dirty="0">
                <a:solidFill>
                  <a:schemeClr val="bg2">
                    <a:lumMod val="50000"/>
                  </a:schemeClr>
                </a:solidFill>
                <a:latin typeface="Times New Roman" pitchFamily="18" charset="0"/>
              </a:rPr>
              <a:t>粒子动力学 </a:t>
            </a:r>
            <a:r>
              <a:rPr lang="en-US" altLang="zh-CN" sz="2600" b="1" dirty="0">
                <a:solidFill>
                  <a:schemeClr val="bg2">
                    <a:lumMod val="50000"/>
                  </a:schemeClr>
                </a:solidFill>
                <a:latin typeface="Times New Roman" pitchFamily="18" charset="0"/>
              </a:rPr>
              <a:t>Dynamic</a:t>
            </a:r>
          </a:p>
          <a:p>
            <a:pPr marL="1879600" lvl="2" indent="-436563">
              <a:spcBef>
                <a:spcPts val="1800"/>
              </a:spcBef>
              <a:buFont typeface="Wingdings" panose="05000000000000000000" pitchFamily="2" charset="2"/>
              <a:buChar char="n"/>
            </a:pPr>
            <a:r>
              <a:rPr lang="zh-CN" altLang="en-US" b="1" dirty="0">
                <a:solidFill>
                  <a:schemeClr val="bg2">
                    <a:lumMod val="50000"/>
                  </a:schemeClr>
                </a:solidFill>
              </a:rPr>
              <a:t>作用力</a:t>
            </a:r>
            <a:r>
              <a:rPr lang="en-US" altLang="zh-CN" b="1" dirty="0">
                <a:solidFill>
                  <a:schemeClr val="bg2">
                    <a:lumMod val="50000"/>
                  </a:schemeClr>
                </a:solidFill>
              </a:rPr>
              <a:t>Force</a:t>
            </a:r>
            <a:r>
              <a:rPr lang="zh-CN" altLang="en-US" b="1" dirty="0">
                <a:solidFill>
                  <a:schemeClr val="bg2">
                    <a:lumMod val="50000"/>
                  </a:schemeClr>
                </a:solidFill>
              </a:rPr>
              <a:t>（重力、风力、压力、浮力）改变粒子的加速度</a:t>
            </a:r>
            <a:r>
              <a:rPr lang="en-US" altLang="zh-CN" b="1" dirty="0">
                <a:solidFill>
                  <a:schemeClr val="bg2">
                    <a:lumMod val="50000"/>
                  </a:schemeClr>
                </a:solidFill>
              </a:rPr>
              <a:t>Acceleration</a:t>
            </a:r>
          </a:p>
          <a:p>
            <a:pPr marL="1879600" lvl="2" indent="-436563">
              <a:spcBef>
                <a:spcPts val="1800"/>
              </a:spcBef>
              <a:buFont typeface="Wingdings" panose="05000000000000000000" pitchFamily="2" charset="2"/>
              <a:buChar char="n"/>
            </a:pPr>
            <a:r>
              <a:rPr lang="zh-CN" altLang="en-US" b="1" dirty="0">
                <a:solidFill>
                  <a:schemeClr val="bg2">
                    <a:lumMod val="50000"/>
                  </a:schemeClr>
                </a:solidFill>
              </a:rPr>
              <a:t>加速度改变粒子的速度 </a:t>
            </a:r>
            <a:r>
              <a:rPr lang="en-US" altLang="zh-CN" b="1" dirty="0">
                <a:solidFill>
                  <a:schemeClr val="bg2">
                    <a:lumMod val="50000"/>
                  </a:schemeClr>
                </a:solidFill>
              </a:rPr>
              <a:t>Velocity</a:t>
            </a:r>
          </a:p>
          <a:p>
            <a:pPr marL="1879600" lvl="2" indent="-436563">
              <a:spcBef>
                <a:spcPts val="1800"/>
              </a:spcBef>
              <a:buFont typeface="Wingdings" panose="05000000000000000000" pitchFamily="2" charset="2"/>
              <a:buChar char="n"/>
            </a:pPr>
            <a:r>
              <a:rPr lang="zh-CN" altLang="en-US" b="1" dirty="0">
                <a:solidFill>
                  <a:schemeClr val="bg2">
                    <a:lumMod val="50000"/>
                  </a:schemeClr>
                </a:solidFill>
              </a:rPr>
              <a:t>速度改变粒子的位置 </a:t>
            </a:r>
            <a:r>
              <a:rPr lang="en-US" altLang="zh-CN" b="1" dirty="0">
                <a:solidFill>
                  <a:schemeClr val="bg2">
                    <a:lumMod val="50000"/>
                  </a:schemeClr>
                </a:solidFill>
              </a:rPr>
              <a:t>Position</a:t>
            </a:r>
            <a:endParaRPr lang="zh-CN" altLang="en-US" b="1" dirty="0">
              <a:solidFill>
                <a:schemeClr val="bg2">
                  <a:lumMod val="50000"/>
                </a:schemeClr>
              </a:solidFill>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49029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fade">
                                      <p:cBhvr>
                                        <p:cTn id="7" dur="500"/>
                                        <p:tgtEl>
                                          <p:spTgt spid="36147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2" end="2"/>
                                            </p:txEl>
                                          </p:spTgt>
                                        </p:tgtEl>
                                        <p:attrNameLst>
                                          <p:attrName>style.visibility</p:attrName>
                                        </p:attrNameLst>
                                      </p:cBhvr>
                                      <p:to>
                                        <p:strVal val="visible"/>
                                      </p:to>
                                    </p:set>
                                    <p:animEffect transition="in" filter="fade">
                                      <p:cBhvr>
                                        <p:cTn id="10" dur="500"/>
                                        <p:tgtEl>
                                          <p:spTgt spid="36147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3" end="3"/>
                                            </p:txEl>
                                          </p:spTgt>
                                        </p:tgtEl>
                                        <p:attrNameLst>
                                          <p:attrName>style.visibility</p:attrName>
                                        </p:attrNameLst>
                                      </p:cBhvr>
                                      <p:to>
                                        <p:strVal val="visible"/>
                                      </p:to>
                                    </p:set>
                                    <p:animEffect transition="in" filter="fade">
                                      <p:cBhvr>
                                        <p:cTn id="13" dur="500"/>
                                        <p:tgtEl>
                                          <p:spTgt spid="36147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4" end="4"/>
                                            </p:txEl>
                                          </p:spTgt>
                                        </p:tgtEl>
                                        <p:attrNameLst>
                                          <p:attrName>style.visibility</p:attrName>
                                        </p:attrNameLst>
                                      </p:cBhvr>
                                      <p:to>
                                        <p:strVal val="visible"/>
                                      </p:to>
                                    </p:set>
                                    <p:animEffect transition="in" filter="fade">
                                      <p:cBhvr>
                                        <p:cTn id="16" dur="500"/>
                                        <p:tgtEl>
                                          <p:spTgt spid="361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a:xfrm>
            <a:off x="755651" y="1825625"/>
            <a:ext cx="10668000" cy="4519613"/>
          </a:xfrm>
        </p:spPr>
        <p:txBody>
          <a:bodyPr/>
          <a:lstStyle/>
          <a:p>
            <a:pPr marL="717550" lvl="1" indent="-342900" hangingPunct="0">
              <a:lnSpc>
                <a:spcPct val="8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粒子动力学 </a:t>
            </a:r>
            <a:r>
              <a:rPr lang="en-US" altLang="zh-CN" b="1" dirty="0">
                <a:solidFill>
                  <a:schemeClr val="bg2">
                    <a:lumMod val="50000"/>
                  </a:schemeClr>
                </a:solidFill>
                <a:latin typeface="微软雅黑" panose="020B0503020204020204" pitchFamily="34" charset="-122"/>
                <a:ea typeface="微软雅黑" panose="020B0503020204020204" pitchFamily="34" charset="-122"/>
              </a:rPr>
              <a:t>Dynamic</a:t>
            </a:r>
          </a:p>
          <a:p>
            <a:pPr marL="1308100" lvl="2" indent="-436563" eaLnBrk="1" hangingPunct="1">
              <a:spcBef>
                <a:spcPct val="70000"/>
              </a:spcBef>
            </a:pPr>
            <a:r>
              <a:rPr lang="en-US" altLang="zh-CN" sz="2200" dirty="0" smtClean="0"/>
              <a:t> </a:t>
            </a:r>
            <a:endParaRPr lang="zh-CN" altLang="en-US" sz="2200" dirty="0" smtClean="0"/>
          </a:p>
        </p:txBody>
      </p:sp>
      <p:pic>
        <p:nvPicPr>
          <p:cNvPr id="41988" name="图片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1133" y="2600326"/>
            <a:ext cx="8197851"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685216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fade">
                                      <p:cBhvr>
                                        <p:cTn id="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a:bodyPr>
          <a:lstStyle/>
          <a:p>
            <a:pPr marL="717550" lvl="1" indent="-342900" eaLnBrk="1" hangingPunct="0">
              <a:lnSpc>
                <a:spcPct val="8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粒子系统的属性</a:t>
            </a:r>
          </a:p>
        </p:txBody>
      </p:sp>
      <p:grpSp>
        <p:nvGrpSpPr>
          <p:cNvPr id="4" name="组合 3"/>
          <p:cNvGrpSpPr>
            <a:grpSpLocks/>
          </p:cNvGrpSpPr>
          <p:nvPr/>
        </p:nvGrpSpPr>
        <p:grpSpPr bwMode="auto">
          <a:xfrm>
            <a:off x="323851" y="2509839"/>
            <a:ext cx="5425016" cy="4287837"/>
            <a:chOff x="287524" y="2509850"/>
            <a:chExt cx="4068452" cy="4287852"/>
          </a:xfrm>
        </p:grpSpPr>
        <p:sp>
          <p:nvSpPr>
            <p:cNvPr id="75784" name="矩形 1"/>
            <p:cNvSpPr>
              <a:spLocks noChangeArrowheads="1"/>
            </p:cNvSpPr>
            <p:nvPr/>
          </p:nvSpPr>
          <p:spPr bwMode="auto">
            <a:xfrm>
              <a:off x="287524" y="2509850"/>
              <a:ext cx="4068452" cy="4067175"/>
            </a:xfrm>
            <a:prstGeom prst="rect">
              <a:avLst/>
            </a:prstGeom>
            <a:blipFill dpi="0" rotWithShape="1">
              <a:blip r:embed="rId3"/>
              <a:srcRect/>
              <a:tile tx="0" ty="0" sx="100000" sy="100000" flip="none" algn="tl"/>
            </a:blipFill>
            <a:ln w="9525" algn="ctr">
              <a:solidFill>
                <a:schemeClr val="tx1"/>
              </a:solidFill>
              <a:round/>
              <a:headEnd/>
              <a:tailEnd/>
            </a:ln>
          </p:spPr>
          <p:txBody>
            <a:bodyPr/>
            <a:lstStyle/>
            <a:p>
              <a:endParaRPr lang="zh-CN" altLang="en-US"/>
            </a:p>
          </p:txBody>
        </p:sp>
        <p:sp>
          <p:nvSpPr>
            <p:cNvPr id="75785" name="TextBox 2"/>
            <p:cNvSpPr txBox="1">
              <a:spLocks noChangeArrowheads="1"/>
            </p:cNvSpPr>
            <p:nvPr/>
          </p:nvSpPr>
          <p:spPr bwMode="auto">
            <a:xfrm>
              <a:off x="359532" y="2888940"/>
              <a:ext cx="3924436"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buFont typeface="Arial" charset="0"/>
                <a:buChar char="•"/>
              </a:pPr>
              <a:r>
                <a:rPr lang="en-US" altLang="zh-CN" sz="1600">
                  <a:solidFill>
                    <a:srgbClr val="7030A0"/>
                  </a:solidFill>
                </a:rPr>
                <a:t>Attributes of a Particle</a:t>
              </a:r>
            </a:p>
            <a:p>
              <a:pPr lvl="1" eaLnBrk="1" hangingPunct="1">
                <a:spcBef>
                  <a:spcPts val="1200"/>
                </a:spcBef>
                <a:buFont typeface="Verdana" pitchFamily="34" charset="0"/>
                <a:buChar char="–"/>
              </a:pPr>
              <a:r>
                <a:rPr lang="en-US" altLang="zh-CN"/>
                <a:t>Position</a:t>
              </a:r>
            </a:p>
            <a:p>
              <a:pPr lvl="1" eaLnBrk="1" hangingPunct="1">
                <a:spcBef>
                  <a:spcPts val="600"/>
                </a:spcBef>
                <a:buFont typeface="Verdana" pitchFamily="34" charset="0"/>
                <a:buChar char="–"/>
              </a:pPr>
              <a:r>
                <a:rPr lang="en-US" altLang="zh-CN"/>
                <a:t>Velocity</a:t>
              </a:r>
            </a:p>
            <a:p>
              <a:pPr lvl="1" eaLnBrk="1" hangingPunct="1">
                <a:spcBef>
                  <a:spcPts val="600"/>
                </a:spcBef>
                <a:buFont typeface="Verdana" pitchFamily="34" charset="0"/>
                <a:buChar char="–"/>
              </a:pPr>
              <a:r>
                <a:rPr lang="en-US" altLang="zh-CN"/>
                <a:t>Life span(birth/dead)</a:t>
              </a:r>
            </a:p>
            <a:p>
              <a:pPr lvl="1" eaLnBrk="1" hangingPunct="1">
                <a:spcBef>
                  <a:spcPts val="600"/>
                </a:spcBef>
                <a:buFont typeface="Verdana" pitchFamily="34" charset="0"/>
                <a:buChar char="–"/>
              </a:pPr>
              <a:r>
                <a:rPr lang="en-US" altLang="zh-CN"/>
                <a:t>Size </a:t>
              </a:r>
            </a:p>
            <a:p>
              <a:pPr lvl="1" eaLnBrk="1" hangingPunct="1">
                <a:spcBef>
                  <a:spcPts val="600"/>
                </a:spcBef>
                <a:buFont typeface="Verdana" pitchFamily="34" charset="0"/>
                <a:buChar char="–"/>
              </a:pPr>
              <a:r>
                <a:rPr lang="en-US" altLang="zh-CN"/>
                <a:t>Weight</a:t>
              </a:r>
            </a:p>
            <a:p>
              <a:pPr lvl="1" eaLnBrk="1" hangingPunct="1">
                <a:spcBef>
                  <a:spcPts val="600"/>
                </a:spcBef>
                <a:buFont typeface="Verdana" pitchFamily="34" charset="0"/>
                <a:buChar char="–"/>
              </a:pPr>
              <a:r>
                <a:rPr lang="en-US" altLang="zh-CN"/>
                <a:t>Representation</a:t>
              </a:r>
            </a:p>
            <a:p>
              <a:pPr lvl="1" eaLnBrk="1" hangingPunct="1">
                <a:spcBef>
                  <a:spcPts val="600"/>
                </a:spcBef>
                <a:buFont typeface="Verdana" pitchFamily="34" charset="0"/>
                <a:buChar char="–"/>
              </a:pPr>
              <a:r>
                <a:rPr lang="en-US" altLang="zh-CN"/>
                <a:t>Color</a:t>
              </a:r>
            </a:p>
            <a:p>
              <a:pPr lvl="1" eaLnBrk="1" hangingPunct="1">
                <a:spcBef>
                  <a:spcPts val="600"/>
                </a:spcBef>
                <a:buFont typeface="Verdana" pitchFamily="34" charset="0"/>
                <a:buChar char="–"/>
              </a:pPr>
              <a:r>
                <a:rPr lang="en-US" altLang="zh-CN"/>
                <a:t>Owner</a:t>
              </a:r>
            </a:p>
            <a:p>
              <a:pPr lvl="1" eaLnBrk="1" hangingPunct="1">
                <a:spcBef>
                  <a:spcPts val="600"/>
                </a:spcBef>
                <a:buFont typeface="Verdana" pitchFamily="34" charset="0"/>
                <a:buChar char="–"/>
              </a:pPr>
              <a:endParaRPr lang="en-US" altLang="zh-CN"/>
            </a:p>
            <a:p>
              <a:pPr eaLnBrk="1" hangingPunct="1">
                <a:buFont typeface="Arial" charset="0"/>
                <a:buChar char="•"/>
              </a:pPr>
              <a:endParaRPr lang="zh-CN" altLang="en-US"/>
            </a:p>
          </p:txBody>
        </p:sp>
      </p:grpSp>
      <p:grpSp>
        <p:nvGrpSpPr>
          <p:cNvPr id="5" name="组合 4"/>
          <p:cNvGrpSpPr>
            <a:grpSpLocks/>
          </p:cNvGrpSpPr>
          <p:nvPr/>
        </p:nvGrpSpPr>
        <p:grpSpPr bwMode="auto">
          <a:xfrm>
            <a:off x="6462185" y="2498726"/>
            <a:ext cx="5634567" cy="4067175"/>
            <a:chOff x="5061946" y="2509849"/>
            <a:chExt cx="4226578" cy="4067175"/>
          </a:xfrm>
        </p:grpSpPr>
        <p:sp>
          <p:nvSpPr>
            <p:cNvPr id="75782" name="矩形 8"/>
            <p:cNvSpPr>
              <a:spLocks noChangeArrowheads="1"/>
            </p:cNvSpPr>
            <p:nvPr/>
          </p:nvSpPr>
          <p:spPr bwMode="auto">
            <a:xfrm>
              <a:off x="5061946" y="2509849"/>
              <a:ext cx="4068452" cy="4067175"/>
            </a:xfrm>
            <a:prstGeom prst="rect">
              <a:avLst/>
            </a:prstGeom>
            <a:blipFill dpi="0" rotWithShape="1">
              <a:blip r:embed="rId3"/>
              <a:srcRect/>
              <a:tile tx="0" ty="0" sx="100000" sy="100000" flip="none" algn="tl"/>
            </a:blipFill>
            <a:ln w="9525" algn="ctr">
              <a:solidFill>
                <a:schemeClr val="tx1"/>
              </a:solidFill>
              <a:round/>
              <a:headEnd/>
              <a:tailEnd/>
            </a:ln>
          </p:spPr>
          <p:txBody>
            <a:bodyPr/>
            <a:lstStyle/>
            <a:p>
              <a:endParaRPr lang="zh-CN" altLang="en-US"/>
            </a:p>
          </p:txBody>
        </p:sp>
        <p:sp>
          <p:nvSpPr>
            <p:cNvPr id="75783" name="TextBox 9"/>
            <p:cNvSpPr txBox="1">
              <a:spLocks noChangeArrowheads="1"/>
            </p:cNvSpPr>
            <p:nvPr/>
          </p:nvSpPr>
          <p:spPr bwMode="auto">
            <a:xfrm>
              <a:off x="5133954" y="2888939"/>
              <a:ext cx="415457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buFont typeface="Arial" charset="0"/>
                <a:buChar char="•"/>
              </a:pPr>
              <a:r>
                <a:rPr lang="en-US" altLang="zh-CN" sz="1600">
                  <a:solidFill>
                    <a:srgbClr val="006600"/>
                  </a:solidFill>
                </a:rPr>
                <a:t>Attributes of a Particle System</a:t>
              </a:r>
            </a:p>
            <a:p>
              <a:pPr lvl="1" eaLnBrk="1" hangingPunct="1">
                <a:spcBef>
                  <a:spcPts val="1200"/>
                </a:spcBef>
                <a:buFont typeface="Verdana" pitchFamily="34" charset="0"/>
                <a:buChar char="–"/>
              </a:pPr>
              <a:r>
                <a:rPr lang="en-US" altLang="zh-CN">
                  <a:solidFill>
                    <a:srgbClr val="C00000"/>
                  </a:solidFill>
                </a:rPr>
                <a:t>Particle list</a:t>
              </a:r>
            </a:p>
            <a:p>
              <a:pPr lvl="1" eaLnBrk="1" hangingPunct="1">
                <a:spcBef>
                  <a:spcPts val="1200"/>
                </a:spcBef>
                <a:buFont typeface="Verdana" pitchFamily="34" charset="0"/>
                <a:buChar char="–"/>
              </a:pPr>
              <a:r>
                <a:rPr lang="en-US" altLang="zh-CN">
                  <a:solidFill>
                    <a:srgbClr val="C00000"/>
                  </a:solidFill>
                </a:rPr>
                <a:t>Position</a:t>
              </a:r>
            </a:p>
            <a:p>
              <a:pPr lvl="1" eaLnBrk="1" hangingPunct="1">
                <a:spcBef>
                  <a:spcPts val="600"/>
                </a:spcBef>
                <a:buFont typeface="Verdana" pitchFamily="34" charset="0"/>
                <a:buChar char="–"/>
              </a:pPr>
              <a:r>
                <a:rPr lang="en-US" altLang="zh-CN">
                  <a:solidFill>
                    <a:srgbClr val="C00000"/>
                  </a:solidFill>
                </a:rPr>
                <a:t>Emission Rate</a:t>
              </a:r>
            </a:p>
            <a:p>
              <a:pPr lvl="1" eaLnBrk="1" hangingPunct="1">
                <a:spcBef>
                  <a:spcPts val="600"/>
                </a:spcBef>
                <a:buFont typeface="Verdana" pitchFamily="34" charset="0"/>
                <a:buChar char="–"/>
              </a:pPr>
              <a:r>
                <a:rPr lang="en-US" altLang="zh-CN">
                  <a:solidFill>
                    <a:srgbClr val="C00000"/>
                  </a:solidFill>
                </a:rPr>
                <a:t>Force</a:t>
              </a:r>
            </a:p>
            <a:p>
              <a:pPr lvl="1" eaLnBrk="1" hangingPunct="1">
                <a:spcBef>
                  <a:spcPts val="600"/>
                </a:spcBef>
                <a:buFont typeface="Verdana" pitchFamily="34" charset="0"/>
                <a:buChar char="–"/>
              </a:pPr>
              <a:r>
                <a:rPr lang="en-US" altLang="zh-CN">
                  <a:solidFill>
                    <a:srgbClr val="C00000"/>
                  </a:solidFill>
                </a:rPr>
                <a:t>Current State</a:t>
              </a:r>
            </a:p>
            <a:p>
              <a:pPr lvl="1" eaLnBrk="1" hangingPunct="1">
                <a:spcBef>
                  <a:spcPts val="600"/>
                </a:spcBef>
                <a:buFont typeface="Verdana" pitchFamily="34" charset="0"/>
                <a:buChar char="–"/>
              </a:pPr>
              <a:r>
                <a:rPr lang="en-US" altLang="zh-CN">
                  <a:solidFill>
                    <a:srgbClr val="C00000"/>
                  </a:solidFill>
                </a:rPr>
                <a:t>Blending</a:t>
              </a:r>
            </a:p>
            <a:p>
              <a:pPr lvl="1" eaLnBrk="1" hangingPunct="1">
                <a:spcBef>
                  <a:spcPts val="600"/>
                </a:spcBef>
                <a:buFont typeface="Verdana" pitchFamily="34" charset="0"/>
                <a:buChar char="–"/>
              </a:pPr>
              <a:r>
                <a:rPr lang="en-US" altLang="zh-CN">
                  <a:solidFill>
                    <a:srgbClr val="C00000"/>
                  </a:solidFill>
                </a:rPr>
                <a:t>Representation</a:t>
              </a:r>
            </a:p>
            <a:p>
              <a:pPr lvl="1" eaLnBrk="1" hangingPunct="1">
                <a:spcBef>
                  <a:spcPts val="600"/>
                </a:spcBef>
                <a:buFont typeface="Verdana" pitchFamily="34" charset="0"/>
                <a:buChar char="–"/>
              </a:pPr>
              <a:endParaRPr lang="en-US" altLang="zh-CN"/>
            </a:p>
            <a:p>
              <a:pPr eaLnBrk="1" hangingPunct="1">
                <a:buFont typeface="Arial" charset="0"/>
                <a:buChar char="•"/>
              </a:pPr>
              <a:endParaRPr lang="zh-CN" altLang="en-US"/>
            </a:p>
          </p:txBody>
        </p:sp>
      </p:grpSp>
      <p:sp>
        <p:nvSpPr>
          <p:cNvPr id="11"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3203609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a:bodyPr>
          <a:lstStyle/>
          <a:p>
            <a:pPr marL="717550" lvl="1" indent="-342900" hangingPunct="0">
              <a:lnSpc>
                <a:spcPct val="8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粒子系统数据结构</a:t>
            </a:r>
          </a:p>
        </p:txBody>
      </p:sp>
      <p:grpSp>
        <p:nvGrpSpPr>
          <p:cNvPr id="7" name="组合 6"/>
          <p:cNvGrpSpPr>
            <a:grpSpLocks/>
          </p:cNvGrpSpPr>
          <p:nvPr/>
        </p:nvGrpSpPr>
        <p:grpSpPr bwMode="auto">
          <a:xfrm>
            <a:off x="323851" y="2349500"/>
            <a:ext cx="11580283" cy="4554538"/>
            <a:chOff x="243362" y="2348880"/>
            <a:chExt cx="8685121" cy="4555093"/>
          </a:xfrm>
        </p:grpSpPr>
        <p:sp>
          <p:nvSpPr>
            <p:cNvPr id="76805" name="矩形 11"/>
            <p:cNvSpPr>
              <a:spLocks noChangeArrowheads="1"/>
            </p:cNvSpPr>
            <p:nvPr/>
          </p:nvSpPr>
          <p:spPr bwMode="auto">
            <a:xfrm>
              <a:off x="243362" y="2509850"/>
              <a:ext cx="8685121" cy="4067175"/>
            </a:xfrm>
            <a:prstGeom prst="rect">
              <a:avLst/>
            </a:prstGeom>
            <a:blipFill dpi="0" rotWithShape="1">
              <a:blip r:embed="rId3"/>
              <a:srcRect/>
              <a:tile tx="0" ty="0" sx="100000" sy="100000" flip="none" algn="tl"/>
            </a:blipFill>
            <a:ln w="9525" algn="ctr">
              <a:solidFill>
                <a:schemeClr val="tx1"/>
              </a:solidFill>
              <a:round/>
              <a:headEnd/>
              <a:tailEnd/>
            </a:ln>
          </p:spPr>
          <p:txBody>
            <a:bodyPr/>
            <a:lstStyle/>
            <a:p>
              <a:endParaRPr lang="zh-CN" altLang="en-US"/>
            </a:p>
          </p:txBody>
        </p:sp>
        <p:sp>
          <p:nvSpPr>
            <p:cNvPr id="76806" name="TextBox 12"/>
            <p:cNvSpPr txBox="1">
              <a:spLocks noChangeArrowheads="1"/>
            </p:cNvSpPr>
            <p:nvPr/>
          </p:nvSpPr>
          <p:spPr bwMode="auto">
            <a:xfrm>
              <a:off x="328814" y="2348880"/>
              <a:ext cx="8347642"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lvl="1" eaLnBrk="1" hangingPunct="1">
                <a:spcBef>
                  <a:spcPts val="600"/>
                </a:spcBef>
                <a:buFont typeface="Verdana" pitchFamily="34" charset="0"/>
                <a:buChar char="–"/>
              </a:pPr>
              <a:endParaRPr lang="en-US" altLang="zh-CN"/>
            </a:p>
            <a:p>
              <a:pPr eaLnBrk="1" hangingPunct="1"/>
              <a:r>
                <a:rPr lang="en-US" altLang="zh-CN" sz="1600">
                  <a:latin typeface="Times New Roman" pitchFamily="18" charset="0"/>
                  <a:cs typeface="Times New Roman" pitchFamily="18" charset="0"/>
                </a:rPr>
                <a:t>struct Particle{</a:t>
              </a:r>
            </a:p>
            <a:p>
              <a:pPr eaLnBrk="1" hangingPunct="1"/>
              <a:r>
                <a:rPr lang="en-US" altLang="zh-CN" sz="1600">
                  <a:latin typeface="Times New Roman" pitchFamily="18" charset="0"/>
                  <a:cs typeface="Times New Roman" pitchFamily="18" charset="0"/>
                </a:rPr>
                <a:t>    Vector3  pos;                         //current position of the particle</a:t>
              </a:r>
            </a:p>
            <a:p>
              <a:pPr eaLnBrk="1" hangingPunct="1"/>
              <a:r>
                <a:rPr lang="en-US" altLang="zh-CN" sz="1600">
                  <a:latin typeface="Times New Roman" pitchFamily="18" charset="0"/>
                  <a:cs typeface="Times New Roman" pitchFamily="18" charset="0"/>
                </a:rPr>
                <a:t>    Vector3  prevPos;                 //last position of the particle</a:t>
              </a:r>
            </a:p>
            <a:p>
              <a:pPr eaLnBrk="1" hangingPunct="1"/>
              <a:r>
                <a:rPr lang="en-US" altLang="zh-CN" sz="1600">
                  <a:latin typeface="Times New Roman" pitchFamily="18" charset="0"/>
                  <a:cs typeface="Times New Roman" pitchFamily="18" charset="0"/>
                </a:rPr>
                <a:t>    Vector3  velocity;                 //direction and speed</a:t>
              </a:r>
            </a:p>
            <a:p>
              <a:pPr eaLnBrk="1" hangingPunct="1"/>
              <a:r>
                <a:rPr lang="en-US" altLang="zh-CN" sz="1600">
                  <a:latin typeface="Times New Roman" pitchFamily="18" charset="0"/>
                  <a:cs typeface="Times New Roman" pitchFamily="18" charset="0"/>
                </a:rPr>
                <a:t>    Vector3  acceleration;         // acceleration</a:t>
              </a:r>
            </a:p>
            <a:p>
              <a:pPr eaLnBrk="1" hangingPunct="1"/>
              <a:endParaRPr lang="en-US" altLang="zh-CN" sz="1600">
                <a:latin typeface="Times New Roman" pitchFamily="18" charset="0"/>
                <a:cs typeface="Times New Roman" pitchFamily="18" charset="0"/>
              </a:endParaRPr>
            </a:p>
            <a:p>
              <a:pPr eaLnBrk="1" hangingPunct="1"/>
              <a:r>
                <a:rPr lang="en-US" altLang="zh-CN" sz="1600">
                  <a:latin typeface="Times New Roman" pitchFamily="18" charset="0"/>
                  <a:cs typeface="Times New Roman" pitchFamily="18" charset="0"/>
                </a:rPr>
                <a:t>    float       energy;                   //determines how long the particle is alive</a:t>
              </a:r>
            </a:p>
            <a:p>
              <a:pPr eaLnBrk="1" hangingPunct="1"/>
              <a:r>
                <a:rPr lang="en-US" altLang="zh-CN" sz="1600">
                  <a:latin typeface="Times New Roman" pitchFamily="18" charset="0"/>
                  <a:cs typeface="Times New Roman" pitchFamily="18" charset="0"/>
                </a:rPr>
                <a:t>    float       size;                        // size of the particle</a:t>
              </a:r>
            </a:p>
            <a:p>
              <a:pPr eaLnBrk="1" hangingPunct="1"/>
              <a:r>
                <a:rPr lang="en-US" altLang="zh-CN">
                  <a:latin typeface="Times New Roman" pitchFamily="18" charset="0"/>
                  <a:cs typeface="Times New Roman" pitchFamily="18" charset="0"/>
                </a:rPr>
                <a:t>    float     sizeDelta;            // amount to change the size over time</a:t>
              </a:r>
            </a:p>
            <a:p>
              <a:pPr eaLnBrk="1" hangingPunct="1"/>
              <a:endParaRPr lang="en-US" altLang="zh-CN">
                <a:latin typeface="Times New Roman" pitchFamily="18" charset="0"/>
                <a:cs typeface="Times New Roman" pitchFamily="18" charset="0"/>
              </a:endParaRPr>
            </a:p>
            <a:p>
              <a:pPr eaLnBrk="1" hangingPunct="1"/>
              <a:r>
                <a:rPr lang="en-US" altLang="zh-CN">
                  <a:latin typeface="Times New Roman" pitchFamily="18" charset="0"/>
                  <a:cs typeface="Times New Roman" pitchFamily="18" charset="0"/>
                </a:rPr>
                <a:t>   float       weight;               //determines how gravity affects the particle</a:t>
              </a:r>
            </a:p>
            <a:p>
              <a:pPr eaLnBrk="1" hangingPunct="1"/>
              <a:r>
                <a:rPr lang="en-US" altLang="zh-CN">
                  <a:latin typeface="Times New Roman" pitchFamily="18" charset="0"/>
                  <a:cs typeface="Times New Roman" pitchFamily="18" charset="0"/>
                </a:rPr>
                <a:t>   float       weightDelta;      //change over time</a:t>
              </a:r>
            </a:p>
            <a:p>
              <a:pPr eaLnBrk="1" hangingPunct="1"/>
              <a:r>
                <a:rPr lang="en-US" altLang="zh-CN">
                  <a:latin typeface="Times New Roman" pitchFamily="18" charset="0"/>
                  <a:cs typeface="Times New Roman" pitchFamily="18" charset="0"/>
                </a:rPr>
                <a:t>   float       color[4];             //current color of the particle</a:t>
              </a:r>
            </a:p>
            <a:p>
              <a:pPr eaLnBrk="1" hangingPunct="1"/>
              <a:r>
                <a:rPr lang="en-US" altLang="zh-CN">
                  <a:latin typeface="Times New Roman" pitchFamily="18" charset="0"/>
                  <a:cs typeface="Times New Roman" pitchFamily="18" charset="0"/>
                </a:rPr>
                <a:t>   float       colorDelta[4];    //how the color and transparency change with time</a:t>
              </a:r>
            </a:p>
            <a:p>
              <a:pPr eaLnBrk="1" hangingPunct="1"/>
              <a:r>
                <a:rPr lang="en-US" altLang="zh-CN">
                  <a:latin typeface="Times New Roman" pitchFamily="18" charset="0"/>
                  <a:cs typeface="Times New Roman" pitchFamily="18" charset="0"/>
                </a:rPr>
                <a:t>};</a:t>
              </a:r>
            </a:p>
            <a:p>
              <a:pPr eaLnBrk="1" hangingPunct="1"/>
              <a:endParaRPr lang="zh-CN" altLang="en-US"/>
            </a:p>
          </p:txBody>
        </p:sp>
      </p:grpSp>
      <p:sp>
        <p:nvSpPr>
          <p:cNvPr id="8"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612809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755651" y="1825625"/>
            <a:ext cx="10668000" cy="4519613"/>
          </a:xfrm>
        </p:spPr>
        <p:txBody>
          <a:bodyPr>
            <a:normAutofit/>
          </a:bodyPr>
          <a:lstStyle/>
          <a:p>
            <a:pPr marL="717550" lvl="1" indent="-342900" eaLnBrk="1" hangingPunct="0">
              <a:lnSpc>
                <a:spcPct val="8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粒子系统数据结构</a:t>
            </a:r>
          </a:p>
        </p:txBody>
      </p:sp>
      <p:grpSp>
        <p:nvGrpSpPr>
          <p:cNvPr id="2" name="组合 1"/>
          <p:cNvGrpSpPr>
            <a:grpSpLocks/>
          </p:cNvGrpSpPr>
          <p:nvPr/>
        </p:nvGrpSpPr>
        <p:grpSpPr bwMode="auto">
          <a:xfrm>
            <a:off x="323851" y="2168525"/>
            <a:ext cx="11580283" cy="4986338"/>
            <a:chOff x="243362" y="2168860"/>
            <a:chExt cx="8685121" cy="4985980"/>
          </a:xfrm>
        </p:grpSpPr>
        <p:sp>
          <p:nvSpPr>
            <p:cNvPr id="77829" name="矩形 11"/>
            <p:cNvSpPr>
              <a:spLocks noChangeArrowheads="1"/>
            </p:cNvSpPr>
            <p:nvPr/>
          </p:nvSpPr>
          <p:spPr bwMode="auto">
            <a:xfrm>
              <a:off x="243362" y="2329830"/>
              <a:ext cx="8685121" cy="4519550"/>
            </a:xfrm>
            <a:prstGeom prst="rect">
              <a:avLst/>
            </a:prstGeom>
            <a:blipFill dpi="0" rotWithShape="1">
              <a:blip r:embed="rId3"/>
              <a:srcRect/>
              <a:tile tx="0" ty="0" sx="100000" sy="100000" flip="none" algn="tl"/>
            </a:blipFill>
            <a:ln w="9525" algn="ctr">
              <a:solidFill>
                <a:schemeClr val="tx1"/>
              </a:solidFill>
              <a:round/>
              <a:headEnd/>
              <a:tailEnd/>
            </a:ln>
          </p:spPr>
          <p:txBody>
            <a:bodyPr/>
            <a:lstStyle/>
            <a:p>
              <a:endParaRPr lang="zh-CN" altLang="en-US"/>
            </a:p>
          </p:txBody>
        </p:sp>
        <p:sp>
          <p:nvSpPr>
            <p:cNvPr id="77830" name="TextBox 12"/>
            <p:cNvSpPr txBox="1">
              <a:spLocks noChangeArrowheads="1"/>
            </p:cNvSpPr>
            <p:nvPr/>
          </p:nvSpPr>
          <p:spPr bwMode="auto">
            <a:xfrm>
              <a:off x="328814" y="2168860"/>
              <a:ext cx="8347642"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lvl="1" eaLnBrk="1" hangingPunct="1">
                <a:spcBef>
                  <a:spcPts val="600"/>
                </a:spcBef>
                <a:buFont typeface="Verdana" pitchFamily="34" charset="0"/>
                <a:buChar char="–"/>
              </a:pPr>
              <a:endParaRPr lang="en-US" altLang="zh-CN"/>
            </a:p>
            <a:p>
              <a:pPr eaLnBrk="1" hangingPunct="1"/>
              <a:r>
                <a:rPr lang="en-US" altLang="zh-CN" sz="1600">
                  <a:latin typeface="Times New Roman" pitchFamily="18" charset="0"/>
                  <a:cs typeface="Times New Roman" pitchFamily="18" charset="0"/>
                </a:rPr>
                <a:t>class ParticleSystem{</a:t>
              </a:r>
            </a:p>
            <a:p>
              <a:pPr eaLnBrk="1" hangingPunct="1"/>
              <a:r>
                <a:rPr lang="en-US" altLang="zh-CN" sz="1600">
                  <a:latin typeface="Times New Roman" pitchFamily="18" charset="0"/>
                  <a:cs typeface="Times New Roman" pitchFamily="18" charset="0"/>
                </a:rPr>
                <a:t>public:</a:t>
              </a:r>
            </a:p>
            <a:p>
              <a:pPr eaLnBrk="1" hangingPunct="1"/>
              <a:r>
                <a:rPr lang="en-US" altLang="zh-CN" sz="1600">
                  <a:latin typeface="Times New Roman" pitchFamily="18" charset="0"/>
                  <a:cs typeface="Times New Roman" pitchFamily="18" charset="0"/>
                </a:rPr>
                <a:t>    ParticleSystem(int maxParticles,Vector3 origin);</a:t>
              </a:r>
            </a:p>
            <a:p>
              <a:pPr eaLnBrk="1" hangingPunct="1"/>
              <a:r>
                <a:rPr lang="en-US" altLang="zh-CN" sz="1600">
                  <a:latin typeface="Times New Roman" pitchFamily="18" charset="0"/>
                  <a:cs typeface="Times New Roman" pitchFamily="18" charset="0"/>
                </a:rPr>
                <a:t>    virtual  void  Update(float elapsedTime)      =  0;                 </a:t>
              </a:r>
            </a:p>
            <a:p>
              <a:pPr eaLnBrk="1" hangingPunct="1"/>
              <a:r>
                <a:rPr lang="en-US" altLang="zh-CN" sz="1600">
                  <a:latin typeface="Times New Roman" pitchFamily="18" charset="0"/>
                  <a:cs typeface="Times New Roman" pitchFamily="18" charset="0"/>
                </a:rPr>
                <a:t>    virtual  void  Render()                                    =  0;                 </a:t>
              </a:r>
            </a:p>
            <a:p>
              <a:pPr eaLnBrk="1" hangingPunct="1"/>
              <a:r>
                <a:rPr lang="en-US" altLang="zh-CN" sz="1600">
                  <a:latin typeface="Times New Roman" pitchFamily="18" charset="0"/>
                  <a:cs typeface="Times New Roman" pitchFamily="18" charset="0"/>
                </a:rPr>
                <a:t>    virtual  int    Emit(int numParticles);</a:t>
              </a:r>
            </a:p>
            <a:p>
              <a:pPr eaLnBrk="1" hangingPunct="1"/>
              <a:r>
                <a:rPr lang="en-US" altLang="zh-CN" sz="1600">
                  <a:latin typeface="Times New Roman" pitchFamily="18" charset="0"/>
                  <a:cs typeface="Times New Roman" pitchFamily="18" charset="0"/>
                </a:rPr>
                <a:t>    virtual  void  InitializeSystem();</a:t>
              </a:r>
            </a:p>
            <a:p>
              <a:pPr eaLnBrk="1" hangingPunct="1"/>
              <a:r>
                <a:rPr lang="en-US" altLang="zh-CN" sz="1600">
                  <a:latin typeface="Times New Roman" pitchFamily="18" charset="0"/>
                  <a:cs typeface="Times New Roman" pitchFamily="18" charset="0"/>
                </a:rPr>
                <a:t>    virtual  void  KillSystem();</a:t>
              </a:r>
            </a:p>
            <a:p>
              <a:pPr eaLnBrk="1" hangingPunct="1"/>
              <a:r>
                <a:rPr lang="en-US" altLang="zh-CN" sz="1600">
                  <a:latin typeface="Times New Roman" pitchFamily="18" charset="0"/>
                  <a:cs typeface="Times New Roman" pitchFamily="18" charset="0"/>
                </a:rPr>
                <a:t>protected:</a:t>
              </a:r>
            </a:p>
            <a:p>
              <a:pPr eaLnBrk="1" hangingPunct="1"/>
              <a:r>
                <a:rPr lang="en-US" altLang="zh-CN" sz="1600">
                  <a:latin typeface="Times New Roman" pitchFamily="18" charset="0"/>
                  <a:cs typeface="Times New Roman" pitchFamily="18" charset="0"/>
                </a:rPr>
                <a:t>   virtual  void  InitializeParticle(int index)  =  0;</a:t>
              </a:r>
            </a:p>
            <a:p>
              <a:pPr eaLnBrk="1" hangingPunct="1"/>
              <a:r>
                <a:rPr lang="en-US" altLang="zh-CN" sz="1600">
                  <a:latin typeface="Times New Roman" pitchFamily="18" charset="0"/>
                  <a:cs typeface="Times New Roman" pitchFamily="18" charset="0"/>
                </a:rPr>
                <a:t>   particle         *particleList;             // particles for this emitter</a:t>
              </a:r>
            </a:p>
            <a:p>
              <a:pPr eaLnBrk="1" hangingPunct="1"/>
              <a:r>
                <a:rPr lang="en-US" altLang="zh-CN" sz="1600">
                  <a:latin typeface="Times New Roman" pitchFamily="18" charset="0"/>
                  <a:cs typeface="Times New Roman" pitchFamily="18" charset="0"/>
                </a:rPr>
                <a:t>   int                   maxParticles;           // maximum number of particles in total</a:t>
              </a:r>
            </a:p>
            <a:p>
              <a:pPr eaLnBrk="1" hangingPunct="1"/>
              <a:r>
                <a:rPr lang="en-US" altLang="zh-CN">
                  <a:latin typeface="Times New Roman" pitchFamily="18" charset="0"/>
                  <a:cs typeface="Times New Roman" pitchFamily="18" charset="0"/>
                </a:rPr>
                <a:t>  int                numParticles;        // indices of all free particles</a:t>
              </a:r>
            </a:p>
            <a:p>
              <a:pPr eaLnBrk="1" hangingPunct="1"/>
              <a:r>
                <a:rPr lang="en-US" altLang="zh-CN">
                  <a:latin typeface="Times New Roman" pitchFamily="18" charset="0"/>
                  <a:cs typeface="Times New Roman" pitchFamily="18" charset="0"/>
                </a:rPr>
                <a:t>  Vector3        origin;                    // center of the particle system</a:t>
              </a:r>
            </a:p>
            <a:p>
              <a:pPr eaLnBrk="1" hangingPunct="1"/>
              <a:r>
                <a:rPr lang="en-US" altLang="zh-CN">
                  <a:latin typeface="Times New Roman" pitchFamily="18" charset="0"/>
                  <a:cs typeface="Times New Roman" pitchFamily="18" charset="0"/>
                </a:rPr>
                <a:t>   float           accumulatedTime; // track when was last particle emitted</a:t>
              </a:r>
            </a:p>
            <a:p>
              <a:pPr eaLnBrk="1" hangingPunct="1"/>
              <a:r>
                <a:rPr lang="en-US" altLang="zh-CN">
                  <a:latin typeface="Times New Roman" pitchFamily="18" charset="0"/>
                  <a:cs typeface="Times New Roman" pitchFamily="18" charset="0"/>
                </a:rPr>
                <a:t>  Vector3        force;                     // force (gravity, wind, etc.) acting on the system</a:t>
              </a:r>
            </a:p>
            <a:p>
              <a:pPr eaLnBrk="1" hangingPunct="1"/>
              <a:r>
                <a:rPr lang="en-US" altLang="zh-CN">
                  <a:latin typeface="Times New Roman" pitchFamily="18" charset="0"/>
                  <a:cs typeface="Times New Roman" pitchFamily="18" charset="0"/>
                </a:rPr>
                <a:t>};</a:t>
              </a:r>
            </a:p>
            <a:p>
              <a:pPr eaLnBrk="1" hangingPunct="1"/>
              <a:endParaRPr lang="zh-CN" altLang="en-US"/>
            </a:p>
          </p:txBody>
        </p:sp>
      </p:grpSp>
      <p:sp>
        <p:nvSpPr>
          <p:cNvPr id="8"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369263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fontScale="92500" lnSpcReduction="20000"/>
          </a:bodyPr>
          <a:lstStyle/>
          <a:p>
            <a:pPr marL="717550" lvl="1" indent="-342900" hangingPunct="0">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粒子系统实现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57300" lvl="2" indent="-457200">
              <a:spcBef>
                <a:spcPts val="1800"/>
              </a:spcBef>
              <a:buFont typeface="Arial" panose="020B0604020202020204" pitchFamily="34" charset="0"/>
              <a:buChar char="•"/>
            </a:pPr>
            <a:r>
              <a:rPr lang="en-US" altLang="zh-CN" sz="2600" b="1" dirty="0">
                <a:solidFill>
                  <a:schemeClr val="bg2">
                    <a:lumMod val="50000"/>
                  </a:schemeClr>
                </a:solidFill>
                <a:latin typeface="Times New Roman" pitchFamily="18" charset="0"/>
              </a:rPr>
              <a:t>Emission</a:t>
            </a:r>
          </a:p>
          <a:p>
            <a:pPr marL="1879600" lvl="2" indent="-436563" eaLnBrk="1" hangingPunct="1">
              <a:lnSpc>
                <a:spcPct val="100000"/>
              </a:lnSpc>
              <a:spcBef>
                <a:spcPts val="1800"/>
              </a:spcBef>
              <a:buFont typeface="Wingdings" panose="05000000000000000000" pitchFamily="2" charset="2"/>
              <a:buChar char="n"/>
            </a:pPr>
            <a:r>
              <a:rPr lang="en-US" altLang="zh-CN" b="1" dirty="0">
                <a:solidFill>
                  <a:schemeClr val="bg2">
                    <a:lumMod val="50000"/>
                  </a:schemeClr>
                </a:solidFill>
              </a:rPr>
              <a:t>Emitter </a:t>
            </a:r>
            <a:r>
              <a:rPr lang="zh-CN" altLang="en-US" b="1" dirty="0">
                <a:solidFill>
                  <a:schemeClr val="bg2">
                    <a:lumMod val="50000"/>
                  </a:schemeClr>
                </a:solidFill>
              </a:rPr>
              <a:t>的</a:t>
            </a:r>
            <a:r>
              <a:rPr lang="en-US" altLang="zh-CN" b="1" dirty="0">
                <a:solidFill>
                  <a:schemeClr val="bg2">
                    <a:lumMod val="50000"/>
                  </a:schemeClr>
                </a:solidFill>
              </a:rPr>
              <a:t>position </a:t>
            </a:r>
            <a:r>
              <a:rPr lang="zh-CN" altLang="en-US" b="1" dirty="0">
                <a:solidFill>
                  <a:schemeClr val="bg2">
                    <a:lumMod val="50000"/>
                  </a:schemeClr>
                </a:solidFill>
              </a:rPr>
              <a:t>和 </a:t>
            </a:r>
            <a:r>
              <a:rPr lang="en-US" altLang="zh-CN" b="1" dirty="0">
                <a:solidFill>
                  <a:schemeClr val="bg2">
                    <a:lumMod val="50000"/>
                  </a:schemeClr>
                </a:solidFill>
              </a:rPr>
              <a:t>orientation </a:t>
            </a:r>
            <a:r>
              <a:rPr lang="zh-CN" altLang="en-US" b="1" dirty="0">
                <a:solidFill>
                  <a:schemeClr val="bg2">
                    <a:lumMod val="50000"/>
                  </a:schemeClr>
                </a:solidFill>
              </a:rPr>
              <a:t>都可直接给定</a:t>
            </a:r>
            <a:endParaRPr lang="en-US" altLang="zh-CN" b="1" dirty="0">
              <a:solidFill>
                <a:schemeClr val="bg2">
                  <a:lumMod val="50000"/>
                </a:schemeClr>
              </a:solidFill>
            </a:endParaRPr>
          </a:p>
          <a:p>
            <a:pPr marL="1879600" lvl="2" indent="-436563" eaLnBrk="1" hangingPunct="1">
              <a:lnSpc>
                <a:spcPct val="100000"/>
              </a:lnSpc>
              <a:spcBef>
                <a:spcPts val="1800"/>
              </a:spcBef>
              <a:buFont typeface="Wingdings" panose="05000000000000000000" pitchFamily="2" charset="2"/>
              <a:buChar char="n"/>
            </a:pPr>
            <a:r>
              <a:rPr lang="en-US" altLang="zh-CN" b="1" dirty="0">
                <a:solidFill>
                  <a:schemeClr val="bg2">
                    <a:lumMod val="50000"/>
                  </a:schemeClr>
                </a:solidFill>
              </a:rPr>
              <a:t>Emitter Rate </a:t>
            </a:r>
            <a:r>
              <a:rPr lang="zh-CN" altLang="en-US" b="1" dirty="0">
                <a:solidFill>
                  <a:schemeClr val="bg2">
                    <a:lumMod val="50000"/>
                  </a:schemeClr>
                </a:solidFill>
              </a:rPr>
              <a:t>、</a:t>
            </a:r>
            <a:r>
              <a:rPr lang="en-US" altLang="zh-CN" b="1" dirty="0">
                <a:solidFill>
                  <a:schemeClr val="bg2">
                    <a:lumMod val="50000"/>
                  </a:schemeClr>
                </a:solidFill>
              </a:rPr>
              <a:t>Direction</a:t>
            </a:r>
            <a:r>
              <a:rPr lang="zh-CN" altLang="en-US" b="1" dirty="0">
                <a:solidFill>
                  <a:schemeClr val="bg2">
                    <a:lumMod val="50000"/>
                  </a:schemeClr>
                </a:solidFill>
              </a:rPr>
              <a:t>等通常都由一定的随机量控制</a:t>
            </a:r>
            <a:endParaRPr lang="en-US" altLang="zh-CN" b="1" dirty="0">
              <a:solidFill>
                <a:schemeClr val="bg2">
                  <a:lumMod val="50000"/>
                </a:schemeClr>
              </a:solidFill>
            </a:endParaRPr>
          </a:p>
          <a:p>
            <a:pPr marL="1257300" lvl="2" indent="-457200" eaLnBrk="1" hangingPunct="1">
              <a:lnSpc>
                <a:spcPct val="100000"/>
              </a:lnSpc>
              <a:spcBef>
                <a:spcPts val="1800"/>
              </a:spcBef>
              <a:buFont typeface="Arial" panose="020B0604020202020204" pitchFamily="34" charset="0"/>
              <a:buChar char="•"/>
            </a:pPr>
            <a:r>
              <a:rPr lang="en-US" altLang="zh-CN" sz="2600" b="1" dirty="0">
                <a:solidFill>
                  <a:schemeClr val="bg2">
                    <a:lumMod val="50000"/>
                  </a:schemeClr>
                </a:solidFill>
                <a:latin typeface="Times New Roman" pitchFamily="18" charset="0"/>
              </a:rPr>
              <a:t>Move </a:t>
            </a:r>
          </a:p>
          <a:p>
            <a:pPr marL="1879600" lvl="2" indent="-436563">
              <a:lnSpc>
                <a:spcPct val="100000"/>
              </a:lnSpc>
              <a:spcBef>
                <a:spcPts val="1800"/>
              </a:spcBef>
              <a:buFont typeface="Wingdings" panose="05000000000000000000" pitchFamily="2" charset="2"/>
              <a:buChar char="n"/>
            </a:pPr>
            <a:r>
              <a:rPr lang="zh-CN" altLang="en-US" b="1" dirty="0">
                <a:solidFill>
                  <a:schemeClr val="bg2">
                    <a:lumMod val="50000"/>
                  </a:schemeClr>
                </a:solidFill>
              </a:rPr>
              <a:t>在每个</a:t>
            </a:r>
            <a:r>
              <a:rPr lang="en-US" altLang="zh-CN" b="1" dirty="0">
                <a:solidFill>
                  <a:schemeClr val="bg2">
                    <a:lumMod val="50000"/>
                  </a:schemeClr>
                </a:solidFill>
              </a:rPr>
              <a:t>Time tick </a:t>
            </a:r>
            <a:r>
              <a:rPr lang="zh-CN" altLang="en-US" b="1" dirty="0">
                <a:solidFill>
                  <a:schemeClr val="bg2">
                    <a:lumMod val="50000"/>
                  </a:schemeClr>
                </a:solidFill>
              </a:rPr>
              <a:t>计算粒子的受力、加速度、速度和位置</a:t>
            </a:r>
            <a:endParaRPr lang="en-US" altLang="zh-CN" b="1" dirty="0">
              <a:solidFill>
                <a:schemeClr val="bg2">
                  <a:lumMod val="50000"/>
                </a:schemeClr>
              </a:solidFill>
            </a:endParaRPr>
          </a:p>
          <a:p>
            <a:pPr marL="1879600" lvl="2" indent="-436563">
              <a:lnSpc>
                <a:spcPct val="100000"/>
              </a:lnSpc>
              <a:spcBef>
                <a:spcPts val="1800"/>
              </a:spcBef>
              <a:buFont typeface="Wingdings" panose="05000000000000000000" pitchFamily="2" charset="2"/>
              <a:buChar char="n"/>
            </a:pPr>
            <a:r>
              <a:rPr lang="zh-CN" altLang="en-US" b="1" dirty="0">
                <a:solidFill>
                  <a:schemeClr val="bg2">
                    <a:lumMod val="50000"/>
                  </a:schemeClr>
                </a:solidFill>
              </a:rPr>
              <a:t>新粒子生成，到期的粒子被删除</a:t>
            </a:r>
            <a:endParaRPr lang="en-US" altLang="zh-CN" b="1" dirty="0">
              <a:solidFill>
                <a:schemeClr val="bg2">
                  <a:lumMod val="50000"/>
                </a:schemeClr>
              </a:solidFill>
            </a:endParaRPr>
          </a:p>
          <a:p>
            <a:pPr marL="1257300" lvl="2" indent="-457200">
              <a:lnSpc>
                <a:spcPct val="110000"/>
              </a:lnSpc>
              <a:spcBef>
                <a:spcPts val="1800"/>
              </a:spcBef>
              <a:buFont typeface="Arial" panose="020B0604020202020204" pitchFamily="34" charset="0"/>
              <a:buChar char="•"/>
            </a:pPr>
            <a:r>
              <a:rPr lang="en-US" altLang="zh-CN" sz="2600" b="1" dirty="0">
                <a:solidFill>
                  <a:schemeClr val="bg2">
                    <a:lumMod val="50000"/>
                  </a:schemeClr>
                </a:solidFill>
                <a:latin typeface="Times New Roman" pitchFamily="18" charset="0"/>
              </a:rPr>
              <a:t>Rendering</a:t>
            </a:r>
          </a:p>
          <a:p>
            <a:pPr marL="1879600" lvl="2" indent="-436563" eaLnBrk="1" hangingPunct="1">
              <a:lnSpc>
                <a:spcPct val="100000"/>
              </a:lnSpc>
              <a:spcBef>
                <a:spcPts val="1800"/>
              </a:spcBef>
              <a:buFont typeface="Wingdings" panose="05000000000000000000" pitchFamily="2" charset="2"/>
              <a:buChar char="n"/>
            </a:pPr>
            <a:r>
              <a:rPr lang="zh-CN" altLang="en-US" b="1" dirty="0">
                <a:solidFill>
                  <a:schemeClr val="bg2">
                    <a:lumMod val="50000"/>
                  </a:schemeClr>
                </a:solidFill>
              </a:rPr>
              <a:t>绘制所有的粒子</a:t>
            </a: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610517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1" end="1"/>
                                            </p:txEl>
                                          </p:spTgt>
                                        </p:tgtEl>
                                        <p:attrNameLst>
                                          <p:attrName>style.visibility</p:attrName>
                                        </p:attrNameLst>
                                      </p:cBhvr>
                                      <p:to>
                                        <p:strVal val="visible"/>
                                      </p:to>
                                    </p:set>
                                    <p:animEffect transition="in" filter="fade">
                                      <p:cBhvr>
                                        <p:cTn id="10" dur="500"/>
                                        <p:tgtEl>
                                          <p:spTgt spid="3614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2" end="2"/>
                                            </p:txEl>
                                          </p:spTgt>
                                        </p:tgtEl>
                                        <p:attrNameLst>
                                          <p:attrName>style.visibility</p:attrName>
                                        </p:attrNameLst>
                                      </p:cBhvr>
                                      <p:to>
                                        <p:strVal val="visible"/>
                                      </p:to>
                                    </p:set>
                                    <p:animEffect transition="in" filter="fade">
                                      <p:cBhvr>
                                        <p:cTn id="13" dur="500"/>
                                        <p:tgtEl>
                                          <p:spTgt spid="3614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3" end="3"/>
                                            </p:txEl>
                                          </p:spTgt>
                                        </p:tgtEl>
                                        <p:attrNameLst>
                                          <p:attrName>style.visibility</p:attrName>
                                        </p:attrNameLst>
                                      </p:cBhvr>
                                      <p:to>
                                        <p:strVal val="visible"/>
                                      </p:to>
                                    </p:set>
                                    <p:animEffect transition="in" filter="fade">
                                      <p:cBhvr>
                                        <p:cTn id="16" dur="500"/>
                                        <p:tgtEl>
                                          <p:spTgt spid="36147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4" end="4"/>
                                            </p:txEl>
                                          </p:spTgt>
                                        </p:tgtEl>
                                        <p:attrNameLst>
                                          <p:attrName>style.visibility</p:attrName>
                                        </p:attrNameLst>
                                      </p:cBhvr>
                                      <p:to>
                                        <p:strVal val="visible"/>
                                      </p:to>
                                    </p:set>
                                    <p:animEffect transition="in" filter="fade">
                                      <p:cBhvr>
                                        <p:cTn id="19" dur="500"/>
                                        <p:tgtEl>
                                          <p:spTgt spid="36147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1475">
                                            <p:txEl>
                                              <p:pRg st="5" end="5"/>
                                            </p:txEl>
                                          </p:spTgt>
                                        </p:tgtEl>
                                        <p:attrNameLst>
                                          <p:attrName>style.visibility</p:attrName>
                                        </p:attrNameLst>
                                      </p:cBhvr>
                                      <p:to>
                                        <p:strVal val="visible"/>
                                      </p:to>
                                    </p:set>
                                    <p:animEffect transition="in" filter="fade">
                                      <p:cBhvr>
                                        <p:cTn id="22" dur="500"/>
                                        <p:tgtEl>
                                          <p:spTgt spid="36147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1475">
                                            <p:txEl>
                                              <p:pRg st="6" end="6"/>
                                            </p:txEl>
                                          </p:spTgt>
                                        </p:tgtEl>
                                        <p:attrNameLst>
                                          <p:attrName>style.visibility</p:attrName>
                                        </p:attrNameLst>
                                      </p:cBhvr>
                                      <p:to>
                                        <p:strVal val="visible"/>
                                      </p:to>
                                    </p:set>
                                    <p:animEffect transition="in" filter="fade">
                                      <p:cBhvr>
                                        <p:cTn id="25" dur="500"/>
                                        <p:tgtEl>
                                          <p:spTgt spid="36147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1475">
                                            <p:txEl>
                                              <p:pRg st="7" end="7"/>
                                            </p:txEl>
                                          </p:spTgt>
                                        </p:tgtEl>
                                        <p:attrNameLst>
                                          <p:attrName>style.visibility</p:attrName>
                                        </p:attrNameLst>
                                      </p:cBhvr>
                                      <p:to>
                                        <p:strVal val="visible"/>
                                      </p:to>
                                    </p:set>
                                    <p:animEffect transition="in" filter="fade">
                                      <p:cBhvr>
                                        <p:cTn id="28" dur="500"/>
                                        <p:tgtEl>
                                          <p:spTgt spid="36147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1475">
                                            <p:txEl>
                                              <p:pRg st="8" end="8"/>
                                            </p:txEl>
                                          </p:spTgt>
                                        </p:tgtEl>
                                        <p:attrNameLst>
                                          <p:attrName>style.visibility</p:attrName>
                                        </p:attrNameLst>
                                      </p:cBhvr>
                                      <p:to>
                                        <p:strVal val="visible"/>
                                      </p:to>
                                    </p:set>
                                    <p:animEffect transition="in" filter="fade">
                                      <p:cBhvr>
                                        <p:cTn id="31" dur="500"/>
                                        <p:tgtEl>
                                          <p:spTgt spid="3614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a:bodyPr>
          <a:lstStyle/>
          <a:p>
            <a:pPr marL="717550" lvl="1" indent="-342900" eaLnBrk="1" hangingPunct="0">
              <a:lnSpc>
                <a:spcPct val="7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粒子系统实现</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9875" name="图片 2">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14451" y="2816225"/>
            <a:ext cx="955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623771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left)">
                                      <p:cBhvr>
                                        <p:cTn id="7" dur="500"/>
                                        <p:tgtEl>
                                          <p:spTgt spid="3614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89517" y="1624813"/>
            <a:ext cx="10668000" cy="4519613"/>
          </a:xfrm>
        </p:spPr>
        <p:txBody>
          <a:bodyPr/>
          <a:lstStyle/>
          <a:p>
            <a:pPr marL="180975" lvl="1" indent="0" eaLnBrk="1" hangingPunct="1"/>
            <a:r>
              <a:rPr lang="en-US" altLang="zh-CN" b="1" dirty="0" smtClean="0">
                <a:solidFill>
                  <a:schemeClr val="bg2">
                    <a:lumMod val="50000"/>
                  </a:schemeClr>
                </a:solidFill>
              </a:rPr>
              <a:t>Application of REEVES’ PS  in the film Star Trek II: The  Wrath of Khan </a:t>
            </a:r>
            <a:endParaRPr lang="zh-CN" altLang="en-US" b="1" dirty="0" smtClean="0">
              <a:solidFill>
                <a:schemeClr val="bg2">
                  <a:lumMod val="50000"/>
                </a:schemeClr>
              </a:solidFill>
            </a:endParaRPr>
          </a:p>
        </p:txBody>
      </p:sp>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7" y="2501932"/>
            <a:ext cx="6096000" cy="403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517" y="2492896"/>
            <a:ext cx="6096000" cy="402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1731502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fade">
                                      <p:cBhvr>
                                        <p:cTn id="7" dur="500"/>
                                        <p:tgtEl>
                                          <p:spTgt spid="3614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fade">
                                      <p:cBhvr>
                                        <p:cTn id="10" dur="500"/>
                                        <p:tgtEl>
                                          <p:spTgt spid="36147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3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a:xfrm>
            <a:off x="838200" y="1556792"/>
            <a:ext cx="10515601" cy="6624736"/>
          </a:xfrm>
        </p:spPr>
        <p:txBody>
          <a:bodyPr/>
          <a:lstStyle/>
          <a:p>
            <a:pPr marL="717550" lvl="1" indent="-342900" eaLnBrk="1" hangingPunct="0">
              <a:lnSpc>
                <a:spcPct val="130000"/>
              </a:lnSpc>
              <a:spcBef>
                <a:spcPts val="6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离散表示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Point Model</a:t>
            </a:r>
          </a:p>
          <a:p>
            <a:pPr marL="717550" lvl="1" indent="-342900" eaLnBrk="1" hangingPunct="0">
              <a:lnSpc>
                <a:spcPct val="130000"/>
              </a:lnSpc>
              <a:spcBef>
                <a:spcPts val="6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边界表示</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Boundary Representation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(B-rep)</a:t>
            </a:r>
          </a:p>
          <a:p>
            <a:pPr marL="717550" lvl="1" indent="-342900" hangingPunct="0">
              <a:lnSpc>
                <a:spcPct val="130000"/>
              </a:lnSpc>
              <a:spcBef>
                <a:spcPts val="6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空间分区 </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Space Partitioning</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建模方法分类</a:t>
            </a:r>
          </a:p>
        </p:txBody>
      </p:sp>
    </p:spTree>
    <p:extLst>
      <p:ext uri="{BB962C8B-B14F-4D97-AF65-F5344CB8AC3E}">
        <p14:creationId xmlns:p14="http://schemas.microsoft.com/office/powerpoint/2010/main" val="364841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animEffect transition="in" filter="wipe(up)">
                                      <p:cBhvr>
                                        <p:cTn id="7" dur="500"/>
                                        <p:tgtEl>
                                          <p:spTgt spid="333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3827">
                                            <p:txEl>
                                              <p:pRg st="1" end="1"/>
                                            </p:txEl>
                                          </p:spTgt>
                                        </p:tgtEl>
                                        <p:attrNameLst>
                                          <p:attrName>style.visibility</p:attrName>
                                        </p:attrNameLst>
                                      </p:cBhvr>
                                      <p:to>
                                        <p:strVal val="visible"/>
                                      </p:to>
                                    </p:set>
                                    <p:animEffect transition="in" filter="wipe(up)">
                                      <p:cBhvr>
                                        <p:cTn id="12" dur="500"/>
                                        <p:tgtEl>
                                          <p:spTgt spid="333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3827">
                                            <p:txEl>
                                              <p:pRg st="2" end="2"/>
                                            </p:txEl>
                                          </p:spTgt>
                                        </p:tgtEl>
                                        <p:attrNameLst>
                                          <p:attrName>style.visibility</p:attrName>
                                        </p:attrNameLst>
                                      </p:cBhvr>
                                      <p:to>
                                        <p:strVal val="visible"/>
                                      </p:to>
                                    </p:set>
                                    <p:animEffect transition="in" filter="wipe(up)">
                                      <p:cBhvr>
                                        <p:cTn id="17" dur="500"/>
                                        <p:tgtEl>
                                          <p:spTgt spid="333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492896"/>
            <a:ext cx="6057900" cy="398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2446380"/>
            <a:ext cx="6134100" cy="403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
        <p:nvSpPr>
          <p:cNvPr id="9" name="Rectangle 3"/>
          <p:cNvSpPr>
            <a:spLocks noGrp="1" noChangeArrowheads="1"/>
          </p:cNvSpPr>
          <p:nvPr>
            <p:ph type="body" idx="1"/>
          </p:nvPr>
        </p:nvSpPr>
        <p:spPr>
          <a:xfrm>
            <a:off x="789517" y="1624813"/>
            <a:ext cx="10668000" cy="4519613"/>
          </a:xfrm>
        </p:spPr>
        <p:txBody>
          <a:bodyPr/>
          <a:lstStyle/>
          <a:p>
            <a:pPr marL="180975" lvl="1" indent="0" eaLnBrk="1" hangingPunct="1"/>
            <a:r>
              <a:rPr lang="en-US" altLang="zh-CN" b="1" dirty="0" smtClean="0">
                <a:solidFill>
                  <a:schemeClr val="bg2">
                    <a:lumMod val="50000"/>
                  </a:schemeClr>
                </a:solidFill>
              </a:rPr>
              <a:t>Application of REEVES’ PS  in the film Star Trek II: The  Wrath of Khan </a:t>
            </a:r>
            <a:endParaRPr lang="zh-CN" altLang="en-US" b="1" dirty="0" smtClean="0">
              <a:solidFill>
                <a:schemeClr val="bg2">
                  <a:lumMod val="50000"/>
                </a:schemeClr>
              </a:solidFill>
            </a:endParaRPr>
          </a:p>
        </p:txBody>
      </p:sp>
    </p:spTree>
    <p:extLst>
      <p:ext uri="{BB962C8B-B14F-4D97-AF65-F5344CB8AC3E}">
        <p14:creationId xmlns:p14="http://schemas.microsoft.com/office/powerpoint/2010/main" val="4166563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733" y="2564904"/>
            <a:ext cx="6045200" cy="414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
        <p:nvSpPr>
          <p:cNvPr id="8" name="Rectangle 3"/>
          <p:cNvSpPr>
            <a:spLocks noGrp="1" noChangeArrowheads="1"/>
          </p:cNvSpPr>
          <p:nvPr>
            <p:ph type="body" idx="1"/>
          </p:nvPr>
        </p:nvSpPr>
        <p:spPr>
          <a:xfrm>
            <a:off x="789517" y="1624813"/>
            <a:ext cx="10668000" cy="4519613"/>
          </a:xfrm>
        </p:spPr>
        <p:txBody>
          <a:bodyPr/>
          <a:lstStyle/>
          <a:p>
            <a:pPr marL="180975" lvl="1" indent="0" eaLnBrk="1" hangingPunct="1"/>
            <a:r>
              <a:rPr lang="en-US" altLang="zh-CN" b="1" dirty="0" smtClean="0">
                <a:solidFill>
                  <a:schemeClr val="bg2">
                    <a:lumMod val="50000"/>
                  </a:schemeClr>
                </a:solidFill>
              </a:rPr>
              <a:t>Application of REEVES’ PS  in the film Star Trek II: The  Wrath of Khan </a:t>
            </a:r>
            <a:endParaRPr lang="zh-CN" altLang="en-US" b="1" dirty="0" smtClean="0">
              <a:solidFill>
                <a:schemeClr val="bg2">
                  <a:lumMod val="50000"/>
                </a:schemeClr>
              </a:solidFill>
            </a:endParaRPr>
          </a:p>
        </p:txBody>
      </p:sp>
    </p:spTree>
    <p:extLst>
      <p:ext uri="{BB962C8B-B14F-4D97-AF65-F5344CB8AC3E}">
        <p14:creationId xmlns:p14="http://schemas.microsoft.com/office/powerpoint/2010/main" val="3365185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animEffect transition="in" filter="fade">
                                      <p:cBhvr>
                                        <p:cTn id="11" dur="500"/>
                                        <p:tgtEl>
                                          <p:spTgt spid="8">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hangingPunct="0">
              <a:lnSpc>
                <a:spcPct val="7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Assumptions on Particle system</a:t>
            </a:r>
          </a:p>
          <a:p>
            <a:pPr marL="1257300" lvl="2" indent="-457200" eaLnBrk="1" hangingPunct="1">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假设</a:t>
            </a:r>
            <a:r>
              <a:rPr lang="en-US" altLang="zh-CN" b="1" dirty="0">
                <a:solidFill>
                  <a:schemeClr val="bg2">
                    <a:lumMod val="50000"/>
                  </a:schemeClr>
                </a:solidFill>
                <a:latin typeface="Times New Roman" pitchFamily="18" charset="0"/>
              </a:rPr>
              <a:t>1</a:t>
            </a:r>
            <a:r>
              <a:rPr lang="zh-CN" altLang="en-US" b="1" dirty="0">
                <a:solidFill>
                  <a:schemeClr val="bg2">
                    <a:lumMod val="50000"/>
                  </a:schemeClr>
                </a:solidFill>
                <a:latin typeface="Times New Roman" pitchFamily="18" charset="0"/>
              </a:rPr>
              <a:t>：粒子间不会互相碰撞</a:t>
            </a:r>
            <a:endParaRPr lang="en-US" altLang="zh-CN" b="1" dirty="0">
              <a:solidFill>
                <a:schemeClr val="bg2">
                  <a:lumMod val="50000"/>
                </a:schemeClr>
              </a:solidFill>
              <a:latin typeface="Times New Roman" pitchFamily="18" charset="0"/>
            </a:endParaRPr>
          </a:p>
          <a:p>
            <a:pPr marL="1257300" lvl="2" indent="-457200" eaLnBrk="1" hangingPunct="1">
              <a:lnSpc>
                <a:spcPct val="70000"/>
              </a:lnSpc>
              <a:spcBef>
                <a:spcPts val="2400"/>
              </a:spcBef>
              <a:buFont typeface="Arial" panose="020B0604020202020204" pitchFamily="34" charset="0"/>
              <a:buChar char="•"/>
              <a:defRPr/>
            </a:pPr>
            <a:endParaRPr lang="en-US" altLang="zh-CN" b="1" dirty="0">
              <a:solidFill>
                <a:schemeClr val="bg2">
                  <a:lumMod val="50000"/>
                </a:schemeClr>
              </a:solidFill>
              <a:latin typeface="Times New Roman" pitchFamily="18" charset="0"/>
            </a:endParaRPr>
          </a:p>
          <a:p>
            <a:pPr marL="1257300" lvl="2" indent="-457200" eaLnBrk="1" hangingPunct="1">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假设</a:t>
            </a:r>
            <a:r>
              <a:rPr lang="en-US" altLang="zh-CN" b="1" dirty="0">
                <a:solidFill>
                  <a:schemeClr val="bg2">
                    <a:lumMod val="50000"/>
                  </a:schemeClr>
                </a:solidFill>
                <a:latin typeface="Times New Roman" pitchFamily="18" charset="0"/>
              </a:rPr>
              <a:t>2</a:t>
            </a:r>
            <a:r>
              <a:rPr lang="zh-CN" altLang="en-US" b="1" dirty="0">
                <a:solidFill>
                  <a:schemeClr val="bg2">
                    <a:lumMod val="50000"/>
                  </a:schemeClr>
                </a:solidFill>
                <a:latin typeface="Times New Roman" pitchFamily="18" charset="0"/>
              </a:rPr>
              <a:t>：粒子不会向其他粒子投射阴影</a:t>
            </a:r>
            <a:endParaRPr lang="en-US" altLang="zh-CN" b="1" dirty="0">
              <a:solidFill>
                <a:schemeClr val="bg2">
                  <a:lumMod val="50000"/>
                </a:schemeClr>
              </a:solidFill>
              <a:latin typeface="Times New Roman" pitchFamily="18" charset="0"/>
            </a:endParaRPr>
          </a:p>
          <a:p>
            <a:pPr marL="1257300" lvl="2" indent="-457200" eaLnBrk="1" hangingPunct="1">
              <a:lnSpc>
                <a:spcPct val="70000"/>
              </a:lnSpc>
              <a:spcBef>
                <a:spcPts val="2400"/>
              </a:spcBef>
              <a:buFont typeface="Arial" panose="020B0604020202020204" pitchFamily="34" charset="0"/>
              <a:buChar char="•"/>
              <a:defRPr/>
            </a:pPr>
            <a:endParaRPr lang="en-US" altLang="zh-CN" b="1" dirty="0">
              <a:solidFill>
                <a:schemeClr val="bg2">
                  <a:lumMod val="50000"/>
                </a:schemeClr>
              </a:solidFill>
              <a:latin typeface="Times New Roman" pitchFamily="18" charset="0"/>
            </a:endParaRPr>
          </a:p>
          <a:p>
            <a:pPr marL="1257300" lvl="2" indent="-457200" eaLnBrk="1" hangingPunct="1">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假设</a:t>
            </a:r>
            <a:r>
              <a:rPr lang="en-US" altLang="zh-CN" b="1" dirty="0">
                <a:solidFill>
                  <a:schemeClr val="bg2">
                    <a:lumMod val="50000"/>
                  </a:schemeClr>
                </a:solidFill>
                <a:latin typeface="Times New Roman" pitchFamily="18" charset="0"/>
              </a:rPr>
              <a:t>3</a:t>
            </a:r>
            <a:r>
              <a:rPr lang="zh-CN" altLang="en-US" b="1" dirty="0">
                <a:solidFill>
                  <a:schemeClr val="bg2">
                    <a:lumMod val="50000"/>
                  </a:schemeClr>
                </a:solidFill>
                <a:latin typeface="Times New Roman" pitchFamily="18" charset="0"/>
              </a:rPr>
              <a:t>：粒子不反射光线；有时粒子自身就是点光源</a:t>
            </a:r>
            <a:endParaRPr lang="en-US" altLang="zh-CN" b="1" dirty="0">
              <a:solidFill>
                <a:schemeClr val="bg2">
                  <a:lumMod val="50000"/>
                </a:schemeClr>
              </a:solidFill>
              <a:latin typeface="Times New Roman" pitchFamily="18" charset="0"/>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3701309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1" end="1"/>
                                            </p:txEl>
                                          </p:spTgt>
                                        </p:tgtEl>
                                        <p:attrNameLst>
                                          <p:attrName>style.visibility</p:attrName>
                                        </p:attrNameLst>
                                      </p:cBhvr>
                                      <p:to>
                                        <p:strVal val="visible"/>
                                      </p:to>
                                    </p:set>
                                    <p:animEffect transition="in" filter="fade">
                                      <p:cBhvr>
                                        <p:cTn id="10" dur="500"/>
                                        <p:tgtEl>
                                          <p:spTgt spid="3614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3" end="3"/>
                                            </p:txEl>
                                          </p:spTgt>
                                        </p:tgtEl>
                                        <p:attrNameLst>
                                          <p:attrName>style.visibility</p:attrName>
                                        </p:attrNameLst>
                                      </p:cBhvr>
                                      <p:to>
                                        <p:strVal val="visible"/>
                                      </p:to>
                                    </p:set>
                                    <p:animEffect transition="in" filter="fade">
                                      <p:cBhvr>
                                        <p:cTn id="13" dur="500"/>
                                        <p:tgtEl>
                                          <p:spTgt spid="36147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5" end="5"/>
                                            </p:txEl>
                                          </p:spTgt>
                                        </p:tgtEl>
                                        <p:attrNameLst>
                                          <p:attrName>style.visibility</p:attrName>
                                        </p:attrNameLst>
                                      </p:cBhvr>
                                      <p:to>
                                        <p:strVal val="visible"/>
                                      </p:to>
                                    </p:set>
                                    <p:animEffect transition="in" filter="fade">
                                      <p:cBhvr>
                                        <p:cTn id="16" dur="500"/>
                                        <p:tgtEl>
                                          <p:spTgt spid="3614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70000"/>
              </a:lnSpc>
              <a:spcBef>
                <a:spcPts val="18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粒子发射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Particle emission</a:t>
            </a:r>
          </a:p>
          <a:p>
            <a:pPr marL="1257300" lvl="2" indent="-457200">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引入随机量</a:t>
            </a:r>
            <a:endParaRPr lang="en-US" altLang="zh-CN" b="1" dirty="0">
              <a:solidFill>
                <a:schemeClr val="bg2">
                  <a:lumMod val="50000"/>
                </a:schemeClr>
              </a:solidFill>
              <a:latin typeface="Times New Roman" pitchFamily="18" charset="0"/>
            </a:endParaRPr>
          </a:p>
          <a:p>
            <a:pPr marL="1257300" lvl="2" indent="-457200">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两种常用的发射方式：</a:t>
            </a:r>
            <a:endParaRPr lang="en-US" altLang="zh-CN" b="1" dirty="0">
              <a:solidFill>
                <a:schemeClr val="bg2">
                  <a:lumMod val="50000"/>
                </a:schemeClr>
              </a:solidFill>
              <a:latin typeface="Times New Roman" pitchFamily="18" charset="0"/>
            </a:endParaRPr>
          </a:p>
          <a:p>
            <a:pPr marL="1617663" lvl="2" indent="-174625" eaLnBrk="1" hangingPunct="1">
              <a:spcBef>
                <a:spcPct val="70000"/>
              </a:spcBef>
              <a:defRPr/>
            </a:pPr>
            <a:r>
              <a:rPr lang="en-US" altLang="zh-CN" b="1" dirty="0" smtClean="0">
                <a:solidFill>
                  <a:schemeClr val="bg2">
                    <a:lumMod val="50000"/>
                  </a:schemeClr>
                </a:solidFill>
              </a:rPr>
              <a:t>Emission per frame</a:t>
            </a:r>
          </a:p>
          <a:p>
            <a:pPr marL="1974850" lvl="2" indent="-179388" eaLnBrk="1" hangingPunct="1">
              <a:spcBef>
                <a:spcPct val="70000"/>
              </a:spcBef>
              <a:buFont typeface="Wingdings" pitchFamily="2" charset="2"/>
              <a:buNone/>
              <a:defRPr/>
            </a:pPr>
            <a:r>
              <a:rPr lang="en-US" altLang="zh-CN" sz="2000" b="1" dirty="0" err="1" smtClean="0">
                <a:solidFill>
                  <a:schemeClr val="bg2">
                    <a:lumMod val="50000"/>
                  </a:schemeClr>
                </a:solidFill>
                <a:latin typeface="Euclid" panose="02020503060505020303" pitchFamily="18" charset="0"/>
              </a:rPr>
              <a:t>NPartsf</a:t>
            </a:r>
            <a:r>
              <a:rPr lang="en-US" altLang="zh-CN" sz="2000" b="1" dirty="0" smtClean="0">
                <a:solidFill>
                  <a:schemeClr val="bg2">
                    <a:lumMod val="50000"/>
                  </a:schemeClr>
                </a:solidFill>
                <a:latin typeface="Euclid" panose="02020503060505020303" pitchFamily="18" charset="0"/>
              </a:rPr>
              <a:t>  =  </a:t>
            </a:r>
            <a:r>
              <a:rPr lang="en-US" altLang="zh-CN" sz="2000" b="1" dirty="0" err="1" smtClean="0">
                <a:solidFill>
                  <a:schemeClr val="bg2">
                    <a:lumMod val="50000"/>
                  </a:schemeClr>
                </a:solidFill>
                <a:latin typeface="Euclid" panose="02020503060505020303" pitchFamily="18" charset="0"/>
              </a:rPr>
              <a:t>MeanPartsf</a:t>
            </a:r>
            <a:r>
              <a:rPr lang="en-US" altLang="zh-CN" sz="2000" b="1" dirty="0" smtClean="0">
                <a:solidFill>
                  <a:schemeClr val="bg2">
                    <a:lumMod val="50000"/>
                  </a:schemeClr>
                </a:solidFill>
                <a:latin typeface="Euclid" panose="02020503060505020303" pitchFamily="18" charset="0"/>
              </a:rPr>
              <a:t>  +  Rand(  )  ×  </a:t>
            </a:r>
            <a:r>
              <a:rPr lang="en-US" altLang="zh-CN" sz="2000" b="1" dirty="0" err="1" smtClean="0">
                <a:solidFill>
                  <a:schemeClr val="bg2">
                    <a:lumMod val="50000"/>
                  </a:schemeClr>
                </a:solidFill>
                <a:latin typeface="Euclid" panose="02020503060505020303" pitchFamily="18" charset="0"/>
              </a:rPr>
              <a:t>VarPartsf</a:t>
            </a:r>
            <a:endParaRPr lang="en-US" altLang="zh-CN" sz="2000" b="1" dirty="0" smtClean="0">
              <a:solidFill>
                <a:schemeClr val="bg2">
                  <a:lumMod val="50000"/>
                </a:schemeClr>
              </a:solidFill>
              <a:latin typeface="Euclid" panose="02020503060505020303" pitchFamily="18" charset="0"/>
            </a:endParaRPr>
          </a:p>
          <a:p>
            <a:pPr marL="1617663" lvl="2" indent="-174625" eaLnBrk="1" hangingPunct="1">
              <a:spcBef>
                <a:spcPct val="70000"/>
              </a:spcBef>
              <a:defRPr/>
            </a:pPr>
            <a:r>
              <a:rPr lang="en-US" altLang="zh-CN" b="1" dirty="0" smtClean="0">
                <a:solidFill>
                  <a:schemeClr val="bg2">
                    <a:lumMod val="50000"/>
                  </a:schemeClr>
                </a:solidFill>
              </a:rPr>
              <a:t>Emission per screen area</a:t>
            </a:r>
          </a:p>
          <a:p>
            <a:pPr marL="1978025" lvl="2" indent="-174625" eaLnBrk="1" hangingPunct="1">
              <a:spcBef>
                <a:spcPct val="70000"/>
              </a:spcBef>
              <a:buFont typeface="Wingdings" pitchFamily="2" charset="2"/>
              <a:buNone/>
              <a:defRPr/>
            </a:pPr>
            <a:r>
              <a:rPr lang="en-US" altLang="zh-CN" sz="1800" b="1" dirty="0" err="1">
                <a:solidFill>
                  <a:schemeClr val="bg2">
                    <a:lumMod val="50000"/>
                  </a:schemeClr>
                </a:solidFill>
                <a:latin typeface="Euclid" panose="02020503060505020303" pitchFamily="18" charset="0"/>
              </a:rPr>
              <a:t>NPartsf</a:t>
            </a:r>
            <a:r>
              <a:rPr lang="en-US" altLang="zh-CN" sz="1800" b="1" dirty="0">
                <a:solidFill>
                  <a:schemeClr val="bg2">
                    <a:lumMod val="50000"/>
                  </a:schemeClr>
                </a:solidFill>
                <a:latin typeface="Euclid" panose="02020503060505020303" pitchFamily="18" charset="0"/>
              </a:rPr>
              <a:t>  =  (</a:t>
            </a:r>
            <a:r>
              <a:rPr lang="en-US" altLang="zh-CN" sz="1800" b="1" dirty="0" err="1" smtClean="0">
                <a:solidFill>
                  <a:schemeClr val="bg2">
                    <a:lumMod val="50000"/>
                  </a:schemeClr>
                </a:solidFill>
                <a:latin typeface="Euclid" panose="02020503060505020303" pitchFamily="18" charset="0"/>
              </a:rPr>
              <a:t>MeanPartssar</a:t>
            </a:r>
            <a:r>
              <a:rPr lang="en-US" altLang="zh-CN" sz="1800" b="1" dirty="0" smtClean="0">
                <a:solidFill>
                  <a:schemeClr val="bg2">
                    <a:lumMod val="50000"/>
                  </a:schemeClr>
                </a:solidFill>
                <a:latin typeface="Euclid" panose="02020503060505020303" pitchFamily="18" charset="0"/>
              </a:rPr>
              <a:t>  </a:t>
            </a:r>
            <a:r>
              <a:rPr lang="en-US" altLang="zh-CN" sz="1800" b="1" dirty="0">
                <a:solidFill>
                  <a:schemeClr val="bg2">
                    <a:lumMod val="50000"/>
                  </a:schemeClr>
                </a:solidFill>
                <a:latin typeface="Euclid" panose="02020503060505020303" pitchFamily="18" charset="0"/>
              </a:rPr>
              <a:t>+  Rand(  )  ×  </a:t>
            </a:r>
            <a:r>
              <a:rPr lang="en-US" altLang="zh-CN" sz="1800" b="1" dirty="0" err="1">
                <a:solidFill>
                  <a:schemeClr val="bg2">
                    <a:lumMod val="50000"/>
                  </a:schemeClr>
                </a:solidFill>
                <a:latin typeface="Euclid" panose="02020503060505020303" pitchFamily="18" charset="0"/>
              </a:rPr>
              <a:t>VarPartssa</a:t>
            </a:r>
            <a:r>
              <a:rPr lang="en-US" altLang="zh-CN" sz="1800" b="1" dirty="0">
                <a:solidFill>
                  <a:schemeClr val="bg2">
                    <a:lumMod val="50000"/>
                  </a:schemeClr>
                </a:solidFill>
                <a:latin typeface="Euclid" panose="02020503060505020303" pitchFamily="18" charset="0"/>
              </a:rPr>
              <a:t> r) </a:t>
            </a:r>
            <a:r>
              <a:rPr lang="en-US" altLang="zh-CN" sz="1800" b="1" dirty="0" smtClean="0">
                <a:solidFill>
                  <a:schemeClr val="bg2">
                    <a:lumMod val="50000"/>
                  </a:schemeClr>
                </a:solidFill>
                <a:latin typeface="Euclid" panose="02020503060505020303" pitchFamily="18" charset="0"/>
              </a:rPr>
              <a:t>× </a:t>
            </a:r>
            <a:r>
              <a:rPr lang="en-US" altLang="zh-CN" sz="1800" b="1" dirty="0" err="1">
                <a:solidFill>
                  <a:schemeClr val="bg2">
                    <a:lumMod val="50000"/>
                  </a:schemeClr>
                </a:solidFill>
                <a:latin typeface="Euclid" panose="02020503060505020303" pitchFamily="18" charset="0"/>
              </a:rPr>
              <a:t>ScreenArea</a:t>
            </a:r>
            <a:r>
              <a:rPr lang="en-US" altLang="zh-CN" sz="1800" b="1" dirty="0" smtClean="0">
                <a:solidFill>
                  <a:schemeClr val="bg2">
                    <a:lumMod val="50000"/>
                  </a:schemeClr>
                </a:solidFill>
                <a:latin typeface="Euclid" panose="02020503060505020303" pitchFamily="18" charset="0"/>
              </a:rPr>
              <a:t>,</a:t>
            </a:r>
            <a:endParaRPr lang="en-US" altLang="zh-CN" sz="1800" b="1" dirty="0">
              <a:solidFill>
                <a:schemeClr val="bg2">
                  <a:lumMod val="50000"/>
                </a:schemeClr>
              </a:solidFill>
              <a:latin typeface="Euclid" panose="02020503060505020303" pitchFamily="18" charset="0"/>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808113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fade">
                                      <p:cBhvr>
                                        <p:cTn id="7" dur="500"/>
                                        <p:tgtEl>
                                          <p:spTgt spid="3614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fade">
                                      <p:cBhvr>
                                        <p:cTn id="10" dur="500"/>
                                        <p:tgtEl>
                                          <p:spTgt spid="3614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Effect transition="in" filter="fade">
                                      <p:cBhvr>
                                        <p:cTn id="13" dur="500"/>
                                        <p:tgtEl>
                                          <p:spTgt spid="3614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2" end="2"/>
                                            </p:txEl>
                                          </p:spTgt>
                                        </p:tgtEl>
                                        <p:attrNameLst>
                                          <p:attrName>style.visibility</p:attrName>
                                        </p:attrNameLst>
                                      </p:cBhvr>
                                      <p:to>
                                        <p:strVal val="visible"/>
                                      </p:to>
                                    </p:set>
                                    <p:animEffect transition="in" filter="fade">
                                      <p:cBhvr>
                                        <p:cTn id="16" dur="500"/>
                                        <p:tgtEl>
                                          <p:spTgt spid="3614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animEffect transition="in" filter="fade">
                                      <p:cBhvr>
                                        <p:cTn id="19" dur="500"/>
                                        <p:tgtEl>
                                          <p:spTgt spid="36147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1475">
                                            <p:txEl>
                                              <p:pRg st="4" end="4"/>
                                            </p:txEl>
                                          </p:spTgt>
                                        </p:tgtEl>
                                        <p:attrNameLst>
                                          <p:attrName>style.visibility</p:attrName>
                                        </p:attrNameLst>
                                      </p:cBhvr>
                                      <p:to>
                                        <p:strVal val="visible"/>
                                      </p:to>
                                    </p:set>
                                    <p:animEffect transition="in" filter="fade">
                                      <p:cBhvr>
                                        <p:cTn id="22" dur="500"/>
                                        <p:tgtEl>
                                          <p:spTgt spid="3614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1475">
                                            <p:txEl>
                                              <p:pRg st="5" end="5"/>
                                            </p:txEl>
                                          </p:spTgt>
                                        </p:tgtEl>
                                        <p:attrNameLst>
                                          <p:attrName>style.visibility</p:attrName>
                                        </p:attrNameLst>
                                      </p:cBhvr>
                                      <p:to>
                                        <p:strVal val="visible"/>
                                      </p:to>
                                    </p:set>
                                    <p:animEffect transition="in" filter="fade">
                                      <p:cBhvr>
                                        <p:cTn id="27" dur="500"/>
                                        <p:tgtEl>
                                          <p:spTgt spid="36147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1475">
                                            <p:txEl>
                                              <p:pRg st="6" end="6"/>
                                            </p:txEl>
                                          </p:spTgt>
                                        </p:tgtEl>
                                        <p:attrNameLst>
                                          <p:attrName>style.visibility</p:attrName>
                                        </p:attrNameLst>
                                      </p:cBhvr>
                                      <p:to>
                                        <p:strVal val="visible"/>
                                      </p:to>
                                    </p:set>
                                    <p:animEffect transition="in" filter="fade">
                                      <p:cBhvr>
                                        <p:cTn id="30"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a:bodyPr>
          <a:lstStyle/>
          <a:p>
            <a:pPr marL="1257300" lvl="2" indent="-457200" eaLnBrk="1" hangingPunct="1">
              <a:lnSpc>
                <a:spcPct val="70000"/>
              </a:lnSpc>
              <a:spcBef>
                <a:spcPts val="2400"/>
              </a:spcBef>
              <a:buFont typeface="Arial" panose="020B0604020202020204" pitchFamily="34" charset="0"/>
              <a:buChar char="•"/>
              <a:defRPr/>
            </a:pPr>
            <a:r>
              <a:rPr lang="en-US" altLang="zh-CN" b="1" dirty="0">
                <a:solidFill>
                  <a:schemeClr val="bg2">
                    <a:lumMod val="50000"/>
                  </a:schemeClr>
                </a:solidFill>
                <a:latin typeface="Times New Roman" pitchFamily="18" charset="0"/>
              </a:rPr>
              <a:t>Particle emission</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584" y="2348880"/>
            <a:ext cx="3841749" cy="324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051" y="2348880"/>
            <a:ext cx="3877733" cy="324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2" name="TextBox 1"/>
          <p:cNvSpPr txBox="1">
            <a:spLocks noChangeArrowheads="1"/>
          </p:cNvSpPr>
          <p:nvPr/>
        </p:nvSpPr>
        <p:spPr bwMode="auto">
          <a:xfrm>
            <a:off x="1871133" y="5805488"/>
            <a:ext cx="840105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dirty="0">
                <a:solidFill>
                  <a:schemeClr val="bg2">
                    <a:lumMod val="50000"/>
                  </a:schemeClr>
                </a:solidFill>
              </a:rPr>
              <a:t>Transient(left) vs persistent(right) particles emitted to create a “hair” effect</a:t>
            </a:r>
            <a:endParaRPr lang="zh-CN" altLang="en-US" dirty="0">
              <a:solidFill>
                <a:schemeClr val="bg2">
                  <a:lumMod val="50000"/>
                </a:schemeClr>
              </a:solidFill>
            </a:endParaRPr>
          </a:p>
        </p:txBody>
      </p:sp>
      <p:sp>
        <p:nvSpPr>
          <p:cNvPr id="8"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9113466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hangingPunct="0">
              <a:lnSpc>
                <a:spcPct val="7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Particle dynamics (move)</a:t>
            </a:r>
          </a:p>
          <a:p>
            <a:pPr marL="1257300" lvl="2" indent="-457200" eaLnBrk="1" hangingPunct="1">
              <a:lnSpc>
                <a:spcPct val="15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粒子的</a:t>
            </a:r>
            <a:r>
              <a:rPr lang="en-US" altLang="zh-CN" b="1" dirty="0">
                <a:solidFill>
                  <a:schemeClr val="bg2">
                    <a:lumMod val="50000"/>
                  </a:schemeClr>
                </a:solidFill>
                <a:latin typeface="Times New Roman" pitchFamily="18" charset="0"/>
              </a:rPr>
              <a:t>position</a:t>
            </a:r>
            <a:r>
              <a:rPr lang="zh-CN" altLang="en-US" b="1" dirty="0">
                <a:solidFill>
                  <a:schemeClr val="bg2">
                    <a:lumMod val="50000"/>
                  </a:schemeClr>
                </a:solidFill>
                <a:latin typeface="Times New Roman" pitchFamily="18" charset="0"/>
              </a:rPr>
              <a:t>可以直接将位置矢量加上速度矢量得到。速度矢量又可随外力改变</a:t>
            </a:r>
            <a:endParaRPr lang="en-US" altLang="zh-CN" b="1" dirty="0">
              <a:solidFill>
                <a:schemeClr val="bg2">
                  <a:lumMod val="50000"/>
                </a:schemeClr>
              </a:solidFill>
              <a:latin typeface="Times New Roman" pitchFamily="18" charset="0"/>
            </a:endParaRPr>
          </a:p>
          <a:p>
            <a:pPr marL="1257300" lvl="2" indent="-457200" eaLnBrk="1" hangingPunct="1">
              <a:lnSpc>
                <a:spcPct val="7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两种积分方法</a:t>
            </a:r>
            <a:endParaRPr lang="en-US" altLang="zh-CN" b="1" dirty="0">
              <a:solidFill>
                <a:schemeClr val="bg2">
                  <a:lumMod val="50000"/>
                </a:schemeClr>
              </a:solidFill>
              <a:latin typeface="Times New Roman" pitchFamily="18" charset="0"/>
            </a:endParaRPr>
          </a:p>
          <a:p>
            <a:pPr marL="1308100" lvl="2" indent="-436563" eaLnBrk="1" hangingPunct="1">
              <a:spcBef>
                <a:spcPct val="70000"/>
              </a:spcBef>
              <a:defRPr/>
            </a:pPr>
            <a:r>
              <a:rPr lang="en-US" altLang="zh-CN" sz="2000" b="1" dirty="0" smtClean="0">
                <a:solidFill>
                  <a:schemeClr val="bg2">
                    <a:lumMod val="50000"/>
                  </a:schemeClr>
                </a:solidFill>
              </a:rPr>
              <a:t>Stateless Integration </a:t>
            </a:r>
          </a:p>
          <a:p>
            <a:pPr marL="871537" lvl="2" indent="0" eaLnBrk="1" hangingPunct="1">
              <a:spcBef>
                <a:spcPct val="70000"/>
              </a:spcBef>
              <a:buFont typeface="Wingdings" pitchFamily="2" charset="2"/>
              <a:buNone/>
              <a:defRPr/>
            </a:pPr>
            <a:endParaRPr lang="en-US" altLang="zh-CN" sz="2000" dirty="0" smtClean="0"/>
          </a:p>
          <a:p>
            <a:pPr marL="1308100" lvl="2" indent="-436563" eaLnBrk="1" hangingPunct="1">
              <a:spcBef>
                <a:spcPct val="70000"/>
              </a:spcBef>
              <a:defRPr/>
            </a:pPr>
            <a:r>
              <a:rPr lang="en-US" altLang="zh-CN" sz="2000" b="1" dirty="0" smtClean="0">
                <a:solidFill>
                  <a:schemeClr val="bg2">
                    <a:lumMod val="50000"/>
                  </a:schemeClr>
                </a:solidFill>
              </a:rPr>
              <a:t>Iterative (numerical) Integration</a:t>
            </a:r>
          </a:p>
        </p:txBody>
      </p:sp>
      <p:graphicFrame>
        <p:nvGraphicFramePr>
          <p:cNvPr id="2" name="对象 1"/>
          <p:cNvGraphicFramePr>
            <a:graphicFrameLocks noChangeAspect="1"/>
          </p:cNvGraphicFramePr>
          <p:nvPr>
            <p:extLst>
              <p:ext uri="{D42A27DB-BD31-4B8C-83A1-F6EECF244321}">
                <p14:modId xmlns:p14="http://schemas.microsoft.com/office/powerpoint/2010/main" val="1888469665"/>
              </p:ext>
            </p:extLst>
          </p:nvPr>
        </p:nvGraphicFramePr>
        <p:xfrm>
          <a:off x="2135560" y="4527727"/>
          <a:ext cx="4656667" cy="741363"/>
        </p:xfrm>
        <a:graphic>
          <a:graphicData uri="http://schemas.openxmlformats.org/presentationml/2006/ole">
            <mc:AlternateContent xmlns:mc="http://schemas.openxmlformats.org/markup-compatibility/2006">
              <mc:Choice xmlns:v="urn:schemas-microsoft-com:vml" Requires="v">
                <p:oleObj spid="_x0000_s9483" name="Equation" r:id="rId4" imgW="1434477" imgH="304668" progId="Equation.DSMT4">
                  <p:embed/>
                </p:oleObj>
              </mc:Choice>
              <mc:Fallback>
                <p:oleObj name="Equation" r:id="rId4" imgW="1434477" imgH="304668"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4527727"/>
                        <a:ext cx="4656667"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000308653"/>
              </p:ext>
            </p:extLst>
          </p:nvPr>
        </p:nvGraphicFramePr>
        <p:xfrm>
          <a:off x="1615269" y="5765681"/>
          <a:ext cx="2552700" cy="431800"/>
        </p:xfrm>
        <a:graphic>
          <a:graphicData uri="http://schemas.openxmlformats.org/presentationml/2006/ole">
            <mc:AlternateContent xmlns:mc="http://schemas.openxmlformats.org/markup-compatibility/2006">
              <mc:Choice xmlns:v="urn:schemas-microsoft-com:vml" Requires="v">
                <p:oleObj spid="_x0000_s9484" name="Equation" r:id="rId6" imgW="787058" imgH="177723" progId="Equation.DSMT4">
                  <p:embed/>
                </p:oleObj>
              </mc:Choice>
              <mc:Fallback>
                <p:oleObj name="Equation" r:id="rId6" imgW="787058" imgH="17772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5269" y="5765681"/>
                        <a:ext cx="2552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93423872"/>
              </p:ext>
            </p:extLst>
          </p:nvPr>
        </p:nvGraphicFramePr>
        <p:xfrm>
          <a:off x="4783920" y="5765681"/>
          <a:ext cx="2719916" cy="493712"/>
        </p:xfrm>
        <a:graphic>
          <a:graphicData uri="http://schemas.openxmlformats.org/presentationml/2006/ole">
            <mc:AlternateContent xmlns:mc="http://schemas.openxmlformats.org/markup-compatibility/2006">
              <mc:Choice xmlns:v="urn:schemas-microsoft-com:vml" Requires="v">
                <p:oleObj spid="_x0000_s9485" name="Equation" r:id="rId8" imgW="837836" imgH="203112" progId="Equation.DSMT4">
                  <p:embed/>
                </p:oleObj>
              </mc:Choice>
              <mc:Fallback>
                <p:oleObj name="Equation" r:id="rId8" imgW="837836"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3920" y="5765681"/>
                        <a:ext cx="271991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79869880"/>
              </p:ext>
            </p:extLst>
          </p:nvPr>
        </p:nvGraphicFramePr>
        <p:xfrm>
          <a:off x="4345769" y="6313369"/>
          <a:ext cx="4080933" cy="555625"/>
        </p:xfrm>
        <a:graphic>
          <a:graphicData uri="http://schemas.openxmlformats.org/presentationml/2006/ole">
            <mc:AlternateContent xmlns:mc="http://schemas.openxmlformats.org/markup-compatibility/2006">
              <mc:Choice xmlns:v="urn:schemas-microsoft-com:vml" Requires="v">
                <p:oleObj spid="_x0000_s9486" name="Equation" r:id="rId10" imgW="1257300" imgH="228600" progId="Equation.DSMT4">
                  <p:embed/>
                </p:oleObj>
              </mc:Choice>
              <mc:Fallback>
                <p:oleObj name="Equation" r:id="rId10" imgW="12573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5769" y="6313369"/>
                        <a:ext cx="408093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椭圆 6"/>
          <p:cNvSpPr>
            <a:spLocks noChangeArrowheads="1"/>
          </p:cNvSpPr>
          <p:nvPr/>
        </p:nvSpPr>
        <p:spPr bwMode="auto">
          <a:xfrm>
            <a:off x="8394701" y="4741864"/>
            <a:ext cx="190500" cy="142875"/>
          </a:xfrm>
          <a:prstGeom prst="ellipse">
            <a:avLst/>
          </a:prstGeom>
          <a:solidFill>
            <a:schemeClr val="accent1"/>
          </a:solidFill>
          <a:ln w="9525" algn="ctr">
            <a:solidFill>
              <a:schemeClr val="tx1"/>
            </a:solidFill>
            <a:round/>
            <a:headEnd/>
            <a:tailEnd/>
          </a:ln>
        </p:spPr>
        <p:txBody>
          <a:bodyPr/>
          <a:lstStyle/>
          <a:p>
            <a:endParaRPr lang="zh-CN" altLang="en-US"/>
          </a:p>
        </p:txBody>
      </p:sp>
      <p:cxnSp>
        <p:nvCxnSpPr>
          <p:cNvPr id="9" name="直接箭头连接符 8"/>
          <p:cNvCxnSpPr>
            <a:cxnSpLocks noChangeShapeType="1"/>
          </p:cNvCxnSpPr>
          <p:nvPr/>
        </p:nvCxnSpPr>
        <p:spPr bwMode="auto">
          <a:xfrm flipV="1">
            <a:off x="8519584" y="4035425"/>
            <a:ext cx="836083" cy="769938"/>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 name="TextBox 13"/>
          <p:cNvSpPr txBox="1">
            <a:spLocks noChangeArrowheads="1"/>
          </p:cNvSpPr>
          <p:nvPr/>
        </p:nvSpPr>
        <p:spPr bwMode="auto">
          <a:xfrm>
            <a:off x="8151284" y="4279900"/>
            <a:ext cx="73448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t>p</a:t>
            </a:r>
            <a:endParaRPr lang="zh-CN" altLang="en-US"/>
          </a:p>
        </p:txBody>
      </p:sp>
      <p:sp>
        <p:nvSpPr>
          <p:cNvPr id="16" name="TextBox 15"/>
          <p:cNvSpPr txBox="1">
            <a:spLocks noChangeArrowheads="1"/>
          </p:cNvSpPr>
          <p:nvPr/>
        </p:nvSpPr>
        <p:spPr bwMode="auto">
          <a:xfrm>
            <a:off x="8830734" y="3849689"/>
            <a:ext cx="73448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t>v</a:t>
            </a:r>
            <a:endParaRPr lang="zh-CN" altLang="en-US"/>
          </a:p>
        </p:txBody>
      </p:sp>
      <p:sp>
        <p:nvSpPr>
          <p:cNvPr id="17" name="椭圆 16"/>
          <p:cNvSpPr>
            <a:spLocks noChangeArrowheads="1"/>
          </p:cNvSpPr>
          <p:nvPr/>
        </p:nvSpPr>
        <p:spPr bwMode="auto">
          <a:xfrm>
            <a:off x="9872134" y="3497263"/>
            <a:ext cx="190500" cy="144462"/>
          </a:xfrm>
          <a:prstGeom prst="ellipse">
            <a:avLst/>
          </a:prstGeom>
          <a:solidFill>
            <a:schemeClr val="accent1"/>
          </a:solidFill>
          <a:ln w="9525" algn="ctr">
            <a:solidFill>
              <a:schemeClr val="tx1"/>
            </a:solidFill>
            <a:round/>
            <a:headEnd/>
            <a:tailEnd/>
          </a:ln>
        </p:spPr>
        <p:txBody>
          <a:bodyPr/>
          <a:lstStyle/>
          <a:p>
            <a:endParaRPr lang="zh-CN" altLang="en-US"/>
          </a:p>
        </p:txBody>
      </p:sp>
      <p:sp>
        <p:nvSpPr>
          <p:cNvPr id="18" name="TextBox 17"/>
          <p:cNvSpPr txBox="1">
            <a:spLocks noChangeArrowheads="1"/>
          </p:cNvSpPr>
          <p:nvPr/>
        </p:nvSpPr>
        <p:spPr bwMode="auto">
          <a:xfrm>
            <a:off x="9311217" y="3295650"/>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t>P’</a:t>
            </a:r>
            <a:endParaRPr lang="zh-CN" altLang="en-US"/>
          </a:p>
        </p:txBody>
      </p:sp>
      <p:cxnSp>
        <p:nvCxnSpPr>
          <p:cNvPr id="19" name="直接箭头连接符 18"/>
          <p:cNvCxnSpPr>
            <a:cxnSpLocks noChangeShapeType="1"/>
          </p:cNvCxnSpPr>
          <p:nvPr/>
        </p:nvCxnSpPr>
        <p:spPr bwMode="auto">
          <a:xfrm>
            <a:off x="10003367" y="3581400"/>
            <a:ext cx="1221317" cy="454025"/>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 name="TextBox 19"/>
          <p:cNvSpPr txBox="1">
            <a:spLocks noChangeArrowheads="1"/>
          </p:cNvSpPr>
          <p:nvPr/>
        </p:nvSpPr>
        <p:spPr bwMode="auto">
          <a:xfrm>
            <a:off x="10490201" y="3481388"/>
            <a:ext cx="7344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t>v’</a:t>
            </a:r>
            <a:endParaRPr lang="zh-CN" altLang="en-US"/>
          </a:p>
        </p:txBody>
      </p:sp>
      <p:sp>
        <p:nvSpPr>
          <p:cNvPr id="22" name="椭圆 21"/>
          <p:cNvSpPr>
            <a:spLocks noChangeArrowheads="1"/>
          </p:cNvSpPr>
          <p:nvPr/>
        </p:nvSpPr>
        <p:spPr bwMode="auto">
          <a:xfrm>
            <a:off x="11307234" y="4292601"/>
            <a:ext cx="190500" cy="144463"/>
          </a:xfrm>
          <a:prstGeom prst="ellipse">
            <a:avLst/>
          </a:prstGeom>
          <a:solidFill>
            <a:schemeClr val="accent1"/>
          </a:solidFill>
          <a:ln w="9525" algn="ctr">
            <a:solidFill>
              <a:schemeClr val="tx1"/>
            </a:solidFill>
            <a:round/>
            <a:headEnd/>
            <a:tailEnd/>
          </a:ln>
        </p:spPr>
        <p:txBody>
          <a:bodyPr/>
          <a:lstStyle/>
          <a:p>
            <a:endParaRPr lang="zh-CN" altLang="en-US"/>
          </a:p>
        </p:txBody>
      </p:sp>
      <p:sp>
        <p:nvSpPr>
          <p:cNvPr id="23" name="TextBox 22"/>
          <p:cNvSpPr txBox="1">
            <a:spLocks noChangeArrowheads="1"/>
          </p:cNvSpPr>
          <p:nvPr/>
        </p:nvSpPr>
        <p:spPr bwMode="auto">
          <a:xfrm>
            <a:off x="10818284" y="4786313"/>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t>P’’</a:t>
            </a:r>
            <a:endParaRPr lang="zh-CN" altLang="en-US"/>
          </a:p>
        </p:txBody>
      </p:sp>
      <p:cxnSp>
        <p:nvCxnSpPr>
          <p:cNvPr id="24" name="直接箭头连接符 23"/>
          <p:cNvCxnSpPr>
            <a:cxnSpLocks noChangeShapeType="1"/>
          </p:cNvCxnSpPr>
          <p:nvPr/>
        </p:nvCxnSpPr>
        <p:spPr bwMode="auto">
          <a:xfrm>
            <a:off x="8113184" y="5445125"/>
            <a:ext cx="4078816"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 name="直接箭头连接符 25"/>
          <p:cNvCxnSpPr>
            <a:cxnSpLocks noChangeShapeType="1"/>
          </p:cNvCxnSpPr>
          <p:nvPr/>
        </p:nvCxnSpPr>
        <p:spPr bwMode="auto">
          <a:xfrm flipV="1">
            <a:off x="8113184" y="3295651"/>
            <a:ext cx="0" cy="214947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直接连接符 27"/>
          <p:cNvCxnSpPr>
            <a:cxnSpLocks noChangeShapeType="1"/>
          </p:cNvCxnSpPr>
          <p:nvPr/>
        </p:nvCxnSpPr>
        <p:spPr bwMode="auto">
          <a:xfrm>
            <a:off x="8489951" y="4827589"/>
            <a:ext cx="0" cy="631825"/>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9971618" y="3548063"/>
            <a:ext cx="12700" cy="191135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a:stCxn id="22" idx="4"/>
          </p:cNvCxnSpPr>
          <p:nvPr/>
        </p:nvCxnSpPr>
        <p:spPr bwMode="auto">
          <a:xfrm>
            <a:off x="11402484" y="4437063"/>
            <a:ext cx="23283" cy="102235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6" name="TextBox 35"/>
          <p:cNvSpPr txBox="1">
            <a:spLocks noChangeArrowheads="1"/>
          </p:cNvSpPr>
          <p:nvPr/>
        </p:nvSpPr>
        <p:spPr bwMode="auto">
          <a:xfrm>
            <a:off x="8885767" y="5467350"/>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sym typeface="Symbol" pitchFamily="18" charset="2"/>
              </a:rPr>
              <a:t>t</a:t>
            </a:r>
            <a:endParaRPr lang="zh-CN" altLang="en-US"/>
          </a:p>
        </p:txBody>
      </p:sp>
      <p:sp>
        <p:nvSpPr>
          <p:cNvPr id="37" name="TextBox 36"/>
          <p:cNvSpPr txBox="1">
            <a:spLocks noChangeArrowheads="1"/>
          </p:cNvSpPr>
          <p:nvPr/>
        </p:nvSpPr>
        <p:spPr bwMode="auto">
          <a:xfrm>
            <a:off x="10306051" y="5467350"/>
            <a:ext cx="73448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宋体" charset="-122"/>
              </a:defRPr>
            </a:lvl1pPr>
            <a:lvl2pPr marL="742950" indent="-285750" eaLnBrk="0" hangingPunct="0">
              <a:defRPr b="1">
                <a:solidFill>
                  <a:schemeClr val="tx1"/>
                </a:solidFill>
                <a:latin typeface="Verdana" pitchFamily="34" charset="0"/>
                <a:ea typeface="宋体" charset="-122"/>
              </a:defRPr>
            </a:lvl2pPr>
            <a:lvl3pPr marL="1143000" indent="-228600" eaLnBrk="0" hangingPunct="0">
              <a:defRPr b="1">
                <a:solidFill>
                  <a:schemeClr val="tx1"/>
                </a:solidFill>
                <a:latin typeface="Verdana" pitchFamily="34" charset="0"/>
                <a:ea typeface="宋体" charset="-122"/>
              </a:defRPr>
            </a:lvl3pPr>
            <a:lvl4pPr marL="1600200" indent="-228600" eaLnBrk="0" hangingPunct="0">
              <a:defRPr b="1">
                <a:solidFill>
                  <a:schemeClr val="tx1"/>
                </a:solidFill>
                <a:latin typeface="Verdana" pitchFamily="34" charset="0"/>
                <a:ea typeface="宋体" charset="-122"/>
              </a:defRPr>
            </a:lvl4pPr>
            <a:lvl5pPr marL="2057400" indent="-228600" eaLnBrk="0" hangingPunct="0">
              <a:defRPr b="1">
                <a:solidFill>
                  <a:schemeClr val="tx1"/>
                </a:solidFill>
                <a:latin typeface="Verdana" pitchFamily="34" charset="0"/>
                <a:ea typeface="宋体" charset="-122"/>
              </a:defRPr>
            </a:lvl5pPr>
            <a:lvl6pPr marL="2514600" indent="-228600" eaLnBrk="0" fontAlgn="base" hangingPunct="0">
              <a:spcBef>
                <a:spcPct val="0"/>
              </a:spcBef>
              <a:spcAft>
                <a:spcPct val="0"/>
              </a:spcAft>
              <a:defRPr b="1">
                <a:solidFill>
                  <a:schemeClr val="tx1"/>
                </a:solidFill>
                <a:latin typeface="Verdana" pitchFamily="34" charset="0"/>
                <a:ea typeface="宋体" charset="-122"/>
              </a:defRPr>
            </a:lvl6pPr>
            <a:lvl7pPr marL="2971800" indent="-228600" eaLnBrk="0" fontAlgn="base" hangingPunct="0">
              <a:spcBef>
                <a:spcPct val="0"/>
              </a:spcBef>
              <a:spcAft>
                <a:spcPct val="0"/>
              </a:spcAft>
              <a:defRPr b="1">
                <a:solidFill>
                  <a:schemeClr val="tx1"/>
                </a:solidFill>
                <a:latin typeface="Verdana" pitchFamily="34" charset="0"/>
                <a:ea typeface="宋体" charset="-122"/>
              </a:defRPr>
            </a:lvl7pPr>
            <a:lvl8pPr marL="3429000" indent="-228600" eaLnBrk="0" fontAlgn="base" hangingPunct="0">
              <a:spcBef>
                <a:spcPct val="0"/>
              </a:spcBef>
              <a:spcAft>
                <a:spcPct val="0"/>
              </a:spcAft>
              <a:defRPr b="1">
                <a:solidFill>
                  <a:schemeClr val="tx1"/>
                </a:solidFill>
                <a:latin typeface="Verdana" pitchFamily="34" charset="0"/>
                <a:ea typeface="宋体" charset="-122"/>
              </a:defRPr>
            </a:lvl8pPr>
            <a:lvl9pPr marL="3886200" indent="-228600" eaLnBrk="0" fontAlgn="base" hangingPunct="0">
              <a:spcBef>
                <a:spcPct val="0"/>
              </a:spcBef>
              <a:spcAft>
                <a:spcPct val="0"/>
              </a:spcAft>
              <a:defRPr b="1">
                <a:solidFill>
                  <a:schemeClr val="tx1"/>
                </a:solidFill>
                <a:latin typeface="Verdana" pitchFamily="34" charset="0"/>
                <a:ea typeface="宋体" charset="-122"/>
              </a:defRPr>
            </a:lvl9pPr>
          </a:lstStyle>
          <a:p>
            <a:pPr eaLnBrk="1" hangingPunct="1"/>
            <a:r>
              <a:rPr lang="en-US" altLang="zh-CN">
                <a:sym typeface="Symbol" pitchFamily="18" charset="2"/>
              </a:rPr>
              <a:t>t</a:t>
            </a:r>
            <a:endParaRPr lang="zh-CN" altLang="en-US"/>
          </a:p>
        </p:txBody>
      </p:sp>
      <p:sp>
        <p:nvSpPr>
          <p:cNvPr id="27"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74099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fade">
                                      <p:cBhvr>
                                        <p:cTn id="7" dur="500"/>
                                        <p:tgtEl>
                                          <p:spTgt spid="3614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fade">
                                      <p:cBhvr>
                                        <p:cTn id="10" dur="500"/>
                                        <p:tgtEl>
                                          <p:spTgt spid="3614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Effect transition="in" filter="fade">
                                      <p:cBhvr>
                                        <p:cTn id="13" dur="500"/>
                                        <p:tgtEl>
                                          <p:spTgt spid="3614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2" end="2"/>
                                            </p:txEl>
                                          </p:spTgt>
                                        </p:tgtEl>
                                        <p:attrNameLst>
                                          <p:attrName>style.visibility</p:attrName>
                                        </p:attrNameLst>
                                      </p:cBhvr>
                                      <p:to>
                                        <p:strVal val="visible"/>
                                      </p:to>
                                    </p:set>
                                    <p:animEffect transition="in" filter="fade">
                                      <p:cBhvr>
                                        <p:cTn id="16" dur="500"/>
                                        <p:tgtEl>
                                          <p:spTgt spid="3614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animEffect transition="in" filter="fade">
                                      <p:cBhvr>
                                        <p:cTn id="19" dur="500"/>
                                        <p:tgtEl>
                                          <p:spTgt spid="361475">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1475">
                                            <p:txEl>
                                              <p:pRg st="5" end="5"/>
                                            </p:txEl>
                                          </p:spTgt>
                                        </p:tgtEl>
                                        <p:attrNameLst>
                                          <p:attrName>style.visibility</p:attrName>
                                        </p:attrNameLst>
                                      </p:cBhvr>
                                      <p:to>
                                        <p:strVal val="visible"/>
                                      </p:to>
                                    </p:set>
                                    <p:animEffect transition="in" filter="fade">
                                      <p:cBhvr>
                                        <p:cTn id="29" dur="500"/>
                                        <p:tgtEl>
                                          <p:spTgt spid="361475">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par>
                                <p:cTn id="35" presetID="2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par>
                          <p:cTn id="49" fill="hold" nodeType="afterGroup">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up)">
                                      <p:cBhvr>
                                        <p:cTn id="62" dur="500"/>
                                        <p:tgtEl>
                                          <p:spTgt spid="28"/>
                                        </p:tgtEl>
                                      </p:cBhvr>
                                    </p:animEffect>
                                  </p:childTnLst>
                                </p:cTn>
                              </p:par>
                              <p:par>
                                <p:cTn id="63" presetID="22" presetClass="entr" presetSubtype="1"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up)">
                                      <p:cBhvr>
                                        <p:cTn id="65" dur="500"/>
                                        <p:tgtEl>
                                          <p:spTgt spid="30"/>
                                        </p:tgtEl>
                                      </p:cBhvr>
                                    </p:animEffect>
                                  </p:childTnLst>
                                </p:cTn>
                              </p:par>
                            </p:childTnLst>
                          </p:cTn>
                        </p:par>
                        <p:par>
                          <p:cTn id="66" fill="hold" nodeType="afterGroup">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up)">
                                      <p:cBhvr>
                                        <p:cTn id="74" dur="500"/>
                                        <p:tgtEl>
                                          <p:spTgt spid="19"/>
                                        </p:tgtEl>
                                      </p:cBhvr>
                                    </p:animEffect>
                                  </p:childTnLst>
                                </p:cTn>
                              </p:par>
                            </p:childTnLst>
                          </p:cTn>
                        </p:par>
                        <p:par>
                          <p:cTn id="75" fill="hold" nodeType="afterGroup">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1"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up)">
                                      <p:cBhvr>
                                        <p:cTn id="89" dur="500"/>
                                        <p:tgtEl>
                                          <p:spTgt spid="32"/>
                                        </p:tgtEl>
                                      </p:cBhvr>
                                    </p:animEffect>
                                  </p:childTnLst>
                                </p:cTn>
                              </p:par>
                            </p:childTnLst>
                          </p:cTn>
                        </p:par>
                        <p:par>
                          <p:cTn id="90" fill="hold" nodeType="afterGroup">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0" presetClass="entr" presetSubtype="0"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fade">
                                      <p:cBhvr>
                                        <p:cTn id="98" dur="500"/>
                                        <p:tgtEl>
                                          <p:spTgt spid="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nodeType="click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P spid="7" grpId="0" animBg="1"/>
      <p:bldP spid="14" grpId="0"/>
      <p:bldP spid="16" grpId="0"/>
      <p:bldP spid="17" grpId="0" animBg="1"/>
      <p:bldP spid="18" grpId="0"/>
      <p:bldP spid="20" grpId="0"/>
      <p:bldP spid="22" grpId="0" animBg="1"/>
      <p:bldP spid="23" grpId="0"/>
      <p:bldP spid="36" grpId="0"/>
      <p:bldP spid="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normAutofit/>
          </a:bodyPr>
          <a:lstStyle/>
          <a:p>
            <a:pPr marL="717550" lvl="1" indent="-342900" eaLnBrk="1" hangingPunct="0">
              <a:lnSpc>
                <a:spcPct val="7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Particle rendering</a:t>
            </a:r>
          </a:p>
          <a:p>
            <a:pPr marL="1257300" lvl="2" indent="-457200">
              <a:lnSpc>
                <a:spcPct val="150000"/>
              </a:lnSpc>
              <a:spcBef>
                <a:spcPts val="2400"/>
              </a:spcBef>
              <a:buFont typeface="Arial" panose="020B0604020202020204" pitchFamily="34" charset="0"/>
              <a:buChar char="•"/>
              <a:defRPr/>
            </a:pPr>
            <a:r>
              <a:rPr lang="zh-CN" altLang="en-US" b="1" dirty="0" smtClean="0">
                <a:solidFill>
                  <a:schemeClr val="bg2">
                    <a:lumMod val="50000"/>
                  </a:schemeClr>
                </a:solidFill>
                <a:latin typeface="Times New Roman" pitchFamily="18" charset="0"/>
              </a:rPr>
              <a:t>粒子</a:t>
            </a:r>
            <a:r>
              <a:rPr lang="zh-CN" altLang="en-US" b="1" dirty="0">
                <a:solidFill>
                  <a:schemeClr val="bg2">
                    <a:lumMod val="50000"/>
                  </a:schemeClr>
                </a:solidFill>
                <a:latin typeface="Times New Roman" pitchFamily="18" charset="0"/>
              </a:rPr>
              <a:t>被渲染</a:t>
            </a:r>
            <a:r>
              <a:rPr lang="zh-CN" altLang="en-US" b="1" dirty="0" smtClean="0">
                <a:solidFill>
                  <a:schemeClr val="bg2">
                    <a:lumMod val="50000"/>
                  </a:schemeClr>
                </a:solidFill>
                <a:latin typeface="Times New Roman" pitchFamily="18" charset="0"/>
              </a:rPr>
              <a:t>为点 </a:t>
            </a:r>
            <a:r>
              <a:rPr lang="en-US" altLang="zh-CN" b="1" dirty="0">
                <a:solidFill>
                  <a:schemeClr val="bg2">
                    <a:lumMod val="50000"/>
                  </a:schemeClr>
                </a:solidFill>
                <a:latin typeface="Times New Roman" pitchFamily="18" charset="0"/>
              </a:rPr>
              <a:t>point</a:t>
            </a:r>
          </a:p>
          <a:p>
            <a:pPr marL="1879600" lvl="2" indent="-436563">
              <a:spcBef>
                <a:spcPts val="1800"/>
              </a:spcBef>
              <a:buFont typeface="Wingdings" panose="05000000000000000000" pitchFamily="2" charset="2"/>
              <a:buChar char="n"/>
              <a:defRPr/>
            </a:pPr>
            <a:r>
              <a:rPr lang="zh-CN" altLang="en-US" sz="2200" b="1" dirty="0">
                <a:solidFill>
                  <a:schemeClr val="bg2">
                    <a:lumMod val="50000"/>
                  </a:schemeClr>
                </a:solidFill>
              </a:rPr>
              <a:t>纹理多边形 </a:t>
            </a:r>
            <a:r>
              <a:rPr lang="en-US" altLang="zh-CN" sz="2200" b="1" dirty="0">
                <a:solidFill>
                  <a:schemeClr val="bg2">
                    <a:lumMod val="50000"/>
                  </a:schemeClr>
                </a:solidFill>
              </a:rPr>
              <a:t>texture polygon</a:t>
            </a:r>
          </a:p>
          <a:p>
            <a:pPr marL="1879600" lvl="2" indent="-436563">
              <a:spcBef>
                <a:spcPts val="1800"/>
              </a:spcBef>
              <a:buFont typeface="Wingdings" panose="05000000000000000000" pitchFamily="2" charset="2"/>
              <a:buChar char="n"/>
              <a:defRPr/>
            </a:pPr>
            <a:r>
              <a:rPr lang="zh-CN" altLang="en-US" sz="2200" b="1" dirty="0">
                <a:solidFill>
                  <a:schemeClr val="bg2">
                    <a:lumMod val="50000"/>
                  </a:schemeClr>
                </a:solidFill>
              </a:rPr>
              <a:t>几何图元  </a:t>
            </a:r>
            <a:r>
              <a:rPr lang="en-US" altLang="zh-CN" sz="2200" b="1" dirty="0">
                <a:solidFill>
                  <a:schemeClr val="bg2">
                    <a:lumMod val="50000"/>
                  </a:schemeClr>
                </a:solidFill>
              </a:rPr>
              <a:t>primitive geometry</a:t>
            </a:r>
          </a:p>
          <a:p>
            <a:pPr marL="1257300" lvl="2" indent="-457200">
              <a:lnSpc>
                <a:spcPct val="15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一个粒子还可以被转换成其他特效</a:t>
            </a:r>
            <a:endParaRPr lang="en-US" altLang="zh-CN" b="1" dirty="0">
              <a:solidFill>
                <a:schemeClr val="bg2">
                  <a:lumMod val="50000"/>
                </a:schemeClr>
              </a:solidFill>
              <a:latin typeface="Times New Roman" pitchFamily="18" charset="0"/>
            </a:endParaRPr>
          </a:p>
          <a:p>
            <a:pPr marL="1879600" lvl="2" indent="-436563">
              <a:spcBef>
                <a:spcPts val="1800"/>
              </a:spcBef>
              <a:buFont typeface="Wingdings" panose="05000000000000000000" pitchFamily="2" charset="2"/>
              <a:buChar char="n"/>
              <a:defRPr/>
            </a:pPr>
            <a:r>
              <a:rPr lang="zh-CN" altLang="en-US" sz="2200" b="1" dirty="0">
                <a:solidFill>
                  <a:schemeClr val="bg2">
                    <a:lumMod val="50000"/>
                  </a:schemeClr>
                </a:solidFill>
              </a:rPr>
              <a:t>例如“雨滴”可以转换为二级粒子系统</a:t>
            </a:r>
            <a:endParaRPr lang="en-US" altLang="zh-CN" sz="2200" b="1" dirty="0">
              <a:solidFill>
                <a:schemeClr val="bg2">
                  <a:lumMod val="50000"/>
                </a:schemeClr>
              </a:solidFill>
            </a:endParaRPr>
          </a:p>
        </p:txBody>
      </p:sp>
      <p:pic>
        <p:nvPicPr>
          <p:cNvPr id="880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252" y="1474788"/>
            <a:ext cx="3930649" cy="241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28786649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fade">
                                      <p:cBhvr>
                                        <p:cTn id="7" dur="500"/>
                                        <p:tgtEl>
                                          <p:spTgt spid="3614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1" end="1"/>
                                            </p:txEl>
                                          </p:spTgt>
                                        </p:tgtEl>
                                        <p:attrNameLst>
                                          <p:attrName>style.visibility</p:attrName>
                                        </p:attrNameLst>
                                      </p:cBhvr>
                                      <p:to>
                                        <p:strVal val="visible"/>
                                      </p:to>
                                    </p:set>
                                    <p:animEffect transition="in" filter="fade">
                                      <p:cBhvr>
                                        <p:cTn id="10" dur="500"/>
                                        <p:tgtEl>
                                          <p:spTgt spid="3614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2" end="2"/>
                                            </p:txEl>
                                          </p:spTgt>
                                        </p:tgtEl>
                                        <p:attrNameLst>
                                          <p:attrName>style.visibility</p:attrName>
                                        </p:attrNameLst>
                                      </p:cBhvr>
                                      <p:to>
                                        <p:strVal val="visible"/>
                                      </p:to>
                                    </p:set>
                                    <p:animEffect transition="in" filter="fade">
                                      <p:cBhvr>
                                        <p:cTn id="13" dur="500"/>
                                        <p:tgtEl>
                                          <p:spTgt spid="3614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3" end="3"/>
                                            </p:txEl>
                                          </p:spTgt>
                                        </p:tgtEl>
                                        <p:attrNameLst>
                                          <p:attrName>style.visibility</p:attrName>
                                        </p:attrNameLst>
                                      </p:cBhvr>
                                      <p:to>
                                        <p:strVal val="visible"/>
                                      </p:to>
                                    </p:set>
                                    <p:animEffect transition="in" filter="fade">
                                      <p:cBhvr>
                                        <p:cTn id="16" dur="500"/>
                                        <p:tgtEl>
                                          <p:spTgt spid="36147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4" end="4"/>
                                            </p:txEl>
                                          </p:spTgt>
                                        </p:tgtEl>
                                        <p:attrNameLst>
                                          <p:attrName>style.visibility</p:attrName>
                                        </p:attrNameLst>
                                      </p:cBhvr>
                                      <p:to>
                                        <p:strVal val="visible"/>
                                      </p:to>
                                    </p:set>
                                    <p:animEffect transition="in" filter="fade">
                                      <p:cBhvr>
                                        <p:cTn id="19" dur="500"/>
                                        <p:tgtEl>
                                          <p:spTgt spid="36147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1475">
                                            <p:txEl>
                                              <p:pRg st="5" end="5"/>
                                            </p:txEl>
                                          </p:spTgt>
                                        </p:tgtEl>
                                        <p:attrNameLst>
                                          <p:attrName>style.visibility</p:attrName>
                                        </p:attrNameLst>
                                      </p:cBhvr>
                                      <p:to>
                                        <p:strVal val="visible"/>
                                      </p:to>
                                    </p:set>
                                    <p:animEffect transition="in" filter="fade">
                                      <p:cBhvr>
                                        <p:cTn id="22" dur="500"/>
                                        <p:tgtEl>
                                          <p:spTgt spid="3614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hangingPunct="0">
              <a:lnSpc>
                <a:spcPct val="7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Particle rendering</a:t>
            </a:r>
          </a:p>
          <a:p>
            <a:pPr marL="1257300" lvl="2" indent="-457200" eaLnBrk="1" hangingPunct="1">
              <a:lnSpc>
                <a:spcPct val="150000"/>
              </a:lnSpc>
              <a:spcBef>
                <a:spcPts val="2400"/>
              </a:spcBef>
              <a:buFont typeface="Arial" panose="020B0604020202020204" pitchFamily="34" charset="0"/>
              <a:buChar char="•"/>
              <a:defRPr/>
            </a:pPr>
            <a:r>
              <a:rPr lang="zh-CN" altLang="en-US" b="1" dirty="0" smtClean="0">
                <a:solidFill>
                  <a:schemeClr val="bg2">
                    <a:lumMod val="50000"/>
                  </a:schemeClr>
                </a:solidFill>
                <a:latin typeface="Times New Roman" pitchFamily="18" charset="0"/>
              </a:rPr>
              <a:t>粒子</a:t>
            </a:r>
            <a:r>
              <a:rPr lang="zh-CN" altLang="en-US" b="1" dirty="0">
                <a:solidFill>
                  <a:schemeClr val="bg2">
                    <a:lumMod val="50000"/>
                  </a:schemeClr>
                </a:solidFill>
                <a:latin typeface="Times New Roman" pitchFamily="18" charset="0"/>
              </a:rPr>
              <a:t>可以成为 </a:t>
            </a:r>
            <a:r>
              <a:rPr lang="en-US" altLang="zh-CN" b="1" dirty="0">
                <a:solidFill>
                  <a:schemeClr val="bg2">
                    <a:lumMod val="50000"/>
                  </a:schemeClr>
                </a:solidFill>
                <a:latin typeface="Times New Roman" pitchFamily="18" charset="0"/>
              </a:rPr>
              <a:t>force source</a:t>
            </a:r>
          </a:p>
          <a:p>
            <a:pPr marL="1879600" lvl="2" indent="-436563" eaLnBrk="1" hangingPunct="1">
              <a:spcBef>
                <a:spcPts val="1800"/>
              </a:spcBef>
              <a:buFont typeface="Wingdings" panose="05000000000000000000" pitchFamily="2" charset="2"/>
              <a:buChar char="n"/>
              <a:defRPr/>
            </a:pPr>
            <a:r>
              <a:rPr lang="zh-CN" altLang="en-US" sz="2200" b="1" dirty="0">
                <a:solidFill>
                  <a:schemeClr val="bg2">
                    <a:lumMod val="50000"/>
                  </a:schemeClr>
                </a:solidFill>
              </a:rPr>
              <a:t>例如流体中的粒子</a:t>
            </a:r>
            <a:endParaRPr lang="en-US" altLang="zh-CN" sz="2200" b="1" dirty="0">
              <a:solidFill>
                <a:schemeClr val="bg2">
                  <a:lumMod val="50000"/>
                </a:schemeClr>
              </a:solidFill>
            </a:endParaRPr>
          </a:p>
          <a:p>
            <a:pPr marL="1257300" lvl="2" indent="-457200">
              <a:lnSpc>
                <a:spcPct val="150000"/>
              </a:lnSpc>
              <a:spcBef>
                <a:spcPts val="2400"/>
              </a:spcBef>
              <a:buFont typeface="Arial" panose="020B0604020202020204" pitchFamily="34" charset="0"/>
              <a:buChar char="•"/>
              <a:defRPr/>
            </a:pPr>
            <a:r>
              <a:rPr lang="zh-CN" altLang="en-US" b="1" dirty="0">
                <a:solidFill>
                  <a:schemeClr val="bg2">
                    <a:lumMod val="50000"/>
                  </a:schemeClr>
                </a:solidFill>
                <a:latin typeface="Times New Roman" pitchFamily="18" charset="0"/>
              </a:rPr>
              <a:t>粒子还可以遮挡其他粒子</a:t>
            </a:r>
            <a:endParaRPr lang="en-US" altLang="zh-CN" b="1" dirty="0">
              <a:solidFill>
                <a:schemeClr val="bg2">
                  <a:lumMod val="50000"/>
                </a:schemeClr>
              </a:solidFill>
              <a:latin typeface="Times New Roman" pitchFamily="18" charset="0"/>
            </a:endParaRPr>
          </a:p>
          <a:p>
            <a:pPr marL="1879600" lvl="2" indent="-436563">
              <a:spcBef>
                <a:spcPts val="1800"/>
              </a:spcBef>
              <a:buFont typeface="Wingdings" panose="05000000000000000000" pitchFamily="2" charset="2"/>
              <a:buChar char="n"/>
              <a:defRPr/>
            </a:pPr>
            <a:r>
              <a:rPr lang="zh-CN" altLang="en-US" sz="2200" b="1" dirty="0">
                <a:solidFill>
                  <a:schemeClr val="bg2">
                    <a:lumMod val="50000"/>
                  </a:schemeClr>
                </a:solidFill>
              </a:rPr>
              <a:t>有透明度，使得背景物体变模糊</a:t>
            </a:r>
            <a:endParaRPr lang="en-US" altLang="zh-CN" sz="2200" b="1" dirty="0">
              <a:solidFill>
                <a:schemeClr val="bg2">
                  <a:lumMod val="50000"/>
                </a:schemeClr>
              </a:solidFill>
            </a:endParaRPr>
          </a:p>
          <a:p>
            <a:pPr marL="1879600" lvl="2" indent="-436563">
              <a:spcBef>
                <a:spcPts val="1800"/>
              </a:spcBef>
              <a:buFont typeface="Wingdings" panose="05000000000000000000" pitchFamily="2" charset="2"/>
              <a:buChar char="n"/>
              <a:defRPr/>
            </a:pPr>
            <a:r>
              <a:rPr lang="zh-CN" altLang="en-US" sz="2200" b="1" dirty="0">
                <a:solidFill>
                  <a:schemeClr val="bg2">
                    <a:lumMod val="50000"/>
                  </a:schemeClr>
                </a:solidFill>
              </a:rPr>
              <a:t>还可以投射阴影到其他物体</a:t>
            </a:r>
            <a:endParaRPr lang="en-US" altLang="zh-CN" sz="2200" b="1" dirty="0">
              <a:solidFill>
                <a:schemeClr val="bg2">
                  <a:lumMod val="50000"/>
                </a:schemeClr>
              </a:solidFill>
            </a:endParaRPr>
          </a:p>
        </p:txBody>
      </p:sp>
      <p:pic>
        <p:nvPicPr>
          <p:cNvPr id="890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252" y="1474788"/>
            <a:ext cx="3930649" cy="241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304226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fade">
                                      <p:cBhvr>
                                        <p:cTn id="7" dur="500"/>
                                        <p:tgtEl>
                                          <p:spTgt spid="36147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2" end="2"/>
                                            </p:txEl>
                                          </p:spTgt>
                                        </p:tgtEl>
                                        <p:attrNameLst>
                                          <p:attrName>style.visibility</p:attrName>
                                        </p:attrNameLst>
                                      </p:cBhvr>
                                      <p:to>
                                        <p:strVal val="visible"/>
                                      </p:to>
                                    </p:set>
                                    <p:animEffect transition="in" filter="fade">
                                      <p:cBhvr>
                                        <p:cTn id="10" dur="500"/>
                                        <p:tgtEl>
                                          <p:spTgt spid="36147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3" end="3"/>
                                            </p:txEl>
                                          </p:spTgt>
                                        </p:tgtEl>
                                        <p:attrNameLst>
                                          <p:attrName>style.visibility</p:attrName>
                                        </p:attrNameLst>
                                      </p:cBhvr>
                                      <p:to>
                                        <p:strVal val="visible"/>
                                      </p:to>
                                    </p:set>
                                    <p:animEffect transition="in" filter="fade">
                                      <p:cBhvr>
                                        <p:cTn id="13" dur="500"/>
                                        <p:tgtEl>
                                          <p:spTgt spid="36147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4" end="4"/>
                                            </p:txEl>
                                          </p:spTgt>
                                        </p:tgtEl>
                                        <p:attrNameLst>
                                          <p:attrName>style.visibility</p:attrName>
                                        </p:attrNameLst>
                                      </p:cBhvr>
                                      <p:to>
                                        <p:strVal val="visible"/>
                                      </p:to>
                                    </p:set>
                                    <p:animEffect transition="in" filter="fade">
                                      <p:cBhvr>
                                        <p:cTn id="16" dur="500"/>
                                        <p:tgtEl>
                                          <p:spTgt spid="361475">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5" end="5"/>
                                            </p:txEl>
                                          </p:spTgt>
                                        </p:tgtEl>
                                        <p:attrNameLst>
                                          <p:attrName>style.visibility</p:attrName>
                                        </p:attrNameLst>
                                      </p:cBhvr>
                                      <p:to>
                                        <p:strVal val="visible"/>
                                      </p:to>
                                    </p:set>
                                    <p:animEffect transition="in" filter="fade">
                                      <p:cBhvr>
                                        <p:cTn id="19" dur="500"/>
                                        <p:tgtEl>
                                          <p:spTgt spid="3614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70000"/>
              </a:lnSpc>
              <a:spcBef>
                <a:spcPts val="1800"/>
              </a:spcBef>
              <a:buFont typeface="Wingdings" panose="05000000000000000000" pitchFamily="2" charset="2"/>
              <a:buChar char="Ø"/>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Rendering parameters</a:t>
            </a:r>
          </a:p>
          <a:p>
            <a:pPr marL="908050" lvl="1" indent="-436563" eaLnBrk="1" hangingPunct="1">
              <a:spcBef>
                <a:spcPct val="70000"/>
              </a:spcBef>
            </a:pPr>
            <a:r>
              <a:rPr lang="en-US" altLang="zh-CN" sz="2400" dirty="0" smtClean="0"/>
              <a:t>	Color</a:t>
            </a:r>
          </a:p>
          <a:p>
            <a:pPr marL="908050" lvl="1" indent="-436563" eaLnBrk="1" hangingPunct="1">
              <a:spcBef>
                <a:spcPct val="70000"/>
              </a:spcBef>
            </a:pPr>
            <a:r>
              <a:rPr lang="en-US" altLang="zh-CN" sz="2400" dirty="0" smtClean="0"/>
              <a:t>Transparency</a:t>
            </a:r>
          </a:p>
          <a:p>
            <a:pPr marL="908050" lvl="1" indent="-436563" eaLnBrk="1" hangingPunct="1">
              <a:spcBef>
                <a:spcPct val="70000"/>
              </a:spcBef>
            </a:pPr>
            <a:r>
              <a:rPr lang="en-US" altLang="zh-CN" sz="2400" dirty="0" smtClean="0"/>
              <a:t>Blur</a:t>
            </a:r>
          </a:p>
          <a:p>
            <a:pPr marL="908050" lvl="1" indent="-436563" eaLnBrk="1" hangingPunct="1">
              <a:spcBef>
                <a:spcPct val="70000"/>
              </a:spcBef>
            </a:pPr>
            <a:r>
              <a:rPr lang="en-US" altLang="zh-CN" sz="2400" dirty="0" smtClean="0"/>
              <a:t>Glow</a:t>
            </a:r>
            <a:endParaRPr lang="en-US" altLang="zh-CN"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1" y="2492376"/>
            <a:ext cx="5238751"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7" y="2492376"/>
            <a:ext cx="5039784"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6552936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fade">
                                      <p:cBhvr>
                                        <p:cTn id="7" dur="500"/>
                                        <p:tgtEl>
                                          <p:spTgt spid="3614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1475">
                                            <p:txEl>
                                              <p:pRg st="2" end="2"/>
                                            </p:txEl>
                                          </p:spTgt>
                                        </p:tgtEl>
                                        <p:attrNameLst>
                                          <p:attrName>style.visibility</p:attrName>
                                        </p:attrNameLst>
                                      </p:cBhvr>
                                      <p:to>
                                        <p:strVal val="visible"/>
                                      </p:to>
                                    </p:set>
                                    <p:animEffect transition="in" filter="fade">
                                      <p:cBhvr>
                                        <p:cTn id="12" dur="500"/>
                                        <p:tgtEl>
                                          <p:spTgt spid="3614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1475">
                                            <p:txEl>
                                              <p:pRg st="3" end="3"/>
                                            </p:txEl>
                                          </p:spTgt>
                                        </p:tgtEl>
                                        <p:attrNameLst>
                                          <p:attrName>style.visibility</p:attrName>
                                        </p:attrNameLst>
                                      </p:cBhvr>
                                      <p:to>
                                        <p:strVal val="visible"/>
                                      </p:to>
                                    </p:set>
                                    <p:animEffect transition="in" filter="fade">
                                      <p:cBhvr>
                                        <p:cTn id="21" dur="500"/>
                                        <p:tgtEl>
                                          <p:spTgt spid="36147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1475">
                                            <p:txEl>
                                              <p:pRg st="4" end="4"/>
                                            </p:txEl>
                                          </p:spTgt>
                                        </p:tgtEl>
                                        <p:attrNameLst>
                                          <p:attrName>style.visibility</p:attrName>
                                        </p:attrNameLst>
                                      </p:cBhvr>
                                      <p:to>
                                        <p:strVal val="visible"/>
                                      </p:to>
                                    </p:set>
                                    <p:animEffect transition="in" filter="fade">
                                      <p:cBhvr>
                                        <p:cTn id="26" dur="500"/>
                                        <p:tgtEl>
                                          <p:spTgt spid="361475">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a:xfrm>
            <a:off x="755651" y="1825625"/>
            <a:ext cx="10668000" cy="4519613"/>
          </a:xfrm>
        </p:spPr>
        <p:txBody>
          <a:bodyPr/>
          <a:lstStyle/>
          <a:p>
            <a:pPr marL="717550" lvl="1" indent="-342900" eaLnBrk="1" hangingPunct="0">
              <a:lnSpc>
                <a:spcPct val="7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Particle system: general algorithm	</a:t>
            </a:r>
          </a:p>
          <a:p>
            <a:pPr marL="469900" lvl="1" indent="0" eaLnBrk="1" hangingPunct="1">
              <a:spcBef>
                <a:spcPct val="70000"/>
              </a:spcBef>
              <a:buFont typeface="Wingdings" pitchFamily="2" charset="2"/>
              <a:buNone/>
            </a:pP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、向</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particle system</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中添加一个粒子并赋值属性</a:t>
            </a:r>
            <a:endParaRPr lang="en-US" altLang="zh-CN" sz="2400" b="1" dirty="0" smtClean="0">
              <a:solidFill>
                <a:schemeClr val="bg2">
                  <a:lumMod val="50000"/>
                </a:schemeClr>
              </a:solidFill>
              <a:latin typeface="微软雅黑" panose="020B0503020204020204" pitchFamily="34" charset="-122"/>
              <a:ea typeface="微软雅黑" panose="020B0503020204020204" pitchFamily="34" charset="-122"/>
            </a:endParaRPr>
          </a:p>
          <a:p>
            <a:pPr marL="1879600" lvl="2" indent="-436563" eaLnBrk="1" hangingPunct="1">
              <a:spcBef>
                <a:spcPts val="1800"/>
              </a:spcBef>
              <a:buFont typeface="Wingdings" panose="05000000000000000000" pitchFamily="2" charset="2"/>
              <a:buChar char="n"/>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可能有一个或多个</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emitter</a:t>
            </a:r>
          </a:p>
          <a:p>
            <a:pPr marL="1879600" lvl="2" indent="-436563" eaLnBrk="1" hangingPunct="1">
              <a:spcBef>
                <a:spcPts val="1800"/>
              </a:spcBef>
              <a:buFont typeface="Wingdings" panose="05000000000000000000" pitchFamily="2" charset="2"/>
              <a:buChar char="n"/>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粒子随机生成（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cloud</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），或者形成流线（</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waterfall</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），或者 由脚本控制（</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fireworks</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469900" lvl="1" indent="0">
              <a:spcBef>
                <a:spcPct val="700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en-US" b="1" dirty="0">
                <a:solidFill>
                  <a:schemeClr val="bg2">
                    <a:lumMod val="50000"/>
                  </a:schemeClr>
                </a:solidFill>
                <a:latin typeface="微软雅黑" panose="020B0503020204020204" pitchFamily="34" charset="-122"/>
                <a:ea typeface="微软雅黑" panose="020B0503020204020204" pitchFamily="34" charset="-122"/>
              </a:rPr>
              <a:t>、将超过生命周期的粒子删除</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469900" lvl="1" indent="0">
              <a:spcBef>
                <a:spcPct val="700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3</a:t>
            </a:r>
            <a:r>
              <a:rPr lang="zh-CN" altLang="en-US" b="1" dirty="0">
                <a:solidFill>
                  <a:schemeClr val="bg2">
                    <a:lumMod val="50000"/>
                  </a:schemeClr>
                </a:solidFill>
                <a:latin typeface="微软雅黑" panose="020B0503020204020204" pitchFamily="34" charset="-122"/>
                <a:ea typeface="微软雅黑" panose="020B0503020204020204" pitchFamily="34" charset="-122"/>
              </a:rPr>
              <a:t>、按照脚本移动所有当前的粒子</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469900" lvl="1" indent="0">
              <a:spcBef>
                <a:spcPct val="700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4</a:t>
            </a:r>
            <a:r>
              <a:rPr lang="zh-CN" altLang="en-US" b="1" dirty="0">
                <a:solidFill>
                  <a:schemeClr val="bg2">
                    <a:lumMod val="50000"/>
                  </a:schemeClr>
                </a:solidFill>
                <a:latin typeface="微软雅黑" panose="020B0503020204020204" pitchFamily="34" charset="-122"/>
                <a:ea typeface="微软雅黑" panose="020B0503020204020204" pitchFamily="34" charset="-122"/>
              </a:rPr>
              <a:t>、渲染所有当前的粒子</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131670" y="332656"/>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457200" defTabSz="914400">
              <a:lnSpc>
                <a:spcPct val="100000"/>
              </a:lnSpc>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2.10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cs typeface="Lato Light"/>
                <a:sym typeface="Lato Light"/>
              </a:rPr>
              <a:t>粒子系统模型表示法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cs typeface="Lato Light"/>
              <a:sym typeface="Lato Light"/>
            </a:endParaRPr>
          </a:p>
        </p:txBody>
      </p:sp>
    </p:spTree>
    <p:extLst>
      <p:ext uri="{BB962C8B-B14F-4D97-AF65-F5344CB8AC3E}">
        <p14:creationId xmlns:p14="http://schemas.microsoft.com/office/powerpoint/2010/main" val="1010677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475">
                                            <p:bg/>
                                          </p:spTgt>
                                        </p:tgtEl>
                                        <p:attrNameLst>
                                          <p:attrName>style.visibility</p:attrName>
                                        </p:attrNameLst>
                                      </p:cBhvr>
                                      <p:to>
                                        <p:strVal val="visible"/>
                                      </p:to>
                                    </p:set>
                                    <p:animEffect transition="in" filter="fade">
                                      <p:cBhvr>
                                        <p:cTn id="7" dur="500"/>
                                        <p:tgtEl>
                                          <p:spTgt spid="3614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1475">
                                            <p:txEl>
                                              <p:pRg st="0" end="0"/>
                                            </p:txEl>
                                          </p:spTgt>
                                        </p:tgtEl>
                                        <p:attrNameLst>
                                          <p:attrName>style.visibility</p:attrName>
                                        </p:attrNameLst>
                                      </p:cBhvr>
                                      <p:to>
                                        <p:strVal val="visible"/>
                                      </p:to>
                                    </p:set>
                                    <p:animEffect transition="in" filter="fade">
                                      <p:cBhvr>
                                        <p:cTn id="10" dur="500"/>
                                        <p:tgtEl>
                                          <p:spTgt spid="3614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Effect transition="in" filter="fade">
                                      <p:cBhvr>
                                        <p:cTn id="13" dur="500"/>
                                        <p:tgtEl>
                                          <p:spTgt spid="3614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1475">
                                            <p:txEl>
                                              <p:pRg st="2" end="2"/>
                                            </p:txEl>
                                          </p:spTgt>
                                        </p:tgtEl>
                                        <p:attrNameLst>
                                          <p:attrName>style.visibility</p:attrName>
                                        </p:attrNameLst>
                                      </p:cBhvr>
                                      <p:to>
                                        <p:strVal val="visible"/>
                                      </p:to>
                                    </p:set>
                                    <p:animEffect transition="in" filter="fade">
                                      <p:cBhvr>
                                        <p:cTn id="16" dur="500"/>
                                        <p:tgtEl>
                                          <p:spTgt spid="3614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animEffect transition="in" filter="fade">
                                      <p:cBhvr>
                                        <p:cTn id="19" dur="500"/>
                                        <p:tgtEl>
                                          <p:spTgt spid="36147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1475">
                                            <p:txEl>
                                              <p:pRg st="4" end="4"/>
                                            </p:txEl>
                                          </p:spTgt>
                                        </p:tgtEl>
                                        <p:attrNameLst>
                                          <p:attrName>style.visibility</p:attrName>
                                        </p:attrNameLst>
                                      </p:cBhvr>
                                      <p:to>
                                        <p:strVal val="visible"/>
                                      </p:to>
                                    </p:set>
                                    <p:animEffect transition="in" filter="fade">
                                      <p:cBhvr>
                                        <p:cTn id="22" dur="500"/>
                                        <p:tgtEl>
                                          <p:spTgt spid="36147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1475">
                                            <p:txEl>
                                              <p:pRg st="5" end="5"/>
                                            </p:txEl>
                                          </p:spTgt>
                                        </p:tgtEl>
                                        <p:attrNameLst>
                                          <p:attrName>style.visibility</p:attrName>
                                        </p:attrNameLst>
                                      </p:cBhvr>
                                      <p:to>
                                        <p:strVal val="visible"/>
                                      </p:to>
                                    </p:set>
                                    <p:animEffect transition="in" filter="fade">
                                      <p:cBhvr>
                                        <p:cTn id="25" dur="500"/>
                                        <p:tgtEl>
                                          <p:spTgt spid="36147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1475">
                                            <p:txEl>
                                              <p:pRg st="6" end="6"/>
                                            </p:txEl>
                                          </p:spTgt>
                                        </p:tgtEl>
                                        <p:attrNameLst>
                                          <p:attrName>style.visibility</p:attrName>
                                        </p:attrNameLst>
                                      </p:cBhvr>
                                      <p:to>
                                        <p:strVal val="visible"/>
                                      </p:to>
                                    </p:set>
                                    <p:animEffect transition="in" filter="fade">
                                      <p:cBhvr>
                                        <p:cTn id="28"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nimBg="1"/>
    </p:bld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2075</TotalTime>
  <Words>5378</Words>
  <Application>Microsoft Office PowerPoint</Application>
  <PresentationFormat>自定义</PresentationFormat>
  <Paragraphs>1055</Paragraphs>
  <Slides>100</Slides>
  <Notes>87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02" baseType="lpstr">
      <vt:lpstr>Default Theme</vt:lpstr>
      <vt:lpstr>Equation</vt:lpstr>
      <vt:lpstr>PowerPoint 演示文稿</vt:lpstr>
      <vt:lpstr>本讲内容</vt:lpstr>
      <vt:lpstr>PowerPoint 演示文稿</vt:lpstr>
      <vt:lpstr>1.1 三维几何元素</vt:lpstr>
      <vt:lpstr>1.1 三维几何元素</vt:lpstr>
      <vt:lpstr>1.1 三维几何元素</vt:lpstr>
      <vt:lpstr>1.2 定义几何元素</vt:lpstr>
      <vt:lpstr>PowerPoint 演示文稿</vt:lpstr>
      <vt:lpstr>2.1 建模方法分类</vt:lpstr>
      <vt:lpstr>2.1 建模方法分类</vt:lpstr>
      <vt:lpstr>2.1 建模方法分类</vt:lpstr>
      <vt:lpstr>2.1 建模方法分类</vt:lpstr>
      <vt:lpstr>2.1.1 点云模型</vt:lpstr>
      <vt:lpstr>2.1.1 点云模型</vt:lpstr>
      <vt:lpstr>2.1 建模方法分类</vt:lpstr>
      <vt:lpstr>2.1 建模方法分类</vt:lpstr>
      <vt:lpstr>2.2 表面多边形法</vt:lpstr>
      <vt:lpstr>2.2 表面多边形法</vt:lpstr>
      <vt:lpstr>2.2 表面多边形法</vt:lpstr>
      <vt:lpstr>2.2 表面多边形法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2.7 八叉树体模型表示方法</vt:lpstr>
      <vt:lpstr>2.8 BSP树场景模型表示</vt:lpstr>
      <vt:lpstr>2.8 BSP树场景模型表示</vt:lpstr>
      <vt:lpstr>2.8 BSP树场景模型表示</vt:lpstr>
      <vt:lpstr>2.8 BSP树场景模型表示</vt:lpstr>
      <vt:lpstr>2.8 BSP树场景模型表示</vt:lpstr>
      <vt:lpstr>2.8 BSP树场景模型表示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216</cp:revision>
  <dcterms:modified xsi:type="dcterms:W3CDTF">2019-10-22T12:27:15Z</dcterms:modified>
</cp:coreProperties>
</file>